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441" r:id="rId3"/>
    <p:sldId id="443" r:id="rId4"/>
    <p:sldId id="444" r:id="rId5"/>
    <p:sldId id="459" r:id="rId6"/>
    <p:sldId id="469" r:id="rId7"/>
    <p:sldId id="445" r:id="rId8"/>
    <p:sldId id="446" r:id="rId9"/>
    <p:sldId id="447" r:id="rId10"/>
    <p:sldId id="388" r:id="rId11"/>
    <p:sldId id="386" r:id="rId12"/>
    <p:sldId id="413" r:id="rId13"/>
    <p:sldId id="470" r:id="rId14"/>
    <p:sldId id="428" r:id="rId15"/>
    <p:sldId id="448" r:id="rId16"/>
    <p:sldId id="449" r:id="rId17"/>
    <p:sldId id="471" r:id="rId18"/>
    <p:sldId id="463" r:id="rId19"/>
    <p:sldId id="473" r:id="rId20"/>
    <p:sldId id="472" r:id="rId21"/>
    <p:sldId id="476" r:id="rId22"/>
    <p:sldId id="477" r:id="rId23"/>
    <p:sldId id="465" r:id="rId24"/>
    <p:sldId id="435" r:id="rId25"/>
    <p:sldId id="452" r:id="rId26"/>
    <p:sldId id="453" r:id="rId27"/>
    <p:sldId id="474" r:id="rId28"/>
    <p:sldId id="475" r:id="rId29"/>
    <p:sldId id="455" r:id="rId30"/>
    <p:sldId id="440" r:id="rId31"/>
    <p:sldId id="456" r:id="rId32"/>
    <p:sldId id="457" r:id="rId33"/>
    <p:sldId id="458" r:id="rId3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86092" autoAdjust="0"/>
  </p:normalViewPr>
  <p:slideViewPr>
    <p:cSldViewPr>
      <p:cViewPr varScale="1">
        <p:scale>
          <a:sx n="58" d="100"/>
          <a:sy n="58" d="100"/>
        </p:scale>
        <p:origin x="148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758"/>
    </p:cViewPr>
  </p:sorterViewPr>
  <p:notesViewPr>
    <p:cSldViewPr>
      <p:cViewPr varScale="1">
        <p:scale>
          <a:sx n="84" d="100"/>
          <a:sy n="84" d="100"/>
        </p:scale>
        <p:origin x="-301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defRPr sz="1200">
                <a:latin typeface="Arial" charset="0"/>
              </a:defRPr>
            </a:lvl1pPr>
          </a:lstStyle>
          <a:p>
            <a:pPr>
              <a:defRPr/>
            </a:pPr>
            <a:endParaRPr lang="en-US"/>
          </a:p>
        </p:txBody>
      </p:sp>
      <p:sp>
        <p:nvSpPr>
          <p:cNvPr id="116739"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a:defRPr sz="1200">
                <a:latin typeface="Arial" charset="0"/>
              </a:defRPr>
            </a:lvl1pPr>
          </a:lstStyle>
          <a:p>
            <a:pPr>
              <a:defRPr/>
            </a:pPr>
            <a:endParaRPr lang="en-US"/>
          </a:p>
        </p:txBody>
      </p:sp>
      <p:sp>
        <p:nvSpPr>
          <p:cNvPr id="11674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defRPr sz="1200">
                <a:latin typeface="Arial" charset="0"/>
              </a:defRPr>
            </a:lvl1pPr>
          </a:lstStyle>
          <a:p>
            <a:pPr>
              <a:defRPr/>
            </a:pPr>
            <a:endParaRPr lang="en-US"/>
          </a:p>
        </p:txBody>
      </p:sp>
      <p:sp>
        <p:nvSpPr>
          <p:cNvPr id="116741"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a:defRPr sz="1200">
                <a:latin typeface="Arial" charset="0"/>
              </a:defRPr>
            </a:lvl1pPr>
          </a:lstStyle>
          <a:p>
            <a:pPr>
              <a:defRPr/>
            </a:pPr>
            <a:fld id="{410B1DC1-9919-4DB5-919D-3BEA37CFC74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defRPr sz="1200">
                <a:latin typeface="Arial" charset="0"/>
              </a:defRPr>
            </a:lvl1pPr>
          </a:lstStyle>
          <a:p>
            <a:pPr>
              <a:defRPr/>
            </a:pPr>
            <a:endParaRPr lang="en-US"/>
          </a:p>
        </p:txBody>
      </p:sp>
      <p:sp>
        <p:nvSpPr>
          <p:cNvPr id="44035"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defRPr sz="1200">
                <a:latin typeface="Arial" charset="0"/>
              </a:defRPr>
            </a:lvl1pPr>
          </a:lstStyle>
          <a:p>
            <a:pPr>
              <a:defRPr/>
            </a:pPr>
            <a:endParaRPr lang="en-US"/>
          </a:p>
        </p:txBody>
      </p:sp>
      <p:sp>
        <p:nvSpPr>
          <p:cNvPr id="44039"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a:defRPr sz="1200">
                <a:latin typeface="Arial" charset="0"/>
              </a:defRPr>
            </a:lvl1pPr>
          </a:lstStyle>
          <a:p>
            <a:pPr>
              <a:defRPr/>
            </a:pPr>
            <a:fld id="{BB616C7E-D0D6-4553-AA56-6A0254B71D9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altLang="en-US"/>
          </a:p>
        </p:txBody>
      </p:sp>
      <p:sp>
        <p:nvSpPr>
          <p:cNvPr id="29700" name="Slide Number Placeholder 3"/>
          <p:cNvSpPr>
            <a:spLocks noGrp="1"/>
          </p:cNvSpPr>
          <p:nvPr>
            <p:ph type="sldNum" sz="quarter" idx="5"/>
          </p:nvPr>
        </p:nvSpPr>
        <p:spPr>
          <a:noFill/>
        </p:spPr>
        <p:txBody>
          <a:bodyPr/>
          <a:lstStyle/>
          <a:p>
            <a:fld id="{02801773-CE31-47ED-A09B-ED299C7123BD}"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altLang="en-US"/>
              <a:t>Level 1– Minimal Collaboration: Mental health and other healthcare providers work in separate facilities, have separate</a:t>
            </a:r>
          </a:p>
          <a:p>
            <a:r>
              <a:rPr lang="en-US" altLang="en-US"/>
              <a:t>systems, and rarely communicate about cases.</a:t>
            </a:r>
          </a:p>
          <a:p>
            <a:r>
              <a:rPr lang="en-US" altLang="en-US"/>
              <a:t>Level 2 – Basic Collaboration at a Distance: Providers have separate systems at separate sites, but engage in periodic</a:t>
            </a:r>
          </a:p>
          <a:p>
            <a:r>
              <a:rPr lang="en-US" altLang="en-US"/>
              <a:t>communication about shared patients, mostly through telephone and letters. Providers view each other as resources.</a:t>
            </a:r>
          </a:p>
          <a:p>
            <a:r>
              <a:rPr lang="en-US" altLang="en-US"/>
              <a:t>Level 3 – Basic Collaboration Onsite: Mental health and other healthcare professionals have separate systems, but share</a:t>
            </a:r>
          </a:p>
          <a:p>
            <a:r>
              <a:rPr lang="en-US" altLang="en-US"/>
              <a:t>facilities. Proximity supports at least occasional face-to- face meetings and communication improves and is more regular.</a:t>
            </a:r>
          </a:p>
          <a:p>
            <a:r>
              <a:rPr lang="en-US" altLang="en-US"/>
              <a:t>Level 4 – Close Collaboration in a Partly Integrated System: Mental health and other healthcare providers share the same</a:t>
            </a:r>
          </a:p>
          <a:p>
            <a:r>
              <a:rPr lang="en-US" altLang="en-US"/>
              <a:t>sites and have some systems in common such as scheduling or charting. There are regular face-to-face interactions among</a:t>
            </a:r>
          </a:p>
          <a:p>
            <a:r>
              <a:rPr lang="en-US" altLang="en-US"/>
              <a:t>primary care and behavioral health providers, coordinated treatment plans for difficult patients, and a basic understanding</a:t>
            </a:r>
          </a:p>
          <a:p>
            <a:r>
              <a:rPr lang="en-US" altLang="en-US"/>
              <a:t>of each other’s roles and cultures.</a:t>
            </a:r>
          </a:p>
          <a:p>
            <a:r>
              <a:rPr lang="en-US" altLang="en-US"/>
              <a:t>Level 5 – </a:t>
            </a:r>
            <a:r>
              <a:rPr lang="en-US" altLang="en-US" i="1"/>
              <a:t>Close Collaboration in a Fully Integrated System: </a:t>
            </a:r>
            <a:r>
              <a:rPr lang="en-US" altLang="en-US"/>
              <a:t>Mental health and other healthcare professionals share the</a:t>
            </a:r>
          </a:p>
          <a:p>
            <a:r>
              <a:rPr lang="en-US" altLang="en-US"/>
              <a:t>same sites, vision, and systems. All providers are on the same team and have developed an in-depth understanding of</a:t>
            </a:r>
          </a:p>
          <a:p>
            <a:r>
              <a:rPr lang="en-US" altLang="en-US"/>
              <a:t>each other’s roles and areas of expertise.</a:t>
            </a:r>
          </a:p>
        </p:txBody>
      </p:sp>
      <p:sp>
        <p:nvSpPr>
          <p:cNvPr id="35844" name="Slide Number Placeholder 3"/>
          <p:cNvSpPr>
            <a:spLocks noGrp="1"/>
          </p:cNvSpPr>
          <p:nvPr>
            <p:ph type="sldNum" sz="quarter" idx="5"/>
          </p:nvPr>
        </p:nvSpPr>
        <p:spPr>
          <a:noFill/>
        </p:spPr>
        <p:txBody>
          <a:bodyPr/>
          <a:lstStyle/>
          <a:p>
            <a:fld id="{F7A5AB21-EBB6-4F0C-AC6F-037980C5D147}"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altLang="en-US"/>
          </a:p>
        </p:txBody>
      </p:sp>
      <p:sp>
        <p:nvSpPr>
          <p:cNvPr id="31748" name="Slide Number Placeholder 3"/>
          <p:cNvSpPr>
            <a:spLocks noGrp="1"/>
          </p:cNvSpPr>
          <p:nvPr>
            <p:ph type="sldNum" sz="quarter" idx="5"/>
          </p:nvPr>
        </p:nvSpPr>
        <p:spPr>
          <a:noFill/>
        </p:spPr>
        <p:txBody>
          <a:bodyPr/>
          <a:lstStyle/>
          <a:p>
            <a:fld id="{E70FB68B-651D-4CED-88E5-34882FB66275}"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altLang="en-US"/>
          </a:p>
        </p:txBody>
      </p:sp>
      <p:sp>
        <p:nvSpPr>
          <p:cNvPr id="32772" name="Slide Number Placeholder 3"/>
          <p:cNvSpPr>
            <a:spLocks noGrp="1"/>
          </p:cNvSpPr>
          <p:nvPr>
            <p:ph type="sldNum" sz="quarter" idx="5"/>
          </p:nvPr>
        </p:nvSpPr>
        <p:spPr>
          <a:noFill/>
        </p:spPr>
        <p:txBody>
          <a:bodyPr/>
          <a:lstStyle/>
          <a:p>
            <a:fld id="{EA2B79E7-654D-4B77-9BDD-2A2AC1A9F791}"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8AAFF-C365-4B21-963C-9AD828CCF201}" type="slidenum">
              <a:rPr lang="en-US" smtClean="0"/>
              <a:pPr/>
              <a:t>13</a:t>
            </a:fld>
            <a:endParaRPr lang="en-US"/>
          </a:p>
        </p:txBody>
      </p:sp>
    </p:spTree>
    <p:extLst>
      <p:ext uri="{BB962C8B-B14F-4D97-AF65-F5344CB8AC3E}">
        <p14:creationId xmlns:p14="http://schemas.microsoft.com/office/powerpoint/2010/main" val="3273973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a:buFontTx/>
              <a:buChar char="•"/>
            </a:pPr>
            <a:r>
              <a:rPr lang="en-US" altLang="en-US"/>
              <a:t>Surgeon General Report says that 20% of the U.S. population has a mental health diagnosis </a:t>
            </a:r>
          </a:p>
          <a:p>
            <a:pPr>
              <a:buFontTx/>
              <a:buChar char="•"/>
            </a:pPr>
            <a:r>
              <a:rPr lang="en-US" altLang="en-US"/>
              <a:t>National rate of depression is 16% </a:t>
            </a:r>
          </a:p>
          <a:p>
            <a:pPr>
              <a:buFontTx/>
              <a:buChar char="•"/>
            </a:pPr>
            <a:r>
              <a:rPr lang="en-US" altLang="en-US" b="1"/>
              <a:t>80% of clients prefer to get their behavioral health services from their regular medical provider</a:t>
            </a:r>
            <a:r>
              <a:rPr lang="en-US" altLang="en-US"/>
              <a:t> </a:t>
            </a:r>
          </a:p>
          <a:p>
            <a:pPr>
              <a:buFontTx/>
              <a:buChar char="•"/>
            </a:pPr>
            <a:r>
              <a:rPr lang="en-US" altLang="en-US"/>
              <a:t>Surgeon General report says 15% of US adult population use mental health services in any given year</a:t>
            </a:r>
          </a:p>
          <a:p>
            <a:endParaRPr lang="en-US" altLang="en-US"/>
          </a:p>
          <a:p>
            <a:pPr>
              <a:buFontTx/>
              <a:buChar char="•"/>
            </a:pPr>
            <a:r>
              <a:rPr lang="en-US" altLang="en-US"/>
              <a:t>40-50% of people who get alcohol, drug or mental health treatment get it from their primary care physicians </a:t>
            </a:r>
          </a:p>
          <a:p>
            <a:pPr>
              <a:buFontTx/>
              <a:buChar char="•"/>
            </a:pPr>
            <a:r>
              <a:rPr lang="en-US" altLang="en-US"/>
              <a:t>Study (Simon, 1992) suggests that, on average, primary care patients with even mild levels of depression use two times more health care services annually than their non-depressed counterparts </a:t>
            </a:r>
          </a:p>
          <a:p>
            <a:pPr>
              <a:buFontTx/>
              <a:buChar char="•"/>
            </a:pPr>
            <a:r>
              <a:rPr lang="en-US" altLang="en-US"/>
              <a:t>6-10% of patients in primary practice have major depression </a:t>
            </a:r>
          </a:p>
          <a:p>
            <a:pPr>
              <a:buFontTx/>
              <a:buChar char="•"/>
            </a:pPr>
            <a:r>
              <a:rPr lang="en-US" altLang="en-US" b="1"/>
              <a:t>Nearly 70% of all health care visits have primarily a psychosocial basis (Fries, et. Al 1993, Shapiro et al., 1985) </a:t>
            </a:r>
            <a:endParaRPr lang="en-US" altLang="en-US"/>
          </a:p>
          <a:p>
            <a:pPr>
              <a:buFontTx/>
              <a:buChar char="•"/>
            </a:pPr>
            <a:r>
              <a:rPr lang="en-US" altLang="en-US"/>
              <a:t>50% of mental health care is delivered solely by primary care physicians </a:t>
            </a:r>
          </a:p>
          <a:p>
            <a:pPr>
              <a:buFontTx/>
              <a:buChar char="•"/>
            </a:pPr>
            <a:r>
              <a:rPr lang="en-US" altLang="en-US"/>
              <a:t>67% of all psychopharmacological drugs are prescribed by primary care physicians </a:t>
            </a:r>
          </a:p>
          <a:p>
            <a:pPr>
              <a:buFontTx/>
              <a:buChar char="•"/>
            </a:pPr>
            <a:r>
              <a:rPr lang="en-US" altLang="en-US"/>
              <a:t>Total economic cost of depression has been estimated at more than $83 billion/year in the USA </a:t>
            </a:r>
          </a:p>
          <a:p>
            <a:pPr>
              <a:buFontTx/>
              <a:buChar char="•"/>
            </a:pPr>
            <a:r>
              <a:rPr lang="en-US" altLang="en-US" b="1"/>
              <a:t>90% of the 10 most common complaints in primary care setting have no organic basis</a:t>
            </a:r>
          </a:p>
          <a:p>
            <a:endParaRPr lang="en-US" altLang="en-US"/>
          </a:p>
        </p:txBody>
      </p:sp>
      <p:sp>
        <p:nvSpPr>
          <p:cNvPr id="34820" name="Slide Number Placeholder 3"/>
          <p:cNvSpPr>
            <a:spLocks noGrp="1"/>
          </p:cNvSpPr>
          <p:nvPr>
            <p:ph type="sldNum" sz="quarter" idx="5"/>
          </p:nvPr>
        </p:nvSpPr>
        <p:spPr>
          <a:noFill/>
        </p:spPr>
        <p:txBody>
          <a:bodyPr/>
          <a:lstStyle/>
          <a:p>
            <a:fld id="{7F5597AD-2C12-4829-B1BE-1ED0D5075F9C}"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15</a:t>
            </a:fld>
            <a:endParaRPr lang="en-US"/>
          </a:p>
        </p:txBody>
      </p:sp>
    </p:spTree>
    <p:extLst>
      <p:ext uri="{BB962C8B-B14F-4D97-AF65-F5344CB8AC3E}">
        <p14:creationId xmlns:p14="http://schemas.microsoft.com/office/powerpoint/2010/main" val="2274056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16</a:t>
            </a:fld>
            <a:endParaRPr lang="en-US"/>
          </a:p>
        </p:txBody>
      </p:sp>
    </p:spTree>
    <p:extLst>
      <p:ext uri="{BB962C8B-B14F-4D97-AF65-F5344CB8AC3E}">
        <p14:creationId xmlns:p14="http://schemas.microsoft.com/office/powerpoint/2010/main" val="2139977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a:t>3 complaints on average per visit/complex patients</a:t>
            </a:r>
          </a:p>
          <a:p>
            <a:endParaRPr lang="en-US" dirty="0"/>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17</a:t>
            </a:fld>
            <a:endParaRPr lang="en-US"/>
          </a:p>
        </p:txBody>
      </p:sp>
    </p:spTree>
    <p:extLst>
      <p:ext uri="{BB962C8B-B14F-4D97-AF65-F5344CB8AC3E}">
        <p14:creationId xmlns:p14="http://schemas.microsoft.com/office/powerpoint/2010/main" val="2039350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altLang="en-US"/>
          </a:p>
        </p:txBody>
      </p:sp>
      <p:sp>
        <p:nvSpPr>
          <p:cNvPr id="33796" name="Slide Number Placeholder 3"/>
          <p:cNvSpPr>
            <a:spLocks noGrp="1"/>
          </p:cNvSpPr>
          <p:nvPr>
            <p:ph type="sldNum" sz="quarter" idx="5"/>
          </p:nvPr>
        </p:nvSpPr>
        <p:spPr>
          <a:noFill/>
        </p:spPr>
        <p:txBody>
          <a:bodyPr/>
          <a:lstStyle/>
          <a:p>
            <a:fld id="{4C559A6D-ECCB-4036-B6D9-E730106C02FD}" type="slidenum">
              <a:rPr lang="en-US" altLang="en-US" smtClean="0"/>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2500" dirty="0"/>
              <a:t>GATHER</a:t>
            </a:r>
          </a:p>
          <a:p>
            <a:r>
              <a:rPr lang="en-US" sz="2500" dirty="0"/>
              <a:t>G</a:t>
            </a:r>
            <a:r>
              <a:rPr lang="en-US" sz="2500" b="0" dirty="0"/>
              <a:t>eneralist</a:t>
            </a:r>
          </a:p>
          <a:p>
            <a:r>
              <a:rPr lang="en-US" sz="2500" dirty="0"/>
              <a:t>A</a:t>
            </a:r>
            <a:r>
              <a:rPr lang="en-US" sz="2500" b="0" dirty="0"/>
              <a:t>ccessible</a:t>
            </a:r>
          </a:p>
          <a:p>
            <a:r>
              <a:rPr lang="en-US" sz="2500" dirty="0"/>
              <a:t>T</a:t>
            </a:r>
            <a:r>
              <a:rPr lang="en-US" sz="2500" b="0" dirty="0"/>
              <a:t>eam-based</a:t>
            </a:r>
          </a:p>
          <a:p>
            <a:r>
              <a:rPr lang="en-US" sz="2500" dirty="0"/>
              <a:t>H</a:t>
            </a:r>
            <a:r>
              <a:rPr lang="en-US" sz="2500" b="0" dirty="0"/>
              <a:t>igh productivity</a:t>
            </a:r>
          </a:p>
          <a:p>
            <a:r>
              <a:rPr lang="en-US" sz="2500" dirty="0"/>
              <a:t>E</a:t>
            </a:r>
            <a:r>
              <a:rPr lang="en-US" sz="2500" b="0" dirty="0"/>
              <a:t>ducator</a:t>
            </a:r>
          </a:p>
          <a:p>
            <a:r>
              <a:rPr lang="en-US" sz="2500" dirty="0"/>
              <a:t>R</a:t>
            </a:r>
            <a:r>
              <a:rPr lang="en-US" sz="2500" b="0" dirty="0"/>
              <a:t>outine (pathways, regular care component) </a:t>
            </a:r>
          </a:p>
          <a:p>
            <a:r>
              <a:rPr lang="en-US" sz="2500" b="0" dirty="0"/>
              <a:t>Care structure</a:t>
            </a:r>
          </a:p>
          <a:p>
            <a:pPr lvl="1"/>
            <a:r>
              <a:rPr lang="en-US" sz="2500" b="0" dirty="0"/>
              <a:t>Brief visits (15-25 minutes)</a:t>
            </a:r>
          </a:p>
          <a:p>
            <a:pPr lvl="1"/>
            <a:r>
              <a:rPr lang="en-US" sz="2500" b="0" dirty="0"/>
              <a:t>Consultation model</a:t>
            </a:r>
          </a:p>
          <a:p>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19</a:t>
            </a:fld>
            <a:endParaRPr lang="en-US"/>
          </a:p>
        </p:txBody>
      </p:sp>
    </p:spTree>
    <p:extLst>
      <p:ext uri="{BB962C8B-B14F-4D97-AF65-F5344CB8AC3E}">
        <p14:creationId xmlns:p14="http://schemas.microsoft.com/office/powerpoint/2010/main" val="3503571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883" indent="-285725" eaLnBrk="0" hangingPunct="0">
              <a:defRPr>
                <a:solidFill>
                  <a:schemeClr val="tx1"/>
                </a:solidFill>
                <a:latin typeface="Arial" pitchFamily="34" charset="0"/>
              </a:defRPr>
            </a:lvl2pPr>
            <a:lvl3pPr marL="1142898" indent="-228580" eaLnBrk="0" hangingPunct="0">
              <a:defRPr>
                <a:solidFill>
                  <a:schemeClr val="tx1"/>
                </a:solidFill>
                <a:latin typeface="Arial" pitchFamily="34" charset="0"/>
              </a:defRPr>
            </a:lvl3pPr>
            <a:lvl4pPr marL="1600057" indent="-228580" eaLnBrk="0" hangingPunct="0">
              <a:defRPr>
                <a:solidFill>
                  <a:schemeClr val="tx1"/>
                </a:solidFill>
                <a:latin typeface="Arial" pitchFamily="34" charset="0"/>
              </a:defRPr>
            </a:lvl4pPr>
            <a:lvl5pPr marL="2057217" indent="-228580" eaLnBrk="0" hangingPunct="0">
              <a:defRPr>
                <a:solidFill>
                  <a:schemeClr val="tx1"/>
                </a:solidFill>
                <a:latin typeface="Arial" pitchFamily="34" charset="0"/>
              </a:defRPr>
            </a:lvl5pPr>
            <a:lvl6pPr marL="2514376" indent="-228580" eaLnBrk="0" fontAlgn="base" hangingPunct="0">
              <a:spcBef>
                <a:spcPct val="0"/>
              </a:spcBef>
              <a:spcAft>
                <a:spcPct val="0"/>
              </a:spcAft>
              <a:defRPr>
                <a:solidFill>
                  <a:schemeClr val="tx1"/>
                </a:solidFill>
                <a:latin typeface="Arial" pitchFamily="34" charset="0"/>
              </a:defRPr>
            </a:lvl6pPr>
            <a:lvl7pPr marL="2971536" indent="-228580" eaLnBrk="0" fontAlgn="base" hangingPunct="0">
              <a:spcBef>
                <a:spcPct val="0"/>
              </a:spcBef>
              <a:spcAft>
                <a:spcPct val="0"/>
              </a:spcAft>
              <a:defRPr>
                <a:solidFill>
                  <a:schemeClr val="tx1"/>
                </a:solidFill>
                <a:latin typeface="Arial" pitchFamily="34" charset="0"/>
              </a:defRPr>
            </a:lvl7pPr>
            <a:lvl8pPr marL="3428694" indent="-228580" eaLnBrk="0" fontAlgn="base" hangingPunct="0">
              <a:spcBef>
                <a:spcPct val="0"/>
              </a:spcBef>
              <a:spcAft>
                <a:spcPct val="0"/>
              </a:spcAft>
              <a:defRPr>
                <a:solidFill>
                  <a:schemeClr val="tx1"/>
                </a:solidFill>
                <a:latin typeface="Arial" pitchFamily="34" charset="0"/>
              </a:defRPr>
            </a:lvl8pPr>
            <a:lvl9pPr marL="3885854" indent="-228580" eaLnBrk="0" fontAlgn="base" hangingPunct="0">
              <a:spcBef>
                <a:spcPct val="0"/>
              </a:spcBef>
              <a:spcAft>
                <a:spcPct val="0"/>
              </a:spcAft>
              <a:defRPr>
                <a:solidFill>
                  <a:schemeClr val="tx1"/>
                </a:solidFill>
                <a:latin typeface="Arial" pitchFamily="34" charset="0"/>
              </a:defRPr>
            </a:lvl9pPr>
          </a:lstStyle>
          <a:p>
            <a:pPr eaLnBrk="1" hangingPunct="1"/>
            <a:fld id="{1192649E-3270-4F8D-95F8-36AF953B3686}" type="slidenum">
              <a:rPr lang="en-US" altLang="en-US" smtClean="0"/>
              <a:pPr eaLnBrk="1" hangingPunct="1"/>
              <a:t>2</a:t>
            </a:fld>
            <a:endParaRPr lang="en-US" altLang="en-US"/>
          </a:p>
        </p:txBody>
      </p:sp>
    </p:spTree>
    <p:extLst>
      <p:ext uri="{BB962C8B-B14F-4D97-AF65-F5344CB8AC3E}">
        <p14:creationId xmlns:p14="http://schemas.microsoft.com/office/powerpoint/2010/main" val="2727279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a:t>
            </a:r>
            <a:r>
              <a:rPr lang="en-US" baseline="0" dirty="0"/>
              <a:t> a picture of the life saver</a:t>
            </a:r>
            <a:endParaRPr lang="en-US" dirty="0"/>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20</a:t>
            </a:fld>
            <a:endParaRPr lang="en-US"/>
          </a:p>
        </p:txBody>
      </p:sp>
    </p:spTree>
    <p:extLst>
      <p:ext uri="{BB962C8B-B14F-4D97-AF65-F5344CB8AC3E}">
        <p14:creationId xmlns:p14="http://schemas.microsoft.com/office/powerpoint/2010/main" val="1065711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21</a:t>
            </a:fld>
            <a:endParaRPr lang="en-US"/>
          </a:p>
        </p:txBody>
      </p:sp>
    </p:spTree>
    <p:extLst>
      <p:ext uri="{BB962C8B-B14F-4D97-AF65-F5344CB8AC3E}">
        <p14:creationId xmlns:p14="http://schemas.microsoft.com/office/powerpoint/2010/main" val="4070322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Arial" charset="0"/>
                <a:ea typeface="+mn-ea"/>
                <a:cs typeface="+mn-cs"/>
              </a:rPr>
              <a:t>http://www.ibhp.org/index.php?section=pages&amp;cid=97</a:t>
            </a:r>
          </a:p>
          <a:p>
            <a:pPr rtl="0"/>
            <a:r>
              <a:rPr lang="en-US" sz="1200" b="0" i="0" u="none" strike="noStrike" kern="1200" baseline="0" dirty="0">
                <a:solidFill>
                  <a:schemeClr val="tx1"/>
                </a:solidFill>
                <a:latin typeface="Arial" charset="0"/>
                <a:ea typeface="+mn-ea"/>
                <a:cs typeface="+mn-cs"/>
              </a:rPr>
              <a:t>Differences between PCBH and specialty mental health </a:t>
            </a:r>
          </a:p>
          <a:p>
            <a:endParaRPr lang="en-US" dirty="0"/>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22</a:t>
            </a:fld>
            <a:endParaRPr lang="en-US"/>
          </a:p>
        </p:txBody>
      </p:sp>
    </p:spTree>
    <p:extLst>
      <p:ext uri="{BB962C8B-B14F-4D97-AF65-F5344CB8AC3E}">
        <p14:creationId xmlns:p14="http://schemas.microsoft.com/office/powerpoint/2010/main" val="35540193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23</a:t>
            </a:fld>
            <a:endParaRPr lang="en-US"/>
          </a:p>
        </p:txBody>
      </p:sp>
    </p:spTree>
    <p:extLst>
      <p:ext uri="{BB962C8B-B14F-4D97-AF65-F5344CB8AC3E}">
        <p14:creationId xmlns:p14="http://schemas.microsoft.com/office/powerpoint/2010/main" val="21958178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DC4ECF3-4B67-4D43-980F-914DEC15CB90}" type="slidenum">
              <a:rPr lang="en-US" altLang="en-US" smtClean="0"/>
              <a:pPr/>
              <a:t>24</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26</a:t>
            </a:fld>
            <a:endParaRPr lang="en-US"/>
          </a:p>
        </p:txBody>
      </p:sp>
    </p:spTree>
    <p:extLst>
      <p:ext uri="{BB962C8B-B14F-4D97-AF65-F5344CB8AC3E}">
        <p14:creationId xmlns:p14="http://schemas.microsoft.com/office/powerpoint/2010/main" val="2375981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27</a:t>
            </a:fld>
            <a:endParaRPr lang="en-US"/>
          </a:p>
        </p:txBody>
      </p:sp>
    </p:spTree>
    <p:extLst>
      <p:ext uri="{BB962C8B-B14F-4D97-AF65-F5344CB8AC3E}">
        <p14:creationId xmlns:p14="http://schemas.microsoft.com/office/powerpoint/2010/main" val="33554162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28</a:t>
            </a:fld>
            <a:endParaRPr lang="en-US"/>
          </a:p>
        </p:txBody>
      </p:sp>
    </p:spTree>
    <p:extLst>
      <p:ext uri="{BB962C8B-B14F-4D97-AF65-F5344CB8AC3E}">
        <p14:creationId xmlns:p14="http://schemas.microsoft.com/office/powerpoint/2010/main" val="28208904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29</a:t>
            </a:fld>
            <a:endParaRPr lang="en-US"/>
          </a:p>
        </p:txBody>
      </p:sp>
    </p:spTree>
    <p:extLst>
      <p:ext uri="{BB962C8B-B14F-4D97-AF65-F5344CB8AC3E}">
        <p14:creationId xmlns:p14="http://schemas.microsoft.com/office/powerpoint/2010/main" val="175071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altLang="en-US"/>
          </a:p>
        </p:txBody>
      </p:sp>
      <p:sp>
        <p:nvSpPr>
          <p:cNvPr id="44036" name="Slide Number Placeholder 3"/>
          <p:cNvSpPr>
            <a:spLocks noGrp="1"/>
          </p:cNvSpPr>
          <p:nvPr>
            <p:ph type="sldNum" sz="quarter" idx="5"/>
          </p:nvPr>
        </p:nvSpPr>
        <p:spPr>
          <a:noFill/>
        </p:spPr>
        <p:txBody>
          <a:bodyPr/>
          <a:lstStyle/>
          <a:p>
            <a:fld id="{88948DDB-FE8D-44A3-AF9D-4603D52647E1}" type="slidenum">
              <a:rPr lang="en-US" altLang="en-US" smtClean="0"/>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31</a:t>
            </a:fld>
            <a:endParaRPr lang="en-US"/>
          </a:p>
        </p:txBody>
      </p:sp>
    </p:spTree>
    <p:extLst>
      <p:ext uri="{BB962C8B-B14F-4D97-AF65-F5344CB8AC3E}">
        <p14:creationId xmlns:p14="http://schemas.microsoft.com/office/powerpoint/2010/main" val="38628283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32</a:t>
            </a:fld>
            <a:endParaRPr lang="en-US"/>
          </a:p>
        </p:txBody>
      </p:sp>
    </p:spTree>
    <p:extLst>
      <p:ext uri="{BB962C8B-B14F-4D97-AF65-F5344CB8AC3E}">
        <p14:creationId xmlns:p14="http://schemas.microsoft.com/office/powerpoint/2010/main" val="14390339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33</a:t>
            </a:fld>
            <a:endParaRPr lang="en-US"/>
          </a:p>
        </p:txBody>
      </p:sp>
    </p:spTree>
    <p:extLst>
      <p:ext uri="{BB962C8B-B14F-4D97-AF65-F5344CB8AC3E}">
        <p14:creationId xmlns:p14="http://schemas.microsoft.com/office/powerpoint/2010/main" val="1439033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Picture</a:t>
            </a:r>
            <a:r>
              <a:rPr lang="en-US" baseline="0" dirty="0"/>
              <a:t> on the right provided by: http://www.claphamhealth.nhs.uk/general-information/consultations/ </a:t>
            </a:r>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4</a:t>
            </a:fld>
            <a:endParaRPr lang="en-US"/>
          </a:p>
        </p:txBody>
      </p:sp>
    </p:spTree>
    <p:extLst>
      <p:ext uri="{BB962C8B-B14F-4D97-AF65-F5344CB8AC3E}">
        <p14:creationId xmlns:p14="http://schemas.microsoft.com/office/powerpoint/2010/main" val="261092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2E331CA-4DDE-490A-9AB9-BF8CDC347DF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Talk more</a:t>
            </a:r>
            <a:r>
              <a:rPr lang="en-US" altLang="en-US" baseline="0" dirty="0"/>
              <a:t> about: </a:t>
            </a:r>
            <a:r>
              <a:rPr lang="en-US" b="0" dirty="0"/>
              <a:t>integrated, accessible health care</a:t>
            </a:r>
            <a:r>
              <a:rPr lang="en-US" dirty="0"/>
              <a:t> </a:t>
            </a:r>
            <a:r>
              <a:rPr lang="en-US" b="0" dirty="0"/>
              <a:t>services by clinicians who are accountable for addressing a large majority of personal health care needs</a:t>
            </a:r>
            <a:endParaRPr lang="en-US" altLang="en-US" baseline="0" dirty="0"/>
          </a:p>
          <a:p>
            <a:r>
              <a:rPr lang="en-US" altLang="en-US" baseline="0" dirty="0"/>
              <a:t>If that’s what you are going to do, you have to address behavioral health needs.</a:t>
            </a:r>
          </a:p>
          <a:p>
            <a:r>
              <a:rPr lang="en-US" sz="1200" b="0" i="0" kern="1200" dirty="0">
                <a:solidFill>
                  <a:schemeClr val="tx1"/>
                </a:solidFill>
                <a:latin typeface="Arial" charset="0"/>
                <a:ea typeface="+mn-ea"/>
                <a:cs typeface="+mn-cs"/>
              </a:rPr>
              <a:t>Institute of Medicine. Primary Care: America's Health in a New Era. Washington, DC: National Academy Press; 1996.</a:t>
            </a:r>
            <a:endParaRPr lang="en-US" altLang="en-US" dirty="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85372" indent="-302066">
              <a:defRPr>
                <a:solidFill>
                  <a:schemeClr val="tx1"/>
                </a:solidFill>
                <a:latin typeface="Garamond" pitchFamily="18" charset="0"/>
              </a:defRPr>
            </a:lvl2pPr>
            <a:lvl3pPr marL="1208265" indent="-241653">
              <a:defRPr>
                <a:solidFill>
                  <a:schemeClr val="tx1"/>
                </a:solidFill>
                <a:latin typeface="Garamond" pitchFamily="18" charset="0"/>
              </a:defRPr>
            </a:lvl3pPr>
            <a:lvl4pPr marL="1691571" indent="-241653">
              <a:defRPr>
                <a:solidFill>
                  <a:schemeClr val="tx1"/>
                </a:solidFill>
                <a:latin typeface="Garamond" pitchFamily="18" charset="0"/>
              </a:defRPr>
            </a:lvl4pPr>
            <a:lvl5pPr marL="2174878" indent="-241653">
              <a:defRPr>
                <a:solidFill>
                  <a:schemeClr val="tx1"/>
                </a:solidFill>
                <a:latin typeface="Garamond" pitchFamily="18" charset="0"/>
              </a:defRPr>
            </a:lvl5pPr>
            <a:lvl6pPr marL="2658184" indent="-241653" eaLnBrk="0" fontAlgn="base" hangingPunct="0">
              <a:spcBef>
                <a:spcPct val="0"/>
              </a:spcBef>
              <a:spcAft>
                <a:spcPct val="0"/>
              </a:spcAft>
              <a:defRPr>
                <a:solidFill>
                  <a:schemeClr val="tx1"/>
                </a:solidFill>
                <a:latin typeface="Garamond" pitchFamily="18" charset="0"/>
              </a:defRPr>
            </a:lvl6pPr>
            <a:lvl7pPr marL="3141490" indent="-241653" eaLnBrk="0" fontAlgn="base" hangingPunct="0">
              <a:spcBef>
                <a:spcPct val="0"/>
              </a:spcBef>
              <a:spcAft>
                <a:spcPct val="0"/>
              </a:spcAft>
              <a:defRPr>
                <a:solidFill>
                  <a:schemeClr val="tx1"/>
                </a:solidFill>
                <a:latin typeface="Garamond" pitchFamily="18" charset="0"/>
              </a:defRPr>
            </a:lvl7pPr>
            <a:lvl8pPr marL="3624796" indent="-241653" eaLnBrk="0" fontAlgn="base" hangingPunct="0">
              <a:spcBef>
                <a:spcPct val="0"/>
              </a:spcBef>
              <a:spcAft>
                <a:spcPct val="0"/>
              </a:spcAft>
              <a:defRPr>
                <a:solidFill>
                  <a:schemeClr val="tx1"/>
                </a:solidFill>
                <a:latin typeface="Garamond" pitchFamily="18" charset="0"/>
              </a:defRPr>
            </a:lvl8pPr>
            <a:lvl9pPr marL="4108102" indent="-241653" eaLnBrk="0" fontAlgn="base" hangingPunct="0">
              <a:spcBef>
                <a:spcPct val="0"/>
              </a:spcBef>
              <a:spcAft>
                <a:spcPct val="0"/>
              </a:spcAft>
              <a:defRPr>
                <a:solidFill>
                  <a:schemeClr val="tx1"/>
                </a:solidFill>
                <a:latin typeface="Garamond" pitchFamily="18" charset="0"/>
              </a:defRPr>
            </a:lvl9pPr>
          </a:lstStyle>
          <a:p>
            <a:fld id="{2F97187F-E95C-40AF-93A6-316F908DD7C1}" type="slidenum">
              <a:rPr lang="en-US" altLang="en-US" smtClean="0">
                <a:latin typeface="Times New Roman" pitchFamily="18" charset="0"/>
              </a:rPr>
              <a:pPr/>
              <a:t>6</a:t>
            </a:fld>
            <a:endParaRPr lang="en-US" altLang="en-US">
              <a:latin typeface="Times New Roman" pitchFamily="18" charset="0"/>
            </a:endParaRPr>
          </a:p>
        </p:txBody>
      </p:sp>
    </p:spTree>
    <p:extLst>
      <p:ext uri="{BB962C8B-B14F-4D97-AF65-F5344CB8AC3E}">
        <p14:creationId xmlns:p14="http://schemas.microsoft.com/office/powerpoint/2010/main" val="867706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7</a:t>
            </a:fld>
            <a:endParaRPr lang="en-US"/>
          </a:p>
        </p:txBody>
      </p:sp>
    </p:spTree>
    <p:extLst>
      <p:ext uri="{BB962C8B-B14F-4D97-AF65-F5344CB8AC3E}">
        <p14:creationId xmlns:p14="http://schemas.microsoft.com/office/powerpoint/2010/main" val="4243875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altLang="en-US"/>
              <a:t>Level 1– Minimal Collaboration: Mental health and other healthcare providers work in separate facilities, have separate</a:t>
            </a:r>
          </a:p>
          <a:p>
            <a:r>
              <a:rPr lang="en-US" altLang="en-US"/>
              <a:t>systems, and rarely communicate about cases.</a:t>
            </a:r>
          </a:p>
          <a:p>
            <a:r>
              <a:rPr lang="en-US" altLang="en-US"/>
              <a:t>Level 2 – Basic Collaboration at a Distance: Providers have separate systems at separate sites, but engage in periodic</a:t>
            </a:r>
          </a:p>
          <a:p>
            <a:r>
              <a:rPr lang="en-US" altLang="en-US"/>
              <a:t>communication about shared patients, mostly through telephone and letters. Providers view each other as resources.</a:t>
            </a:r>
          </a:p>
          <a:p>
            <a:r>
              <a:rPr lang="en-US" altLang="en-US"/>
              <a:t>Level 3 – Basic Collaboration Onsite: Mental health and other healthcare professionals have separate systems, but share</a:t>
            </a:r>
          </a:p>
          <a:p>
            <a:r>
              <a:rPr lang="en-US" altLang="en-US"/>
              <a:t>facilities. Proximity supports at least occasional face-to- face meetings and communication improves and is more regular.</a:t>
            </a:r>
          </a:p>
          <a:p>
            <a:r>
              <a:rPr lang="en-US" altLang="en-US"/>
              <a:t>Level 4 – Close Collaboration in a Partly Integrated System: Mental health and other healthcare providers share the same</a:t>
            </a:r>
          </a:p>
          <a:p>
            <a:r>
              <a:rPr lang="en-US" altLang="en-US"/>
              <a:t>sites and have some systems in common such as scheduling or charting. There are regular face-to-face interactions among</a:t>
            </a:r>
          </a:p>
          <a:p>
            <a:r>
              <a:rPr lang="en-US" altLang="en-US"/>
              <a:t>primary care and behavioral health providers, coordinated treatment plans for difficult patients, and a basic understanding</a:t>
            </a:r>
          </a:p>
          <a:p>
            <a:r>
              <a:rPr lang="en-US" altLang="en-US"/>
              <a:t>of each other’s roles and cultures.</a:t>
            </a:r>
          </a:p>
          <a:p>
            <a:r>
              <a:rPr lang="en-US" altLang="en-US"/>
              <a:t>Level 5 – </a:t>
            </a:r>
            <a:r>
              <a:rPr lang="en-US" altLang="en-US" i="1"/>
              <a:t>Close Collaboration in a Fully Integrated System: </a:t>
            </a:r>
            <a:r>
              <a:rPr lang="en-US" altLang="en-US"/>
              <a:t>Mental health and other healthcare professionals share the</a:t>
            </a:r>
          </a:p>
          <a:p>
            <a:r>
              <a:rPr lang="en-US" altLang="en-US"/>
              <a:t>same sites, vision, and systems. All providers are on the same team and have developed an in-depth understanding of</a:t>
            </a:r>
          </a:p>
          <a:p>
            <a:r>
              <a:rPr lang="en-US" altLang="en-US"/>
              <a:t>each other’s roles and areas of expertise.</a:t>
            </a:r>
          </a:p>
        </p:txBody>
      </p:sp>
      <p:sp>
        <p:nvSpPr>
          <p:cNvPr id="35844" name="Slide Number Placeholder 3"/>
          <p:cNvSpPr>
            <a:spLocks noGrp="1"/>
          </p:cNvSpPr>
          <p:nvPr>
            <p:ph type="sldNum" sz="quarter" idx="5"/>
          </p:nvPr>
        </p:nvSpPr>
        <p:spPr>
          <a:noFill/>
        </p:spPr>
        <p:txBody>
          <a:bodyPr/>
          <a:lstStyle/>
          <a:p>
            <a:fld id="{9FA89E2C-64DF-44DD-8207-F207DB606C89}"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3F43A2-953E-49A9-A8C9-55BFA82FA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DF5E4A-7D73-47B4-A0B0-FC2FB72EBAB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5C03AC-A69D-4B00-A0BC-AB572257FF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1BA609-E9B1-4E57-9851-E44E223CA2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B598E8-8583-4E17-85B5-F058C90507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9AF81D-019E-49EB-A9DF-C104ECEC21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1C4EC8-7B99-43D7-962E-F20E5089BA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970B63F-2885-47CE-B675-AAF4051E28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E6A113E-C77C-41B6-95E9-F2BBAFF7F1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24B263-63F4-4832-87C1-48C6F0E329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95A3C6-87D3-4A1F-B445-0B2F4B7CD0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6875A3-3DA5-40DE-80F4-22476FFBFB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9999"/>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48FF51B-0B75-49CD-99A4-AFA9F5DBF1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Comic Sans MS" pitchFamily="66" charset="0"/>
        </a:defRPr>
      </a:lvl2pPr>
      <a:lvl3pPr algn="ctr" rtl="0" eaLnBrk="0" fontAlgn="base" hangingPunct="0">
        <a:spcBef>
          <a:spcPct val="0"/>
        </a:spcBef>
        <a:spcAft>
          <a:spcPct val="0"/>
        </a:spcAft>
        <a:defRPr sz="4400" b="1">
          <a:solidFill>
            <a:schemeClr val="tx2"/>
          </a:solidFill>
          <a:latin typeface="Comic Sans MS" pitchFamily="66" charset="0"/>
        </a:defRPr>
      </a:lvl3pPr>
      <a:lvl4pPr algn="ctr" rtl="0" eaLnBrk="0" fontAlgn="base" hangingPunct="0">
        <a:spcBef>
          <a:spcPct val="0"/>
        </a:spcBef>
        <a:spcAft>
          <a:spcPct val="0"/>
        </a:spcAft>
        <a:defRPr sz="4400" b="1">
          <a:solidFill>
            <a:schemeClr val="tx2"/>
          </a:solidFill>
          <a:latin typeface="Comic Sans MS" pitchFamily="66" charset="0"/>
        </a:defRPr>
      </a:lvl4pPr>
      <a:lvl5pPr algn="ctr" rtl="0" eaLnBrk="0" fontAlgn="base" hangingPunct="0">
        <a:spcBef>
          <a:spcPct val="0"/>
        </a:spcBef>
        <a:spcAft>
          <a:spcPct val="0"/>
        </a:spcAft>
        <a:defRPr sz="4400" b="1">
          <a:solidFill>
            <a:schemeClr val="tx2"/>
          </a:solidFill>
          <a:latin typeface="Comic Sans MS" pitchFamily="66" charset="0"/>
        </a:defRPr>
      </a:lvl5pPr>
      <a:lvl6pPr marL="457200" algn="ctr" rtl="0" fontAlgn="base">
        <a:spcBef>
          <a:spcPct val="0"/>
        </a:spcBef>
        <a:spcAft>
          <a:spcPct val="0"/>
        </a:spcAft>
        <a:defRPr sz="4400" b="1">
          <a:solidFill>
            <a:schemeClr val="tx2"/>
          </a:solidFill>
          <a:latin typeface="Comic Sans MS" pitchFamily="66" charset="0"/>
        </a:defRPr>
      </a:lvl6pPr>
      <a:lvl7pPr marL="914400" algn="ctr" rtl="0" fontAlgn="base">
        <a:spcBef>
          <a:spcPct val="0"/>
        </a:spcBef>
        <a:spcAft>
          <a:spcPct val="0"/>
        </a:spcAft>
        <a:defRPr sz="4400" b="1">
          <a:solidFill>
            <a:schemeClr val="tx2"/>
          </a:solidFill>
          <a:latin typeface="Comic Sans MS" pitchFamily="66" charset="0"/>
        </a:defRPr>
      </a:lvl7pPr>
      <a:lvl8pPr marL="1371600" algn="ctr" rtl="0" fontAlgn="base">
        <a:spcBef>
          <a:spcPct val="0"/>
        </a:spcBef>
        <a:spcAft>
          <a:spcPct val="0"/>
        </a:spcAft>
        <a:defRPr sz="4400" b="1">
          <a:solidFill>
            <a:schemeClr val="tx2"/>
          </a:solidFill>
          <a:latin typeface="Comic Sans MS" pitchFamily="66" charset="0"/>
        </a:defRPr>
      </a:lvl8pPr>
      <a:lvl9pPr marL="1828800" algn="ctr" rtl="0" fontAlgn="base">
        <a:spcBef>
          <a:spcPct val="0"/>
        </a:spcBef>
        <a:spcAft>
          <a:spcPct val="0"/>
        </a:spcAft>
        <a:defRPr sz="4400" b="1">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6sZeA_ZrA6lABM&amp;tbnid=hmsv8WiD_9c_zM:&amp;ved=0CAUQjRw&amp;url=http://psyc.uark.edu/4064.php&amp;ei=EI33U4cC6L_xAdjbgZAN&amp;bvm=bv.73612305,d.cGU&amp;psig=AFQjCNHMGlb0mQiN7K3utmU6i8inIrT36g&amp;ust=140881880974517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playlist?list=PLvLh_YdubBs5P-dw9IrSH7-TwTqM8fkqo"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cpci.org/resources/brows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champsonline.org/ToolsProducts/ClinicalResources/PatientEdTools/PatientEdHandouts.html" TargetMode="External"/><Relationship Id="rId4" Type="http://schemas.openxmlformats.org/officeDocument/2006/relationships/hyperlink" Target="http://www.mtnviewconsulting.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milbank.org/" TargetMode="External"/><Relationship Id="rId3" Type="http://schemas.openxmlformats.org/officeDocument/2006/relationships/hyperlink" Target="https://www.pcpcc.org/" TargetMode="External"/><Relationship Id="rId7" Type="http://schemas.openxmlformats.org/officeDocument/2006/relationships/hyperlink" Target="http://www.cfha.net/"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www.umassmed.edu/cipc/" TargetMode="External"/><Relationship Id="rId11" Type="http://schemas.openxmlformats.org/officeDocument/2006/relationships/hyperlink" Target="http://www.integration.samhsa.gov/" TargetMode="External"/><Relationship Id="rId5" Type="http://schemas.openxmlformats.org/officeDocument/2006/relationships/hyperlink" Target="http://aims.uw.edu/" TargetMode="External"/><Relationship Id="rId10" Type="http://schemas.openxmlformats.org/officeDocument/2006/relationships/hyperlink" Target="http://www.nami.org/Template.cfm?Section=child_and_teen_support&amp;Template=/ContentManagement/ContentDisplay.cfm&amp;ContentID=120673" TargetMode="External"/><Relationship Id="rId4" Type="http://schemas.openxmlformats.org/officeDocument/2006/relationships/hyperlink" Target="http://integrationacademy.ahrq.gov/" TargetMode="External"/><Relationship Id="rId9" Type="http://schemas.openxmlformats.org/officeDocument/2006/relationships/hyperlink" Target="http://integrationacademy.ahrq.gov/sites/default/files/Lexicon.pdf"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6sZeA_ZrA6lABM&amp;tbnid=hmsv8WiD_9c_zM:&amp;ved=0CAUQjRw&amp;url=http://psyc.uark.edu/4064.php&amp;ei=EI33U4cC6L_xAdjbgZAN&amp;bvm=bv.73612305,d.cGU&amp;psig=AFQjCNHMGlb0mQiN7K3utmU6i8inIrT36g&amp;ust=140881880974517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40000"/>
          </a:srgb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1470025"/>
          </a:xfrm>
        </p:spPr>
        <p:txBody>
          <a:bodyPr/>
          <a:lstStyle/>
          <a:p>
            <a:pPr eaLnBrk="1" hangingPunct="1"/>
            <a:r>
              <a:rPr lang="en-US" altLang="en-US" sz="3000" b="0" dirty="0">
                <a:latin typeface="Times New Roman" panose="02020603050405020304" pitchFamily="18" charset="0"/>
                <a:cs typeface="Times New Roman" panose="02020603050405020304" pitchFamily="18" charset="0"/>
              </a:rPr>
              <a:t>The Primary Care Behavioral Health (</a:t>
            </a:r>
            <a:r>
              <a:rPr lang="en-US" altLang="en-US" sz="3000" b="0" dirty="0" err="1">
                <a:latin typeface="Times New Roman" panose="02020603050405020304" pitchFamily="18" charset="0"/>
                <a:cs typeface="Times New Roman" panose="02020603050405020304" pitchFamily="18" charset="0"/>
              </a:rPr>
              <a:t>PCBH</a:t>
            </a:r>
            <a:r>
              <a:rPr lang="en-US" altLang="en-US" sz="3000" b="0" dirty="0">
                <a:latin typeface="Times New Roman" panose="02020603050405020304" pitchFamily="18" charset="0"/>
                <a:cs typeface="Times New Roman" panose="02020603050405020304" pitchFamily="18" charset="0"/>
              </a:rPr>
              <a:t>) Model: What You Need to Know</a:t>
            </a:r>
            <a:br>
              <a:rPr lang="en-US" altLang="en-US" sz="3000" dirty="0">
                <a:latin typeface="Times New Roman" panose="02020603050405020304" pitchFamily="18" charset="0"/>
                <a:cs typeface="Times New Roman" panose="02020603050405020304" pitchFamily="18" charset="0"/>
              </a:rPr>
            </a:br>
            <a:r>
              <a:rPr lang="en-US" altLang="en-US" sz="3000" dirty="0">
                <a:latin typeface="Times New Roman" panose="02020603050405020304" pitchFamily="18" charset="0"/>
                <a:cs typeface="Times New Roman" panose="02020603050405020304" pitchFamily="18" charset="0"/>
              </a:rPr>
              <a:t> </a:t>
            </a:r>
            <a:endParaRPr lang="en-US" altLang="en-US" sz="3000" b="0" dirty="0">
              <a:latin typeface="Times New Roman" panose="02020603050405020304" pitchFamily="18" charset="0"/>
              <a:cs typeface="Times New Roman" panose="02020603050405020304" pitchFamily="18" charset="0"/>
            </a:endParaRPr>
          </a:p>
        </p:txBody>
      </p:sp>
      <p:sp>
        <p:nvSpPr>
          <p:cNvPr id="2051" name="Rectangle 3"/>
          <p:cNvSpPr>
            <a:spLocks noGrp="1" noChangeArrowheads="1"/>
          </p:cNvSpPr>
          <p:nvPr>
            <p:ph type="subTitle" idx="1"/>
          </p:nvPr>
        </p:nvSpPr>
        <p:spPr>
          <a:xfrm>
            <a:off x="1066800" y="3048000"/>
            <a:ext cx="7010400" cy="2667000"/>
          </a:xfrm>
        </p:spPr>
        <p:txBody>
          <a:bodyPr/>
          <a:lstStyle/>
          <a:p>
            <a:pPr eaLnBrk="1" hangingPunct="1">
              <a:lnSpc>
                <a:spcPct val="80000"/>
              </a:lnSpc>
            </a:pPr>
            <a:r>
              <a:rPr lang="en-US" altLang="en-US" sz="2000" b="0" dirty="0">
                <a:latin typeface="Times New Roman" panose="02020603050405020304" pitchFamily="18" charset="0"/>
                <a:cs typeface="Times New Roman" panose="02020603050405020304" pitchFamily="18" charset="0"/>
              </a:rPr>
              <a:t>Dr. Stacy Ogbeide</a:t>
            </a:r>
          </a:p>
          <a:p>
            <a:pPr eaLnBrk="1" hangingPunct="1">
              <a:lnSpc>
                <a:spcPct val="80000"/>
              </a:lnSpc>
            </a:pPr>
            <a:endParaRPr lang="en-US" altLang="en-US" sz="2000" b="0" dirty="0"/>
          </a:p>
          <a:p>
            <a:pPr eaLnBrk="1" hangingPunct="1">
              <a:lnSpc>
                <a:spcPct val="80000"/>
              </a:lnSpc>
            </a:pPr>
            <a:r>
              <a:rPr lang="en-US" altLang="en-US" sz="2000" b="0" dirty="0">
                <a:latin typeface="Times New Roman" panose="02020603050405020304" pitchFamily="18" charset="0"/>
                <a:cs typeface="Times New Roman" panose="02020603050405020304" pitchFamily="18" charset="0"/>
              </a:rPr>
              <a:t>Licensed Psychologist and Behavioral Health Consultant</a:t>
            </a:r>
          </a:p>
          <a:p>
            <a:pPr eaLnBrk="1" hangingPunct="1">
              <a:lnSpc>
                <a:spcPct val="80000"/>
              </a:lnSpc>
            </a:pPr>
            <a:endParaRPr lang="en-US" altLang="en-US" sz="2000" b="0" dirty="0">
              <a:latin typeface="Times New Roman" panose="02020603050405020304" pitchFamily="18" charset="0"/>
              <a:cs typeface="Times New Roman" panose="02020603050405020304" pitchFamily="18" charset="0"/>
            </a:endParaRPr>
          </a:p>
          <a:p>
            <a:pPr eaLnBrk="1" hangingPunct="1">
              <a:lnSpc>
                <a:spcPct val="80000"/>
              </a:lnSpc>
            </a:pPr>
            <a:r>
              <a:rPr lang="en-US" altLang="en-US" sz="2000" b="0" dirty="0">
                <a:latin typeface="Times New Roman" panose="02020603050405020304" pitchFamily="18" charset="0"/>
                <a:cs typeface="Times New Roman" panose="02020603050405020304" pitchFamily="18" charset="0"/>
              </a:rPr>
              <a:t>Zeke Sanders, MA and Pooja </a:t>
            </a:r>
            <a:r>
              <a:rPr lang="en-US" altLang="en-US" sz="2000" b="0" dirty="0" err="1">
                <a:latin typeface="Times New Roman" panose="02020603050405020304" pitchFamily="18" charset="0"/>
                <a:cs typeface="Times New Roman" panose="02020603050405020304" pitchFamily="18" charset="0"/>
              </a:rPr>
              <a:t>Datta</a:t>
            </a:r>
            <a:r>
              <a:rPr lang="en-US" altLang="en-US" sz="2000" b="0" dirty="0">
                <a:latin typeface="Times New Roman" panose="02020603050405020304" pitchFamily="18" charset="0"/>
                <a:cs typeface="Times New Roman" panose="02020603050405020304" pitchFamily="18" charset="0"/>
              </a:rPr>
              <a:t>, MEd</a:t>
            </a:r>
          </a:p>
          <a:p>
            <a:pPr eaLnBrk="1" hangingPunct="1">
              <a:lnSpc>
                <a:spcPct val="80000"/>
              </a:lnSpc>
            </a:pPr>
            <a:r>
              <a:rPr lang="en-US" altLang="en-US" sz="2000" b="0" dirty="0">
                <a:latin typeface="Times New Roman" panose="02020603050405020304" pitchFamily="18" charset="0"/>
                <a:cs typeface="Times New Roman" panose="02020603050405020304" pitchFamily="18" charset="0"/>
              </a:rPr>
              <a:t>Psychology Residents</a:t>
            </a:r>
          </a:p>
          <a:p>
            <a:pPr eaLnBrk="1" hangingPunct="1">
              <a:lnSpc>
                <a:spcPct val="80000"/>
              </a:lnSpc>
            </a:pPr>
            <a:endParaRPr lang="en-US" altLang="en-US" sz="2000" b="0" dirty="0">
              <a:latin typeface="Times New Roman" panose="02020603050405020304" pitchFamily="18" charset="0"/>
              <a:cs typeface="Times New Roman" panose="02020603050405020304" pitchFamily="18" charset="0"/>
            </a:endParaRPr>
          </a:p>
          <a:p>
            <a:pPr eaLnBrk="1" hangingPunct="1">
              <a:lnSpc>
                <a:spcPct val="80000"/>
              </a:lnSpc>
            </a:pPr>
            <a:r>
              <a:rPr lang="en-US" altLang="en-US" sz="2000" b="0" dirty="0">
                <a:latin typeface="Times New Roman" panose="02020603050405020304" pitchFamily="18" charset="0"/>
                <a:cs typeface="Times New Roman" panose="02020603050405020304" pitchFamily="18" charset="0"/>
              </a:rPr>
              <a:t>Beverly Bernal, MA, Psychology Extern</a:t>
            </a:r>
          </a:p>
          <a:p>
            <a:pPr eaLnBrk="1" hangingPunct="1">
              <a:lnSpc>
                <a:spcPct val="80000"/>
              </a:lnSpc>
            </a:pPr>
            <a:br>
              <a:rPr lang="en-US" altLang="en-US" sz="2000" b="0" dirty="0">
                <a:latin typeface="Times New Roman" panose="02020603050405020304" pitchFamily="18" charset="0"/>
                <a:cs typeface="Times New Roman" panose="02020603050405020304" pitchFamily="18" charset="0"/>
              </a:rPr>
            </a:br>
            <a:r>
              <a:rPr lang="en-US" altLang="en-US" sz="2000" b="0" dirty="0">
                <a:latin typeface="Times New Roman" panose="02020603050405020304" pitchFamily="18" charset="0"/>
                <a:cs typeface="Times New Roman" panose="02020603050405020304" pitchFamily="18" charset="0"/>
              </a:rPr>
              <a:t>UT Health San Antonio</a:t>
            </a:r>
          </a:p>
          <a:p>
            <a:pPr eaLnBrk="1" hangingPunct="1">
              <a:lnSpc>
                <a:spcPct val="80000"/>
              </a:lnSpc>
            </a:pPr>
            <a:endParaRPr lang="en-US" altLang="en-US" sz="2000" b="0" dirty="0"/>
          </a:p>
          <a:p>
            <a:pPr eaLnBrk="1" hangingPunct="1">
              <a:lnSpc>
                <a:spcPct val="80000"/>
              </a:lnSpc>
            </a:pPr>
            <a:endParaRPr lang="en-US" altLang="en-US" sz="2000" b="0" dirty="0"/>
          </a:p>
          <a:p>
            <a:pPr eaLnBrk="1" hangingPunct="1">
              <a:lnSpc>
                <a:spcPct val="80000"/>
              </a:lnSpc>
            </a:pP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Integrated Models</a:t>
            </a:r>
          </a:p>
        </p:txBody>
      </p:sp>
      <p:sp>
        <p:nvSpPr>
          <p:cNvPr id="9219" name="AutoShape 2" descr="data:image/jpeg;base64,/9j/4AAQSkZJRgABAQAAAQABAAD/2wCEAAkGBxQQEhUUEBQWFhUVFhcWFRgYGBkYFRcXGBwXFhwVFhUdHCggGBwlHhcUITEhJSkrLi4uFx8zODMsNygtLisBCgoKBQUFDgUFDisZExkrKysrKysrKysrKysrKysrKysrKysrKysrKysrKysrKysrKysrKysrKysrKysrKysrK//AABEIAI0BZAMBIgACEQEDEQH/xAAbAAEAAgMBAQAAAAAAAAAAAAAABAUCAwYBB//EAE0QAAIABAIFCAcFBQMLBQEAAAECAAMEERIhBRUxQVQTIlFTk5TR0wYUFjJhktIjQnGBkTNSobHjB0NVJDVEYnJzgrKzwfA0NmR0oyX/xAAUAQEAAAAAAAAAAAAAAAAAAAAA/8QAFBEBAAAAAAAAAAAAAAAAAAAAAP/aAAwDAQACEQMRAD8Avp0g1NfXibOqAJU2UstUqJ0tVUywxAVHA25xI1EnXVffKnzYilHat0qJLhHM6ThYrjAPJLtW4vlffvjfOpJ5Js5zVQWxEAMMFyiDJQbPkb7dsBnqFOuq++VPmx7qFOuq++VPmwZaq4sUsMVybZi74crZEDktnxhMl1OeF190WJAza2d+g3vY7LWgPNQp11X3yp82PdQp11X3yp82Mklz1l5G78qzc4g8wk2Um2WVtgjUJNUL2cG4SwJBtZnL2uNpUpa+WRgM9Qp11X3yp82GoU66r75U+bFhIxBRjN2sMRta5/CNsBU6hTrqvvlT5sNQp11X3yp82LGfLxqVuVuLXU2YfEGIlbTzMKCUzFl3liA2X3yMyPw/QwGnUKddV98qfNj3UKddV98qfNjxZNSoYBwblyLkXW8xiLEjMBCBY9EDLqsPvpe4uABkuAXK3G3HfbugGoU66r75U+bHuoU66r75U+bGdNKn8rimMMIWYLA80klShw/AA3uTtyjUJFSSrFwGCMCLgozkyyMsPu2D7c84DLUKddV98qfNhqFOuq++VPmx7LSpLnEyqmLdYsFs+Qy6eT2j96MqBJ6lBNYMAlnOVy/7wsM75ZZWgMNQp11X3yp82GoU66r75U+bFpHsBVahTrqvvlT5sNQp11X3yp82LWEBVahTrqvvlT5sNQp11X3yp82LWEBVahTrqvvlT5sNQp11X3yp82LWEBVahTrqvvlT5sNQp11X3yp82LWBgKnUKddV98qfNhqFOuq++VPmxaxD0vpJKWUZk29hYKozd2OSoi7WYndAc96TmTQysTz6ou5wSkNbUqHc7LsZvNUXF2OQEY6J9I00PyUx9JpXSpllq5fLic8hj7s2nBYuyDJSuZO38I2n/ROraZQ1s+nmVEw1CzJ0hAHWRTrhYSMJOEk87ETkT8I6Wo9ItHSCPXdFTKVCcPKTaSUZVzsBdMQEB9Fp56zFV0YMrAMrA3BBzBB3iNkfP6Cp1PNRQcei6pgZEwG60sx8xLLdS9+afunLYY78GA9hCEAhCEAhCEAhCEAhCEAhCEAhCEB8rMt2rNKiU4luZ0nC5UOFPJLnhORiVMopoJZXBbk0AJLYS4Jxtg90XXZ0GK9qubL0jpISqdpoM6Vcq8tbHklyszC/5RM1nUcFM7WT9cBk8qruMLpbCwJNveIbCbBdzYPgRfKJNPJnB+c4ZOfkQL/dwHJRn79/yiJrSo4GZ2sj6491pU8FM7WR9cBmtPVAD7VS1he4GG+Br7FBtjwkfC8Ek1N1vMW33shi2jfhsRa9rWP4xr1nUcDM7WR9cNaVPAzO1k/XAZSaWpCqDNFwqh2yJJCzLkc22bGUdmwGME9bJYGwyGEjDhuMOey+fP6fyj3WlRwUztZH1w1nUcDM7WR9cBapewvtsL9F99ohz6FuTmLLmNic3BZjzcxcC2YFr/rEbWdRwMztZH1w1pUcFM7WR9cBvm008X5OYLDAFB/PGbkE32WuTvjU0uqBsHU3DZ2UKOaMNxhvfFizuRmMhGOs6jgpnayPrhrSp4GZ2sj64DaZdSWviQLcmwsSBc2BJGfNsMrZ32x7Jp54ZC0wFQecMhcFAD93MB7kDLI7Y060qeCmdrI+uGtKjgpnayfrgJM6XPu2FhbEuHYOZzbjNTZ/ezNxmMo1rJqcrzFvvyFrWfP3fevyfQMjlnaNWs6jgZnayPrhrSo4KZ2sj64DMyqkixZMwATfMZOD93aSZZvusfzxenqlVgjqSWBUsRYDCow2wZjEG+Ocea0qeCmdrI+uGtKjgpnayPrgM/V6gXtMB5z5ki+EzFYAc2wITEuYOdo2SJVQGBeYpAK5ADNefe5w5tYy8xYXB2Rp1pUcFM7WR9ceazqeCmdrI+uAuRCKbWlRwUztZH1x7rSp4GZ2sj64C4hFPrSp4KZ2sj64a0qeCmdrI+uAuI8MVGtKngZnayPrjGZpaoAJNE4AzJM6RYDeTz4CzrKtJKNMmsFRAWYnYAIx9DtCvVzVr6xCoH/o5DbZakW5eYOsbOw+6CN8czomZUaUmS6g0M2ZRyjeXL5SUonTVP7R8TDGi/dAuCc4+g69rP8ADZvbU/1wG7T+lqmndeRo3qZZXnGXMRXVr7MDkXFt4Mcp6Vza/S1M9JJoHp1m4RMm1Dy8KqCGuqoWLHKOl17Wf4bN7an+uPNe1n+Gze2p/rgJWjPR2VKoZdFMHKylkiU2L74tYkjd/wBootAV0zRs9dH1bFpL39RqG+8ot/k01usXPCfvAdMWmvaz/DZvbU/1xXafefXSGkT9FzirbCJ9PiRhsdDjyYHMGA7OPY4z0C0/PJNFpMYKyUMSkkXqJOwTRYlSw2MATnnvjs4BCEIBCEIBCEIBCEIBCEIBCEID5Ua1JFZpWbNOFEnSSxsTYcko2CJszTKC5s1sKsptbGGw5oCbm2IXyiEaxZFbpWZMJCpOkkkBmP7JRkqgk7d0bH0pI5RsSbgTMK7sCzMxt2Fctt7ZQE46WlC1224gMjtXFcEbvcf9IxbTEoXuxFgCeacri4By2kEZfERoaspiwuoxWJzlm4HPJvl8Jn8emPZtZIx2Kg3VgxtuAlkIQdtxNS0BKTSSFcRuo5Qy8xniBIz6BlvjUmmZRvmRbDnbI4y6qAd5ujZRhLqqdkNgMCLyjcwhQDc3OW3I5bYTKiQDZlANlBuhyDMQmLLK7Xt8YCwkzQ6hl2EXH4Rsivk6UlHCFJzwheaw94YlOYyBBEa5+nJSgMLsMGM2GYXA0wGx6QhygJtVUFALIz3YDmgG1/vG52RGqNLIkx5bBrqoa9hZi2xFzzbZl8Y8n6XlobHFiADWCm9iVH6jGtx8YxevkYrsBcMLnCThOIyVYm2XOxKPzgMpemZRCkkriQPYjMAhTna4FsQvG969AFN8nJCm2RI+P5fnEelEicGwKM0APNKko62FshkVFvyiYaZCFBUELbCLZC2y0BDl6blGWHJKjCrEEG4DLiB+ItfMdBjYdLSr2xHMsBkc8LYCRlsDZXje9HLORRTawGQ2AWA/TKMjTJlzVyJIy2Em5I/E5wGiq0issNkzYCoaw2FioAvsvzgbRg2lpQtdrXxWyP3cVwRuPMf5TEpqZCcRVScs7C+WY/7RgaOWTcot89w33v8A8zfqemA0DSsvO+IWKC5Ugc8XXP8ADpidGqZSo3vIpvYG4GYGwH8I3QCEIQCEIQCEIQCOeSnbTU9qeUSKKS2GrmqbGa4z9WlkbvdxHoNoy0jNm10/1CibCbA1c4f3Es/dU9a24bhnH0bQuipVHJSRTqElyxZR/Mk7ydpMBJpadZSKktQqIAqqBYKoyAAjbCEBpq6lJSNMmsFRFLMxNgqjMkmPlGk/7Q64zaadISXLoamqSnk8ohM6atwGnbeapztFl/aKKupqpcg0k+bQJhmTeRKYp7g3EtizC0sWzG03/COb/tM05MmNo0HR9RIEqrllFfk+fbDaXLCuc8t9hAfb4RB0NXPUShMmSZkhiSOTmYcYsbXOEkZ7dsToCg9LfR0VqK0tuSqZJx004bZb9B6UbYRvBjH0S9IvW1eVOXk6unISoldDbpifvS22gx0Mct6X6AmTGSsobLWyAQl/cnSzm1PN6VNsjuMB1MIqPRnT8uvk8pLBVgSk2W2Typg96W43EfxBBi3gEIQgEIQgEIQgEIQgEIQgPmVD/nDSf+/k/wDSWLN5CttVTfM3ANzbDc/llHMaQpKc1ulJtTLLiXNle6HLWMtcgqm5zMJtFRrf/Jvuqy3ZwzBsGxScrYxcHP4QHQ6ulYg+BcQAAtkLC9hbZ94/rGYo5drcmlujCtt3w/1V/QdEc81Fo8WBlWuWG17grjBBGLL9m/6QaioBe8giwBP7TK4xAHnZXBH6iA6RJKqLKqgEWIAAFugjojFaSWLWRObs5q5fhllFAmjKLBjaRhHKNL2vkVJFzzrAZRqWjoc7yLWCZ3cgl2dAo5226GA6U0yZcxMrW5oytstllbdHi0ksXsiC+3mrne4zy6CR+Zirk+jlI6hhJFiLi5cH8xiyjZ7MUnUj5n+qAn+py8/s0zFjzVzGWRy2ZDL4DojL1ZLg4EuNhwi4vnllFPVej1MgGGmx3IBAZhYfvG7RFqtGUct2U04IUylJDte802Wy4rkA7YDpUlqvugDIDIAZDID8BGd45FKOkZkC0tw5QBsb256Gbf3tgUfrE2p0NRIbcgCcJewZ/dG8nF05QHQwjlRR0GEFpOG5UWJe4xBDf3sx9omfxj31Chvb1drYGe/PsQjBDYY77T0boDqbwikk+jlG6hlkqQwBBxPsP/FGz2YpOpHzP9UBbwio9mKTqR8z/VD2XpOpHzP9UBb3hFR7MUnUj5n+qHsxSdSPmf6oC3heKj2YpOpHzP8AVD2YpOpHzP8AVAW94pNOaTmGYlJR2aqnDI7VkS98+Z0AZ2B2mIGm9GUsgIkqmE2fNbBIlBnu7bbscXNQbSY6f0Z/s1paeUPWEE6e3OmzLsMzngQA5INgEBe+ino/J0dIEqUbknFNmH35sw+9Mc7yf4DKLnGOkRQexNDw4+Z/qh7E0PDj5n+qAv8AGOkQxjpEUHsTQ8OPmf6oexNDw4+Z/qgL/GOkRW6Z0JT1hlGoUOZLiZLzIwuNhyOeyOd0/ozRFAFNUiJjuEXFMLuRa4RAxLbRsG+Kikr9BTJqyihlO/uCcs+VivkLF7CA+l4x0iGMdIig9iaHhx8z/VD2JoeHHzP9UBf4x0iGMdIig9iaHhx8z/VD2JoeHHzP9UBWek2jHpJx0jQLicACrkLsqZY++Bs5ZBsO8C0dNobSkqrkpPkNilzACDvHSrDcw2EbrRWexNDw4+Z/qihrtHajmGqpEPqTW9ckC55K3+kygege8u8ZwHfwjTS1KzUV5bBkcBlYZgg5ggxugEIQgEIQgEIQgEIQgPlRqxJrNKzGDELOkkhFLMfslGSjM7Y3nSaYieT3opJA5Q41EwXS17C4v0W+Ee0P+cNJ/wC/k/8ASWLXkhe9hfptn+sBTyNJrMmACSLFsOM4chyYnMem1nH6mJVVWSkfCy3ayr7oPv3wr02Nj8BvidyY6B+g/D+UDLF72F+m2cBSU+mEIAeVgUBWGQIBMvlsgBtwkZxJmaQlXKlLkLcjAGsM2tle/un4Xiy5MdA/T8v5R5yK/ujZbYNnR+EBhSzVdFZPdIytb/tlG8x4q2yAsI9gI9VNZQMCF7sAQCBYH72cRKquSXNPKIAQtw9gWawuVGW4XyJEWUYmWL3sL7L2F7dEBW6zlXw4DcEAgKMiSJYF9m1gMtxjKVpCVMdUC3awtdfdviFvh7p2ZRYLLA2AfoPxgJYvewuNhsLwFa+kJNsWC+bW5q35l8RF9lsPwOQtHjaTkkG6kgBrcwWIBVWtfZmy3vb+EWRkr+6Mzc5Db0/jHplg7QP0gK99Ly1AwZm4AAyFry1v+H2ikdME0yhC3DAuSAMr5My5i+8qYsOSH7o/Qf8AnRDklvfCL/gICtk6cRgpswxKjAZXsys+edhYKd8SKXSaTGCrizvYkWBwhSfjsdf1iTyK2thW3RYRkFHQIDKEIQCIOmdKJSyzMe5JIVEGbzHOSy0G8k2Ebq+tSRLabNYKiC7E/wDmZj30M0G9RMXSFahU2/ySS39yh/vHHWsLf7IygJ3oV6NvKJq6wA1c5bEbVkS9oky/4FjvMddCEAhCEAhCEBW6bnmSnLJTtUTEyVUwcpZiL4WYgAZAnPdHyX+07Sb14kSa+lm0FKJodqiYvKNexXAvJ3CXBOZO4R9O9IGr1dGoVp5iYSHlzWZGLXyZXAItbcRHLek+h9K6WkmlnS6WlkuVMxxMac5CkNZFwgDMDfAfQaSYrIrS2DIVBVgbhltkQd9xG6IOhNGJSU8qnl3wSkVFJ2kKLXMToBCEIBGLKCLEXByI3ERlCA4Ff/4U62erZ75bxRznOz4SWPyk9Ed6pvmI01tIk6W0uaodHUq6kXDA7QRHG6FrX0VUJQ1TFqeabUM9s7f/ABZrfvD7p3gfCA7mEIQCEIQCEIQCEIQHyR5tQukdJerypbjlpWIvMKEHkhkAEa8TPWa7h6fvDeVGk1XJVmlXwO+GdJOFFLOfslyVRtiSdMHERgyBQWJtN56B7mXbYL2Oe4wGHrNdw9P3hvKh6zXcPT94byo9p9Ms7gcmAhaxYtsAlLNLW/4gIl1WklltgIN7KR0HEwXL8LwEP1mv4en7w3lQ9ZruHp+8N5UbZemlOEYHub5CxtZim38r23CJtFVCagZcgb5HaCNxgK31mv4en7w3lQ9Zr+Hp+8N5UXUICl9ar+Hp+8N5UPWq/h6fvDeVFnVTHUDk0D3YA87DYbzsz/CIdVpXk5jJhBCmUMm+0PKG11S2YXac9l+iA0es1/D0/eG8qHrNfw9P3hvKj2XplmZAJfNcyxiLbA0tppNrbgLRNq68Sza1zgLjMAEDoJ2/leAg+s13D0/eG8qHrNdw9P3hvKjZrxAFLqwJKgrkTmENx0gcosZHTAv+za2B3ByucDBCAt+k/wAIDT6zXcPT94byoes13D0/eG8qLaRNDqrLsYAj8DGyApfWa7h6fvDeVD1mu4en7w3lRdQgKX1mu4en7w3lRjMra1QWaRTAAEkmoYAAbSTyUXkUdHRNpicUFxQSGtOcbKqYp/YoerUjnHfsgK/Q1NXaUeVVmmktSyyWkynnMizZimwnn7MlkGeEEDpjvPXdKcJS95fyY6KVLCgKoAAAAAyAA3AbozgOa9d0pwlL3l/Jh67pThKXvL+THSwgOa9d0pwlL3l/Jh67pThKXvL+THSwgOa9d0pwlL3l/Jh67pThKXvL+THSwgOa9d0pwlL3l/Jh67pThKXvL+TEr0j0dVVBlrS1Qpk53KsJYea2zCELHCv3rkg7o+eens+u0Ekqpl6QmVCtNEtpNQqHFcFrqVAI9235iA7n13SnCUveX8mHrulOEpe8v5MdBSzS6KxUqWUMVO1SQDY/hG2A5r13SnCUveX8mHrulOEpe8v5MdLCA5r13SnCUveX8mHrulOEpe8v5MdLCA5r13SnCUveX8mK/TlJX1sh5FRR0pRxxLhlIzDqeRyYHMH4R2sIDifRHTdRTulDpUKJ5X7CcpxJUKu1cVhaao2iwvtEdtFR6Uej8vSEgypt1IIaVMXKZKmD3ZkttoI8RFb6JafmO70ddZaySLncs+XsE+V0g7xuMB1MIQgEIQgEIQgPlTVBlVmlXCPMKzpJwIAXb7JclBIEbJmmSrtilEKBmbc+/JiZhtsvna19xjXLrpUrSOkhMmIhM6URiYLcckuYvFjrmn6+V86+MBFGnExBcDXILfd2c/ZnnfAf1EenTK4slutmu3xAlEAHo+1t+KmNx0nSk4jNk3Gw41vl+fxMZ65p+vlfOvjAa6fSSurMJbWRMZuBfME4QOnIxpqNM4A4WU2JExWyA93EN+zMZjflErXNP18r518Ya5p+vlfOvjAapel7nCJbFsQTcBiuVzuchkTnujxtNLzOYwMz3Rle1yoJAOwkGN2uafr5Xzr4w1zT9fK+dfGA80bpETjbCVYIjHo5wBy/Am2fRE8Lv3/xiDrmn6+V86+MBpmn6+V86+MBOwwK/CIWuqfr5Xzr4w11T9fK+dfGAmlfhHhQHaBEPXVP18r518Ya6p+vlfOvjAToRB11T9fK+dfGGuqfr5Xzr4wE6EQddU/XyvnXxim036RK7pS0k+UJs3NppZcEiVsaYTexbcq9MBLniZpGe1FSsVlpb1yePuKf7iWesbf+6DH0fRlBLppSSZChJctQqKNwH8z8YovR6o0fQyFkSKiThXMkzFLOx953N82J3xZ+0lJxMntF8YC0hFX7SUnEye0Xxh7SUnEye0XxgLSEVftJScTJ7RfGHtJScTJ7RfGAtIRV+0lJxMntF8Ye0lJxMntF8YC0hFX7SUnEye0Xxh7SUnEye0XxgK7019NKfRUsGccUx78lKW2Jzs35KtyLkxx2i5cmuqErdM1dOWl86npFmqZUnZZnP3339H8o7PSNXoypINQ9LMK3ClzLYgHcLxD9V0N+7Rf/AJwHV089Zih5bBlYXVgbgjpB3xsimptOUUpQkufTqiiyqroAB0AXyjb7SUnEye0XxgLSEVftJScTJ7RfGHtJScTJ7RfGAtIRV+0lJxMntF8Ye0lJxMntF8YC0hFX7SUnEye0Xxh7SUnEye0XxgLSOf8AS30d9bVJkluSqpBL08791t6P+9LbYREz2kpOJk9ovjHntHScTJ7RfGAieiPpH64rpNXk6qQ2CplfuttDL0owzB+MdBHA+lsyQzpW0NTIWskggAzFCz5e0yJme/Ig7jHSeiXpJJ0lTrPkHI811PvS3G1GHSP43BgLqEIQCEIQHy2npUfSOk8aIxE6TbEoa32S7LiLD1GnvbkpN+jAl/0tFY1IJ1ZpWWxYBp0kEoxVh9kpyYZjZEnVCljz8rodl3BRAgu975gAnpgJPqdPe3Jyb5ZYUvnmN0ZnR0jfJlfIvhEKk0QitjV7srE322bkllZ59C3/ADiTU0Bd8WMgWUEDfhYN05bN3TAbNWyeplfIvhDVsnqZXZr4REl6Hw4bTGst8swM2LXyO3O3xAibRSOSQKWxWJzP8vjAY6tk9TK7NfCMfUqe1+Sk26cCW/W0TIhT9GoZRloAgLK+QuLqyvmN9ysANFTgXMuTbpwJbo6IySgkHZKlHdkibRu2RE1KpzLXBYOQAAtxMWZkNw5oH5mJEihwSjKVrAqQCMmBYscV/wA/4QGerpF7clKv/sJ4fAx7q2T1Mr5F8IjrornYsdm5guBYWQsdl9+Ixrl6EyYPMZsQcdABdUW4F92En/iMBM1bJ6mV8i+ENWyepldmvhGNHRGWxbFcFVW1srgAXFybbNnxibARdWyepldmvhDVknqZXZr4RKiv03pVaZAcJeY5CSpa+/MmHYqj+Z3CAgab5OWUkU1PKmVU/KSmBbDpmzMskXaT+Udb6LehVPRyAjS5c2YxLzZjIpLzDmSARzV3ADYIx9CvRlqUNPqiHq59jNYe6g3SZfQi/wATcx1MBA1JTcPJ7NPCGpKbh5PZp4RPhAQNSU3DyezTwhqSm4eT2aeET4QEDUlNw8ns08IakpuHk9mnhE+EBA1JTcPJ7NPCGpKbh5PZp4RPhAQNSU3DyezTwhqSm4eT2aeET4QFJpSRQUqGZUS6aWg+8ySwPwGWZ+EUXo36Q6M0hUzKenp1Ly05QlpCqpW6i4uL/eH4iOurNHypxQzZaOZZxJiUNhbZcX2G0fNPRf8A906S/wDrJ/y0sB9G1JTcPJ7NPCGpKbh5PZp4RPhAQNSU3DyezTwhqSm4eT2aeET4QEDUlNw8ns08IakpuHk9mnhE+EBA1JTcPJ7NPCGpKbh5PZp4RPhAQNSU3DyezTwhqSm4eT2aeET4QFfqSm4eT2aeEctp3Rr6MnGvoUvKIAraZBk6D+/lKNkxRtA2gR3MeGAj6Nr5dRKSdJYPLmKGVhsIMSY4KqlnQc9pyAnR097z0Gfqs1j+2QbpTG+IbjYx3cuYGAZSCCLgjMEHeDAZQhCA+VGkWdWaVluWCtOkglWKt+yU5MMxEqZoRTezuLiwzNwcMtA175kYAbneTFnVei81ampnSahV9YdXZWk47FVCZNyg6OiPdRVXFS+7f1oCsOhFs1nYYsZuMrF35QkZ/HD+EYnQuYImNtFxns518GfNvi2fAdEWuo6ripfdv60NR1XFS+7f1oCr1MbgtNc7MtgyVV2A5Hm3v/rGMhoVQQcbGxVs87lWdrkX2kPh/ACLLUdVxUvu39aGo6ripfdv60BBqdHY2ZsZGLD+WG2QN/dNsxvuc41pocA3LsbFT8BZnYgC+QOPDboAiy1HVcVL7t/WhqOq4qX3b+tAVA0FZUUTXARMAw5G2Flve/xB/ERLptHhJnKXzMsIQBYZMzAjPL3z+giZqKq4qX3b+tDUdVxUvu39aAyEIx1HVcVL7t/WhqOq4qX3b+tAZQjHUdVxUvu39aGo6ripfdv60BH0npBKaU02abKv6sTkFUb2JsAIk+hXo87P69XLae62kyjmKaUfu/7xsix/KIU70RnvPlTplUjGTcy0NP8AZhz/AHhXlecw3XOUXuCu4qT3Y+dAdNCOZwV3FSe7HzoYK7ipPdj50B00I5nBXcVJ7sfOhgruKk92PnQHTQjmcFdxUnux86GCu4qT3Y+dAdNCOZwV3FSe7HzoYK7ipPdj50B00I5nBXcVJ7sfOhgruKk92PnQHTQjmcFdxUnux86GCu4qT3Y+dAWenEqii+pNJV8XO5UMy4bbsJGd7Rw1B6G6Tk18+vWfSGbUIEdSkzAABLFxnf8Aux+pjpsFdxUnux86GCu4qT3Y+dAX2jxMEtOXKmZbnlAQhP8Aqg52iRHM4K7ipPdj50MFdxUnux86A6aEczgruKk92PnQwV3FSe7HzoDpoRzOCu4qT3Y+dDBXcVJ7sfOgOmhHM4K7ipPdj50MFdxUnux86A6aEczgruKk92PnQwV3FSe7HzoDpoRzOCu4qT3Y+dDBXcVJ7sfOgOinyVdSrgMrAqwIuCDkQRvEcPo2Y2hZ6004k0E5rUs1j/6dz/o0wn7hPun8otsFdxUnux86ImldFVNVKeTPqJDy5gsymmP6j7bIjaDAdheEU3oro+bTUySZ08zzL5omMuFiotYNmbkdO+EB/9k=">
            <a:hlinkClick r:id="rId3"/>
          </p:cNvPr>
          <p:cNvSpPr>
            <a:spLocks noChangeAspect="1" noChangeArrowheads="1"/>
          </p:cNvSpPr>
          <p:nvPr/>
        </p:nvSpPr>
        <p:spPr bwMode="auto">
          <a:xfrm>
            <a:off x="101600" y="-852488"/>
            <a:ext cx="4476750" cy="1781176"/>
          </a:xfrm>
          <a:prstGeom prst="rect">
            <a:avLst/>
          </a:prstGeom>
          <a:noFill/>
          <a:ln w="9525">
            <a:noFill/>
            <a:miter lim="800000"/>
            <a:headEnd/>
            <a:tailEnd/>
          </a:ln>
        </p:spPr>
        <p:txBody>
          <a:bodyPr/>
          <a:lstStyle/>
          <a:p>
            <a:endParaRPr lang="en-US" altLang="en-US"/>
          </a:p>
        </p:txBody>
      </p:sp>
      <p:sp>
        <p:nvSpPr>
          <p:cNvPr id="9220" name="AutoShape 4" descr="data:image/jpeg;base64,/9j/4AAQSkZJRgABAQAAAQABAAD/2wCEAAkGBxQQEhUUEBQWFhUVFhcWFRgYGBkYFRcXGBwXFhwVFhUdHCggGBwlHhcUITEhJSkrLi4uFx8zODMsNygtLisBCgoKBQUFDgUFDisZExkrKysrKysrKysrKysrKysrKysrKysrKysrKysrKysrKysrKysrKysrKysrKysrKysrK//AABEIAI0BZAMBIgACEQEDEQH/xAAbAAEAAgMBAQAAAAAAAAAAAAAABAUCAwYBB//EAE0QAAIABAIFCAcFBQMLBQEAAAECAAMEERIhBRUxQVQTIlFTk5TR0wYUFjJhktIjQnGBkTNSobHjB0NVJDVEYnJzgrKzwfA0NmR0oyX/xAAUAQEAAAAAAAAAAAAAAAAAAAAA/8QAFBEBAAAAAAAAAAAAAAAAAAAAAP/aAAwDAQACEQMRAD8Avp0g1NfXibOqAJU2UstUqJ0tVUywxAVHA25xI1EnXVffKnzYilHat0qJLhHM6ThYrjAPJLtW4vlffvjfOpJ5Js5zVQWxEAMMFyiDJQbPkb7dsBnqFOuq++VPmx7qFOuq++VPmwZaq4sUsMVybZi74crZEDktnxhMl1OeF190WJAza2d+g3vY7LWgPNQp11X3yp82PdQp11X3yp82Mklz1l5G78qzc4g8wk2Um2WVtgjUJNUL2cG4SwJBtZnL2uNpUpa+WRgM9Qp11X3yp82GoU66r75U+bFhIxBRjN2sMRta5/CNsBU6hTrqvvlT5sNQp11X3yp82LGfLxqVuVuLXU2YfEGIlbTzMKCUzFl3liA2X3yMyPw/QwGnUKddV98qfNj3UKddV98qfNjxZNSoYBwblyLkXW8xiLEjMBCBY9EDLqsPvpe4uABkuAXK3G3HfbugGoU66r75U+bHuoU66r75U+bGdNKn8rimMMIWYLA80klShw/AA3uTtyjUJFSSrFwGCMCLgozkyyMsPu2D7c84DLUKddV98qfNhqFOuq++VPmx7LSpLnEyqmLdYsFs+Qy6eT2j96MqBJ6lBNYMAlnOVy/7wsM75ZZWgMNQp11X3yp82GoU66r75U+bFpHsBVahTrqvvlT5sNQp11X3yp82LWEBVahTrqvvlT5sNQp11X3yp82LWEBVahTrqvvlT5sNQp11X3yp82LWEBVahTrqvvlT5sNQp11X3yp82LWBgKnUKddV98qfNhqFOuq++VPmxaxD0vpJKWUZk29hYKozd2OSoi7WYndAc96TmTQysTz6ou5wSkNbUqHc7LsZvNUXF2OQEY6J9I00PyUx9JpXSpllq5fLic8hj7s2nBYuyDJSuZO38I2n/ROraZQ1s+nmVEw1CzJ0hAHWRTrhYSMJOEk87ETkT8I6Wo9ItHSCPXdFTKVCcPKTaSUZVzsBdMQEB9Fp56zFV0YMrAMrA3BBzBB3iNkfP6Cp1PNRQcei6pgZEwG60sx8xLLdS9+afunLYY78GA9hCEAhCEAhCEAhCEAhCEAhCEAhCEB8rMt2rNKiU4luZ0nC5UOFPJLnhORiVMopoJZXBbk0AJLYS4Jxtg90XXZ0GK9qubL0jpISqdpoM6Vcq8tbHklyszC/5RM1nUcFM7WT9cBk8qruMLpbCwJNveIbCbBdzYPgRfKJNPJnB+c4ZOfkQL/dwHJRn79/yiJrSo4GZ2sj6491pU8FM7WR9cBmtPVAD7VS1he4GG+Br7FBtjwkfC8Ek1N1vMW33shi2jfhsRa9rWP4xr1nUcDM7WR9cNaVPAzO1k/XAZSaWpCqDNFwqh2yJJCzLkc22bGUdmwGME9bJYGwyGEjDhuMOey+fP6fyj3WlRwUztZH1w1nUcDM7WR9cBapewvtsL9F99ohz6FuTmLLmNic3BZjzcxcC2YFr/rEbWdRwMztZH1w1pUcFM7WR9cBvm008X5OYLDAFB/PGbkE32WuTvjU0uqBsHU3DZ2UKOaMNxhvfFizuRmMhGOs6jgpnayPrhrSp4GZ2sj64DaZdSWviQLcmwsSBc2BJGfNsMrZ32x7Jp54ZC0wFQecMhcFAD93MB7kDLI7Y060qeCmdrI+uGtKjgpnayfrgJM6XPu2FhbEuHYOZzbjNTZ/ezNxmMo1rJqcrzFvvyFrWfP3fevyfQMjlnaNWs6jgZnayPrhrSo4KZ2sj64DMyqkixZMwATfMZOD93aSZZvusfzxenqlVgjqSWBUsRYDCow2wZjEG+Ocea0qeCmdrI+uGtKjgpnayPrgM/V6gXtMB5z5ki+EzFYAc2wITEuYOdo2SJVQGBeYpAK5ADNefe5w5tYy8xYXB2Rp1pUcFM7WR9ceazqeCmdrI+uAuRCKbWlRwUztZH1x7rSp4GZ2sj64C4hFPrSp4KZ2sj64a0qeCmdrI+uAuI8MVGtKngZnayPrjGZpaoAJNE4AzJM6RYDeTz4CzrKtJKNMmsFRAWYnYAIx9DtCvVzVr6xCoH/o5DbZakW5eYOsbOw+6CN8czomZUaUmS6g0M2ZRyjeXL5SUonTVP7R8TDGi/dAuCc4+g69rP8ADZvbU/1wG7T+lqmndeRo3qZZXnGXMRXVr7MDkXFt4Mcp6Vza/S1M9JJoHp1m4RMm1Dy8KqCGuqoWLHKOl17Wf4bN7an+uPNe1n+Gze2p/rgJWjPR2VKoZdFMHKylkiU2L74tYkjd/wBootAV0zRs9dH1bFpL39RqG+8ot/k01usXPCfvAdMWmvaz/DZvbU/1xXafefXSGkT9FzirbCJ9PiRhsdDjyYHMGA7OPY4z0C0/PJNFpMYKyUMSkkXqJOwTRYlSw2MATnnvjs4BCEIBCEIBCEIBCEIBCEIBCEID5Ua1JFZpWbNOFEnSSxsTYcko2CJszTKC5s1sKsptbGGw5oCbm2IXyiEaxZFbpWZMJCpOkkkBmP7JRkqgk7d0bH0pI5RsSbgTMK7sCzMxt2Fctt7ZQE46WlC1224gMjtXFcEbvcf9IxbTEoXuxFgCeacri4By2kEZfERoaspiwuoxWJzlm4HPJvl8Jn8emPZtZIx2Kg3VgxtuAlkIQdtxNS0BKTSSFcRuo5Qy8xniBIz6BlvjUmmZRvmRbDnbI4y6qAd5ujZRhLqqdkNgMCLyjcwhQDc3OW3I5bYTKiQDZlANlBuhyDMQmLLK7Xt8YCwkzQ6hl2EXH4Rsivk6UlHCFJzwheaw94YlOYyBBEa5+nJSgMLsMGM2GYXA0wGx6QhygJtVUFALIz3YDmgG1/vG52RGqNLIkx5bBrqoa9hZi2xFzzbZl8Y8n6XlobHFiADWCm9iVH6jGtx8YxevkYrsBcMLnCThOIyVYm2XOxKPzgMpemZRCkkriQPYjMAhTna4FsQvG969AFN8nJCm2RI+P5fnEelEicGwKM0APNKko62FshkVFvyiYaZCFBUELbCLZC2y0BDl6blGWHJKjCrEEG4DLiB+ItfMdBjYdLSr2xHMsBkc8LYCRlsDZXje9HLORRTawGQ2AWA/TKMjTJlzVyJIy2Em5I/E5wGiq0issNkzYCoaw2FioAvsvzgbRg2lpQtdrXxWyP3cVwRuPMf5TEpqZCcRVScs7C+WY/7RgaOWTcot89w33v8A8zfqemA0DSsvO+IWKC5Ugc8XXP8ADpidGqZSo3vIpvYG4GYGwH8I3QCEIQCEIQCEIQCOeSnbTU9qeUSKKS2GrmqbGa4z9WlkbvdxHoNoy0jNm10/1CibCbA1c4f3Es/dU9a24bhnH0bQuipVHJSRTqElyxZR/Mk7ydpMBJpadZSKktQqIAqqBYKoyAAjbCEBpq6lJSNMmsFRFLMxNgqjMkmPlGk/7Q64zaadISXLoamqSnk8ohM6atwGnbeapztFl/aKKupqpcg0k+bQJhmTeRKYp7g3EtizC0sWzG03/COb/tM05MmNo0HR9RIEqrllFfk+fbDaXLCuc8t9hAfb4RB0NXPUShMmSZkhiSOTmYcYsbXOEkZ7dsToCg9LfR0VqK0tuSqZJx004bZb9B6UbYRvBjH0S9IvW1eVOXk6unISoldDbpifvS22gx0Mct6X6AmTGSsobLWyAQl/cnSzm1PN6VNsjuMB1MIqPRnT8uvk8pLBVgSk2W2Typg96W43EfxBBi3gEIQgEIQgEIQgEIQgEIQgPmVD/nDSf+/k/wDSWLN5CttVTfM3ANzbDc/llHMaQpKc1ulJtTLLiXNle6HLWMtcgqm5zMJtFRrf/Jvuqy3ZwzBsGxScrYxcHP4QHQ6ulYg+BcQAAtkLC9hbZ94/rGYo5drcmlujCtt3w/1V/QdEc81Fo8WBlWuWG17grjBBGLL9m/6QaioBe8giwBP7TK4xAHnZXBH6iA6RJKqLKqgEWIAAFugjojFaSWLWRObs5q5fhllFAmjKLBjaRhHKNL2vkVJFzzrAZRqWjoc7yLWCZ3cgl2dAo5226GA6U0yZcxMrW5oytstllbdHi0ksXsiC+3mrne4zy6CR+Zirk+jlI6hhJFiLi5cH8xiyjZ7MUnUj5n+qAn+py8/s0zFjzVzGWRy2ZDL4DojL1ZLg4EuNhwi4vnllFPVej1MgGGmx3IBAZhYfvG7RFqtGUct2U04IUylJDte802Wy4rkA7YDpUlqvugDIDIAZDID8BGd45FKOkZkC0tw5QBsb256Gbf3tgUfrE2p0NRIbcgCcJewZ/dG8nF05QHQwjlRR0GEFpOG5UWJe4xBDf3sx9omfxj31Chvb1drYGe/PsQjBDYY77T0boDqbwikk+jlG6hlkqQwBBxPsP/FGz2YpOpHzP9UBbwio9mKTqR8z/VD2XpOpHzP9UBb3hFR7MUnUj5n+qHsxSdSPmf6oC3heKj2YpOpHzP8AVD2YpOpHzP8AVAW94pNOaTmGYlJR2aqnDI7VkS98+Z0AZ2B2mIGm9GUsgIkqmE2fNbBIlBnu7bbscXNQbSY6f0Z/s1paeUPWEE6e3OmzLsMzngQA5INgEBe+ino/J0dIEqUbknFNmH35sw+9Mc7yf4DKLnGOkRQexNDw4+Z/qh7E0PDj5n+qAv8AGOkQxjpEUHsTQ8OPmf6oexNDw4+Z/qgL/GOkRW6Z0JT1hlGoUOZLiZLzIwuNhyOeyOd0/ozRFAFNUiJjuEXFMLuRa4RAxLbRsG+Kikr9BTJqyihlO/uCcs+VivkLF7CA+l4x0iGMdIig9iaHhx8z/VD2JoeHHzP9UBf4x0iGMdIig9iaHhx8z/VD2JoeHHzP9UBWek2jHpJx0jQLicACrkLsqZY++Bs5ZBsO8C0dNobSkqrkpPkNilzACDvHSrDcw2EbrRWexNDw4+Z/qihrtHajmGqpEPqTW9ckC55K3+kygege8u8ZwHfwjTS1KzUV5bBkcBlYZgg5ggxugEIQgEIQgEIQgEIQgPlRqxJrNKzGDELOkkhFLMfslGSjM7Y3nSaYieT3opJA5Q41EwXS17C4v0W+Ee0P+cNJ/wC/k/8ASWLXkhe9hfptn+sBTyNJrMmACSLFsOM4chyYnMem1nH6mJVVWSkfCy3ayr7oPv3wr02Nj8BvidyY6B+g/D+UDLF72F+m2cBSU+mEIAeVgUBWGQIBMvlsgBtwkZxJmaQlXKlLkLcjAGsM2tle/un4Xiy5MdA/T8v5R5yK/ujZbYNnR+EBhSzVdFZPdIytb/tlG8x4q2yAsI9gI9VNZQMCF7sAQCBYH72cRKquSXNPKIAQtw9gWawuVGW4XyJEWUYmWL3sL7L2F7dEBW6zlXw4DcEAgKMiSJYF9m1gMtxjKVpCVMdUC3awtdfdviFvh7p2ZRYLLA2AfoPxgJYvewuNhsLwFa+kJNsWC+bW5q35l8RF9lsPwOQtHjaTkkG6kgBrcwWIBVWtfZmy3vb+EWRkr+6Mzc5Db0/jHplg7QP0gK99Ly1AwZm4AAyFry1v+H2ikdME0yhC3DAuSAMr5My5i+8qYsOSH7o/Qf8AnRDklvfCL/gICtk6cRgpswxKjAZXsys+edhYKd8SKXSaTGCrizvYkWBwhSfjsdf1iTyK2thW3RYRkFHQIDKEIQCIOmdKJSyzMe5JIVEGbzHOSy0G8k2Ebq+tSRLabNYKiC7E/wDmZj30M0G9RMXSFahU2/ySS39yh/vHHWsLf7IygJ3oV6NvKJq6wA1c5bEbVkS9oky/4FjvMddCEAhCEAhCEBW6bnmSnLJTtUTEyVUwcpZiL4WYgAZAnPdHyX+07Sb14kSa+lm0FKJodqiYvKNexXAvJ3CXBOZO4R9O9IGr1dGoVp5iYSHlzWZGLXyZXAItbcRHLek+h9K6WkmlnS6WlkuVMxxMac5CkNZFwgDMDfAfQaSYrIrS2DIVBVgbhltkQd9xG6IOhNGJSU8qnl3wSkVFJ2kKLXMToBCEIBGLKCLEXByI3ERlCA4Ff/4U62erZ75bxRznOz4SWPyk9Ed6pvmI01tIk6W0uaodHUq6kXDA7QRHG6FrX0VUJQ1TFqeabUM9s7f/ABZrfvD7p3gfCA7mEIQCEIQCEIQCEIQHyR5tQukdJerypbjlpWIvMKEHkhkAEa8TPWa7h6fvDeVGk1XJVmlXwO+GdJOFFLOfslyVRtiSdMHERgyBQWJtN56B7mXbYL2Oe4wGHrNdw9P3hvKh6zXcPT94byo9p9Ms7gcmAhaxYtsAlLNLW/4gIl1WklltgIN7KR0HEwXL8LwEP1mv4en7w3lQ9ZruHp+8N5UbZemlOEYHub5CxtZim38r23CJtFVCagZcgb5HaCNxgK31mv4en7w3lQ9Zr+Hp+8N5UXUICl9ar+Hp+8N5UPWq/h6fvDeVFnVTHUDk0D3YA87DYbzsz/CIdVpXk5jJhBCmUMm+0PKG11S2YXac9l+iA0es1/D0/eG8qHrNfw9P3hvKj2XplmZAJfNcyxiLbA0tppNrbgLRNq68Sza1zgLjMAEDoJ2/leAg+s13D0/eG8qHrNdw9P3hvKjZrxAFLqwJKgrkTmENx0gcosZHTAv+za2B3ByucDBCAt+k/wAIDT6zXcPT94byoes13D0/eG8qLaRNDqrLsYAj8DGyApfWa7h6fvDeVD1mu4en7w3lRdQgKX1mu4en7w3lRjMra1QWaRTAAEkmoYAAbSTyUXkUdHRNpicUFxQSGtOcbKqYp/YoerUjnHfsgK/Q1NXaUeVVmmktSyyWkynnMizZimwnn7MlkGeEEDpjvPXdKcJS95fyY6KVLCgKoAAAAAyAA3AbozgOa9d0pwlL3l/Jh67pThKXvL+THSwgOa9d0pwlL3l/Jh67pThKXvL+THSwgOa9d0pwlL3l/Jh67pThKXvL+THSwgOa9d0pwlL3l/Jh67pThKXvL+TEr0j0dVVBlrS1Qpk53KsJYea2zCELHCv3rkg7o+eens+u0Ekqpl6QmVCtNEtpNQqHFcFrqVAI9235iA7n13SnCUveX8mHrulOEpe8v5MdBSzS6KxUqWUMVO1SQDY/hG2A5r13SnCUveX8mHrulOEpe8v5MdLCA5r13SnCUveX8mHrulOEpe8v5MdLCA5r13SnCUveX8mK/TlJX1sh5FRR0pRxxLhlIzDqeRyYHMH4R2sIDifRHTdRTulDpUKJ5X7CcpxJUKu1cVhaao2iwvtEdtFR6Uej8vSEgypt1IIaVMXKZKmD3ZkttoI8RFb6JafmO70ddZaySLncs+XsE+V0g7xuMB1MIQgEIQgEIQgPlTVBlVmlXCPMKzpJwIAXb7JclBIEbJmmSrtilEKBmbc+/JiZhtsvna19xjXLrpUrSOkhMmIhM6URiYLcckuYvFjrmn6+V86+MBFGnExBcDXILfd2c/ZnnfAf1EenTK4slutmu3xAlEAHo+1t+KmNx0nSk4jNk3Gw41vl+fxMZ65p+vlfOvjAa6fSSurMJbWRMZuBfME4QOnIxpqNM4A4WU2JExWyA93EN+zMZjflErXNP18r518Ya5p+vlfOvjAapel7nCJbFsQTcBiuVzuchkTnujxtNLzOYwMz3Rle1yoJAOwkGN2uafr5Xzr4w1zT9fK+dfGA80bpETjbCVYIjHo5wBy/Am2fRE8Lv3/xiDrmn6+V86+MBpmn6+V86+MBOwwK/CIWuqfr5Xzr4w11T9fK+dfGAmlfhHhQHaBEPXVP18r518Ya6p+vlfOvjAToRB11T9fK+dfGGuqfr5Xzr4wE6EQddU/XyvnXxim036RK7pS0k+UJs3NppZcEiVsaYTexbcq9MBLniZpGe1FSsVlpb1yePuKf7iWesbf+6DH0fRlBLppSSZChJctQqKNwH8z8YovR6o0fQyFkSKiThXMkzFLOx953N82J3xZ+0lJxMntF8YC0hFX7SUnEye0Xxh7SUnEye0XxgLSEVftJScTJ7RfGHtJScTJ7RfGAtIRV+0lJxMntF8Ye0lJxMntF8YC0hFX7SUnEye0Xxh7SUnEye0XxgK7019NKfRUsGccUx78lKW2Jzs35KtyLkxx2i5cmuqErdM1dOWl86npFmqZUnZZnP3339H8o7PSNXoypINQ9LMK3ClzLYgHcLxD9V0N+7Rf/AJwHV089Zih5bBlYXVgbgjpB3xsimptOUUpQkufTqiiyqroAB0AXyjb7SUnEye0XxgLSEVftJScTJ7RfGHtJScTJ7RfGAtIRV+0lJxMntF8Ye0lJxMntF8YC0hFX7SUnEye0Xxh7SUnEye0XxgLSOf8AS30d9bVJkluSqpBL08791t6P+9LbYREz2kpOJk9ovjHntHScTJ7RfGAieiPpH64rpNXk6qQ2CplfuttDL0owzB+MdBHA+lsyQzpW0NTIWskggAzFCz5e0yJme/Ig7jHSeiXpJJ0lTrPkHI811PvS3G1GHSP43BgLqEIQCEIQHy2npUfSOk8aIxE6TbEoa32S7LiLD1GnvbkpN+jAl/0tFY1IJ1ZpWWxYBp0kEoxVh9kpyYZjZEnVCljz8rodl3BRAgu975gAnpgJPqdPe3Jyb5ZYUvnmN0ZnR0jfJlfIvhEKk0QitjV7srE322bkllZ59C3/ADiTU0Bd8WMgWUEDfhYN05bN3TAbNWyeplfIvhDVsnqZXZr4REl6Hw4bTGst8swM2LXyO3O3xAibRSOSQKWxWJzP8vjAY6tk9TK7NfCMfUqe1+Sk26cCW/W0TIhT9GoZRloAgLK+QuLqyvmN9ysANFTgXMuTbpwJbo6IySgkHZKlHdkibRu2RE1KpzLXBYOQAAtxMWZkNw5oH5mJEihwSjKVrAqQCMmBYscV/wA/4QGerpF7clKv/sJ4fAx7q2T1Mr5F8IjrornYsdm5guBYWQsdl9+Ixrl6EyYPMZsQcdABdUW4F92En/iMBM1bJ6mV8i+ENWyepldmvhGNHRGWxbFcFVW1srgAXFybbNnxibARdWyepldmvhDVknqZXZr4RKiv03pVaZAcJeY5CSpa+/MmHYqj+Z3CAgab5OWUkU1PKmVU/KSmBbDpmzMskXaT+Udb6LehVPRyAjS5c2YxLzZjIpLzDmSARzV3ADYIx9CvRlqUNPqiHq59jNYe6g3SZfQi/wATcx1MBA1JTcPJ7NPCGpKbh5PZp4RPhAQNSU3DyezTwhqSm4eT2aeET4QEDUlNw8ns08IakpuHk9mnhE+EBA1JTcPJ7NPCGpKbh5PZp4RPhAQNSU3DyezTwhqSm4eT2aeET4QFJpSRQUqGZUS6aWg+8ySwPwGWZ+EUXo36Q6M0hUzKenp1Ly05QlpCqpW6i4uL/eH4iOurNHypxQzZaOZZxJiUNhbZcX2G0fNPRf8A906S/wDrJ/y0sB9G1JTcPJ7NPCGpKbh5PZp4RPhAQNSU3DyezTwhqSm4eT2aeET4QEDUlNw8ns08IakpuHk9mnhE+EBA1JTcPJ7NPCGpKbh5PZp4RPhAQNSU3DyezTwhqSm4eT2aeET4QFfqSm4eT2aeEctp3Rr6MnGvoUvKIAraZBk6D+/lKNkxRtA2gR3MeGAj6Nr5dRKSdJYPLmKGVhsIMSY4KqlnQc9pyAnR097z0Gfqs1j+2QbpTG+IbjYx3cuYGAZSCCLgjMEHeDAZQhCA+VGkWdWaVluWCtOkglWKt+yU5MMxEqZoRTezuLiwzNwcMtA175kYAbneTFnVei81ampnSahV9YdXZWk47FVCZNyg6OiPdRVXFS+7f1oCsOhFs1nYYsZuMrF35QkZ/HD+EYnQuYImNtFxns518GfNvi2fAdEWuo6ripfdv60NR1XFS+7f1oCr1MbgtNc7MtgyVV2A5Hm3v/rGMhoVQQcbGxVs87lWdrkX2kPh/ACLLUdVxUvu39aGo6ripfdv60BBqdHY2ZsZGLD+WG2QN/dNsxvuc41pocA3LsbFT8BZnYgC+QOPDboAiy1HVcVL7t/WhqOq4qX3b+tAVA0FZUUTXARMAw5G2Flve/xB/ERLptHhJnKXzMsIQBYZMzAjPL3z+giZqKq4qX3b+tDUdVxUvu39aAyEIx1HVcVL7t/WhqOq4qX3b+tAZQjHUdVxUvu39aGo6ripfdv60BH0npBKaU02abKv6sTkFUb2JsAIk+hXo87P69XLae62kyjmKaUfu/7xsix/KIU70RnvPlTplUjGTcy0NP8AZhz/AHhXlecw3XOUXuCu4qT3Y+dAdNCOZwV3FSe7HzoYK7ipPdj50B00I5nBXcVJ7sfOhgruKk92PnQHTQjmcFdxUnux86GCu4qT3Y+dAdNCOZwV3FSe7HzoYK7ipPdj50B00I5nBXcVJ7sfOhgruKk92PnQHTQjmcFdxUnux86GCu4qT3Y+dAWenEqii+pNJV8XO5UMy4bbsJGd7Rw1B6G6Tk18+vWfSGbUIEdSkzAABLFxnf8Aux+pjpsFdxUnux86GCu4qT3Y+dAX2jxMEtOXKmZbnlAQhP8Aqg52iRHM4K7ipPdj50MFdxUnux86A6aEczgruKk92PnQwV3FSe7HzoDpoRzOCu4qT3Y+dDBXcVJ7sfOgOmhHM4K7ipPdj50MFdxUnux86A6aEczgruKk92PnQwV3FSe7HzoDpoRzOCu4qT3Y+dDBXcVJ7sfOgOinyVdSrgMrAqwIuCDkQRvEcPo2Y2hZ6004k0E5rUs1j/6dz/o0wn7hPun8otsFdxUnux86ImldFVNVKeTPqJDy5gsymmP6j7bIjaDAdheEU3oro+bTUySZ08zzL5omMuFiotYNmbkdO+EB/9k=">
            <a:hlinkClick r:id="rId3"/>
          </p:cNvPr>
          <p:cNvSpPr>
            <a:spLocks noChangeAspect="1" noChangeArrowheads="1"/>
          </p:cNvSpPr>
          <p:nvPr/>
        </p:nvSpPr>
        <p:spPr bwMode="auto">
          <a:xfrm>
            <a:off x="254000" y="-700088"/>
            <a:ext cx="4476750" cy="1781176"/>
          </a:xfrm>
          <a:prstGeom prst="rect">
            <a:avLst/>
          </a:prstGeom>
          <a:noFill/>
          <a:ln w="9525">
            <a:noFill/>
            <a:miter lim="800000"/>
            <a:headEnd/>
            <a:tailEnd/>
          </a:ln>
        </p:spPr>
        <p:txBody>
          <a:bodyPr/>
          <a:lstStyle/>
          <a:p>
            <a:endParaRPr lang="en-US" altLang="en-US"/>
          </a:p>
        </p:txBody>
      </p:sp>
      <p:sp>
        <p:nvSpPr>
          <p:cNvPr id="9221" name="TextBox 6"/>
          <p:cNvSpPr txBox="1">
            <a:spLocks noChangeArrowheads="1"/>
          </p:cNvSpPr>
          <p:nvPr/>
        </p:nvSpPr>
        <p:spPr bwMode="auto">
          <a:xfrm>
            <a:off x="5257800" y="6267450"/>
            <a:ext cx="3657600" cy="381000"/>
          </a:xfrm>
          <a:prstGeom prst="rect">
            <a:avLst/>
          </a:prstGeom>
          <a:noFill/>
          <a:ln w="9525">
            <a:noFill/>
            <a:miter lim="800000"/>
            <a:headEnd/>
            <a:tailEnd/>
          </a:ln>
        </p:spPr>
        <p:txBody>
          <a:bodyPr>
            <a:spAutoFit/>
          </a:bodyPr>
          <a:lstStyle/>
          <a:p>
            <a:r>
              <a:rPr lang="en-US" altLang="en-US"/>
              <a:t>Doherty, McDaniel, &amp; Baird, 1996</a:t>
            </a:r>
          </a:p>
        </p:txBody>
      </p:sp>
      <p:pic>
        <p:nvPicPr>
          <p:cNvPr id="9222" name="Picture 7"/>
          <p:cNvPicPr>
            <a:picLocks noChangeAspect="1" noChangeArrowheads="1"/>
          </p:cNvPicPr>
          <p:nvPr/>
        </p:nvPicPr>
        <p:blipFill>
          <a:blip r:embed="rId4" cstate="print"/>
          <a:srcRect/>
          <a:stretch>
            <a:fillRect/>
          </a:stretch>
        </p:blipFill>
        <p:spPr bwMode="auto">
          <a:xfrm>
            <a:off x="457200" y="1368425"/>
            <a:ext cx="8305800" cy="4227513"/>
          </a:xfrm>
          <a:prstGeom prst="rect">
            <a:avLst/>
          </a:prstGeom>
          <a:noFill/>
          <a:ln w="9525">
            <a:noFill/>
            <a:miter lim="800000"/>
            <a:headEnd/>
            <a:tailEnd/>
          </a:ln>
        </p:spPr>
      </p:pic>
      <p:sp>
        <p:nvSpPr>
          <p:cNvPr id="7" name="Down Arrow 6"/>
          <p:cNvSpPr/>
          <p:nvPr/>
        </p:nvSpPr>
        <p:spPr>
          <a:xfrm>
            <a:off x="7696200" y="533400"/>
            <a:ext cx="1447800" cy="2133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0-#ppt_w/2"/>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6600">
            <a:alpha val="74901"/>
          </a:srgbClr>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381000" y="2590800"/>
            <a:ext cx="8229600" cy="1143000"/>
          </a:xfrm>
        </p:spPr>
        <p:txBody>
          <a:bodyPr/>
          <a:lstStyle/>
          <a:p>
            <a:r>
              <a:rPr lang="en-US" altLang="en-US" dirty="0">
                <a:latin typeface="Times New Roman" panose="02020603050405020304" pitchFamily="18" charset="0"/>
                <a:cs typeface="Times New Roman" panose="02020603050405020304" pitchFamily="18" charset="0"/>
              </a:rPr>
              <a:t>What is “Primary Care Behavioral Health (PCBH)”?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Toomuchinfo"/>
          <p:cNvPicPr>
            <a:picLocks noGrp="1" noChangeAspect="1" noChangeArrowheads="1"/>
          </p:cNvPicPr>
          <p:nvPr>
            <p:ph idx="1"/>
          </p:nvPr>
        </p:nvPicPr>
        <p:blipFill>
          <a:blip r:embed="rId3" cstate="print"/>
          <a:srcRect/>
          <a:stretch>
            <a:fillRect/>
          </a:stretch>
        </p:blipFill>
        <p:spPr>
          <a:xfrm>
            <a:off x="457200" y="533400"/>
            <a:ext cx="7573963" cy="6110288"/>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latin typeface="Times New Roman" pitchFamily="18" charset="0"/>
                <a:cs typeface="Times New Roman" pitchFamily="18" charset="0"/>
              </a:rPr>
              <a:t>What is “Behavioral Health”?</a:t>
            </a:r>
          </a:p>
        </p:txBody>
      </p:sp>
      <p:sp>
        <p:nvSpPr>
          <p:cNvPr id="3" name="Content Placeholder 2"/>
          <p:cNvSpPr>
            <a:spLocks noGrp="1"/>
          </p:cNvSpPr>
          <p:nvPr>
            <p:ph sz="quarter" idx="1"/>
          </p:nvPr>
        </p:nvSpPr>
        <p:spPr/>
        <p:txBody>
          <a:bodyPr/>
          <a:lstStyle/>
          <a:p>
            <a:pPr>
              <a:defRPr/>
            </a:pPr>
            <a:r>
              <a:rPr lang="en-US" altLang="en-US" sz="2500" dirty="0">
                <a:solidFill>
                  <a:schemeClr val="tx1">
                    <a:lumMod val="65000"/>
                    <a:lumOff val="35000"/>
                  </a:schemeClr>
                </a:solidFill>
                <a:latin typeface="Times New Roman" pitchFamily="18" charset="0"/>
                <a:cs typeface="Times New Roman" pitchFamily="18" charset="0"/>
              </a:rPr>
              <a:t>Behavioral Health is an umbrella term for care that addresses any behavioral problems impacting health, </a:t>
            </a:r>
            <a:r>
              <a:rPr lang="en-US" altLang="en-US" sz="2500" dirty="0">
                <a:solidFill>
                  <a:schemeClr val="bg2">
                    <a:lumMod val="75000"/>
                  </a:schemeClr>
                </a:solidFill>
                <a:latin typeface="Times New Roman" pitchFamily="18" charset="0"/>
                <a:cs typeface="Times New Roman" pitchFamily="18" charset="0"/>
              </a:rPr>
              <a:t>including mental health and substance abuse conditions</a:t>
            </a:r>
            <a:r>
              <a:rPr lang="en-US" altLang="en-US" sz="2500" dirty="0">
                <a:solidFill>
                  <a:schemeClr val="tx1">
                    <a:lumMod val="65000"/>
                    <a:lumOff val="35000"/>
                  </a:schemeClr>
                </a:solidFill>
                <a:latin typeface="Times New Roman" pitchFamily="18" charset="0"/>
                <a:cs typeface="Times New Roman" pitchFamily="18" charset="0"/>
              </a:rPr>
              <a:t>, stress-linked physical symptoms, patient activation and health behaviors.  The job of all kinds of care settings, and done by clinicians and health coaches of various disciplines or training.</a:t>
            </a:r>
          </a:p>
          <a:p>
            <a:pPr>
              <a:defRPr/>
            </a:pPr>
            <a:endParaRPr lang="en-US" b="0" dirty="0"/>
          </a:p>
        </p:txBody>
      </p:sp>
      <p:sp>
        <p:nvSpPr>
          <p:cNvPr id="4" name="Rectangle 4"/>
          <p:cNvSpPr>
            <a:spLocks noChangeArrowheads="1"/>
          </p:cNvSpPr>
          <p:nvPr/>
        </p:nvSpPr>
        <p:spPr bwMode="auto">
          <a:xfrm>
            <a:off x="304800" y="6096000"/>
            <a:ext cx="8153400" cy="430213"/>
          </a:xfrm>
          <a:prstGeom prst="rect">
            <a:avLst/>
          </a:prstGeom>
          <a:noFill/>
          <a:ln>
            <a:noFill/>
          </a:ln>
          <a:extLst/>
        </p:spPr>
        <p:txBody>
          <a:bodyPr>
            <a:spAutoFit/>
          </a:bodyPr>
          <a:lstStyle>
            <a:lvl1pPr>
              <a:defRPr>
                <a:solidFill>
                  <a:srgbClr val="000000"/>
                </a:solidFill>
                <a:latin typeface="Times New Roman" pitchFamily="18" charset="0"/>
                <a:ea typeface="Helvetica" charset="0"/>
                <a:cs typeface="Helvetica" charset="0"/>
                <a:sym typeface="Times New Roman" pitchFamily="18" charset="0"/>
              </a:defRPr>
            </a:lvl1pPr>
            <a:lvl2pPr marL="742950" indent="-285750">
              <a:defRPr>
                <a:solidFill>
                  <a:srgbClr val="000000"/>
                </a:solidFill>
                <a:latin typeface="Times New Roman" pitchFamily="18" charset="0"/>
                <a:ea typeface="Helvetica" charset="0"/>
                <a:cs typeface="Helvetica" charset="0"/>
                <a:sym typeface="Times New Roman" pitchFamily="18" charset="0"/>
              </a:defRPr>
            </a:lvl2pPr>
            <a:lvl3pPr marL="1143000" indent="-228600">
              <a:defRPr>
                <a:solidFill>
                  <a:srgbClr val="000000"/>
                </a:solidFill>
                <a:latin typeface="Times New Roman" pitchFamily="18" charset="0"/>
                <a:ea typeface="Helvetica" charset="0"/>
                <a:cs typeface="Helvetica" charset="0"/>
                <a:sym typeface="Times New Roman" pitchFamily="18" charset="0"/>
              </a:defRPr>
            </a:lvl3pPr>
            <a:lvl4pPr marL="1600200" indent="-228600">
              <a:defRPr>
                <a:solidFill>
                  <a:srgbClr val="000000"/>
                </a:solidFill>
                <a:latin typeface="Times New Roman" pitchFamily="18" charset="0"/>
                <a:ea typeface="Helvetica" charset="0"/>
                <a:cs typeface="Helvetica" charset="0"/>
                <a:sym typeface="Times New Roman" pitchFamily="18" charset="0"/>
              </a:defRPr>
            </a:lvl4pPr>
            <a:lvl5pPr marL="2057400" indent="-228600">
              <a:defRPr>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9pPr>
          </a:lstStyle>
          <a:p>
            <a:pPr>
              <a:defRPr/>
            </a:pPr>
            <a:r>
              <a:rPr lang="en-US" altLang="en-US" sz="1100" dirty="0">
                <a:solidFill>
                  <a:schemeClr val="tx1">
                    <a:lumMod val="65000"/>
                    <a:lumOff val="35000"/>
                  </a:schemeClr>
                </a:solidFill>
                <a:cs typeface="Times New Roman" pitchFamily="18" charset="0"/>
              </a:rPr>
              <a:t>Source: Peek, C. J., National Integration Academy Council. (2013). Lexicon for Behavioral Health and Primary Care Integration: Concepts and Definitions Developed by Expert Consensus. In Agency for Healthcare Research and Quality (Ed.), </a:t>
            </a:r>
            <a:r>
              <a:rPr lang="en-US" altLang="en-US" sz="1100" i="1" dirty="0">
                <a:solidFill>
                  <a:schemeClr val="tx1">
                    <a:lumMod val="65000"/>
                    <a:lumOff val="35000"/>
                  </a:schemeClr>
                </a:solidFill>
                <a:cs typeface="Times New Roman" pitchFamily="18" charset="0"/>
              </a:rPr>
              <a:t>AHRQ Publication No.13-IP001-EF</a:t>
            </a:r>
            <a:r>
              <a:rPr lang="en-US" altLang="en-US" sz="1100" dirty="0">
                <a:solidFill>
                  <a:schemeClr val="tx1">
                    <a:lumMod val="65000"/>
                    <a:lumOff val="35000"/>
                  </a:schemeClr>
                </a:solidFill>
                <a:cs typeface="Times New Roman" pitchFamily="18" charset="0"/>
              </a:rPr>
              <a:t>.</a:t>
            </a:r>
          </a:p>
        </p:txBody>
      </p:sp>
    </p:spTree>
    <p:extLst>
      <p:ext uri="{BB962C8B-B14F-4D97-AF65-F5344CB8AC3E}">
        <p14:creationId xmlns:p14="http://schemas.microsoft.com/office/powerpoint/2010/main" val="192393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nvSpPr>
        <p:spPr bwMode="auto">
          <a:xfrm>
            <a:off x="457200" y="609600"/>
            <a:ext cx="8229600" cy="941388"/>
          </a:xfrm>
          <a:prstGeom prst="rect">
            <a:avLst/>
          </a:prstGeom>
          <a:noFill/>
          <a:ln w="9525">
            <a:noFill/>
            <a:miter lim="800000"/>
            <a:headEnd/>
            <a:tailEnd/>
          </a:ln>
          <a:effectLst/>
        </p:spPr>
        <p:txBody>
          <a:bodyPr anchor="ctr" anchorCtr="1"/>
          <a:lstStyle/>
          <a:p>
            <a:pPr algn="ctr" eaLnBrk="0" hangingPunct="0">
              <a:defRPr/>
            </a:pPr>
            <a:r>
              <a:rPr lang="en-US" sz="4000" b="1" dirty="0">
                <a:solidFill>
                  <a:schemeClr val="tx2"/>
                </a:solidFill>
                <a:latin typeface="Times New Roman" panose="02020603050405020304" pitchFamily="18" charset="0"/>
                <a:cs typeface="Times New Roman" panose="02020603050405020304" pitchFamily="18" charset="0"/>
              </a:rPr>
              <a:t>Primary Care Behavioral Health </a:t>
            </a:r>
            <a:br>
              <a:rPr lang="en-US" sz="4000" b="1" dirty="0">
                <a:solidFill>
                  <a:schemeClr val="tx2"/>
                </a:solidFill>
                <a:latin typeface="Times New Roman" panose="02020603050405020304" pitchFamily="18" charset="0"/>
                <a:cs typeface="Times New Roman" panose="02020603050405020304" pitchFamily="18" charset="0"/>
              </a:rPr>
            </a:br>
            <a:r>
              <a:rPr lang="en-US" sz="4000" b="1" dirty="0">
                <a:solidFill>
                  <a:schemeClr val="tx2"/>
                </a:solidFill>
                <a:latin typeface="Times New Roman" panose="02020603050405020304" pitchFamily="18" charset="0"/>
                <a:cs typeface="Times New Roman" panose="02020603050405020304" pitchFamily="18" charset="0"/>
              </a:rPr>
              <a:t> A Definition</a:t>
            </a:r>
            <a:br>
              <a:rPr lang="en-US" sz="4000" dirty="0">
                <a:solidFill>
                  <a:schemeClr val="tx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br>
            <a:endParaRPr lang="en-US" sz="4000" dirty="0">
              <a:solidFill>
                <a:schemeClr val="tx2"/>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8195" name="Rectangle 3"/>
          <p:cNvSpPr>
            <a:spLocks noGrp="1" noChangeArrowheads="1"/>
          </p:cNvSpPr>
          <p:nvPr/>
        </p:nvSpPr>
        <p:spPr bwMode="auto">
          <a:xfrm>
            <a:off x="457200" y="1600200"/>
            <a:ext cx="8305800" cy="4530725"/>
          </a:xfrm>
          <a:prstGeom prst="rect">
            <a:avLst/>
          </a:prstGeom>
          <a:noFill/>
          <a:ln w="9525">
            <a:noFill/>
            <a:miter lim="800000"/>
            <a:headEnd/>
            <a:tailEnd/>
          </a:ln>
        </p:spPr>
        <p:txBody>
          <a:bodyPr/>
          <a:lstStyle/>
          <a:p>
            <a:pPr eaLnBrk="0" hangingPunct="0"/>
            <a:r>
              <a:rPr lang="en-US" altLang="en-US" sz="2800" dirty="0">
                <a:latin typeface="Times New Roman" panose="02020603050405020304" pitchFamily="18" charset="0"/>
                <a:cs typeface="Times New Roman" panose="02020603050405020304" pitchFamily="18" charset="0"/>
              </a:rPr>
              <a:t>The PCBH model combines medical and behavioral health services to more fully address the spectrum of problems that patients bring to their primary medical care providers. It allows patients to feel that, for almost any problem, they have come to the right place.</a:t>
            </a:r>
          </a:p>
          <a:p>
            <a:pPr eaLnBrk="0" hangingPunct="0"/>
            <a:r>
              <a:rPr lang="en-US" altLang="en-US" sz="2800" b="1">
                <a:latin typeface="Times New Roman" panose="02020603050405020304" pitchFamily="18" charset="0"/>
                <a:cs typeface="Times New Roman" panose="02020603050405020304" pitchFamily="18" charset="0"/>
              </a:rPr>
              <a:t>                                       </a:t>
            </a:r>
            <a:r>
              <a:rPr lang="en-US" altLang="en-US" sz="2000" b="1">
                <a:latin typeface="Times New Roman" panose="02020603050405020304" pitchFamily="18" charset="0"/>
                <a:cs typeface="Times New Roman" panose="02020603050405020304" pitchFamily="18" charset="0"/>
              </a:rPr>
              <a:t>Dr</a:t>
            </a:r>
            <a:r>
              <a:rPr lang="en-US" altLang="en-US" sz="2000" b="1" dirty="0">
                <a:latin typeface="Times New Roman" panose="02020603050405020304" pitchFamily="18" charset="0"/>
                <a:cs typeface="Times New Roman" panose="02020603050405020304" pitchFamily="18" charset="0"/>
              </a:rPr>
              <a:t>. Alexander Blount</a:t>
            </a:r>
            <a:endParaRPr lang="en-US" altLang="en-US" sz="2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152400"/>
            <a:ext cx="8229600" cy="1143000"/>
          </a:xfrm>
        </p:spPr>
        <p:txBody>
          <a:bodyPr/>
          <a:lstStyle/>
          <a:p>
            <a:pPr algn="l"/>
            <a:r>
              <a:rPr lang="en-US" altLang="en-US" sz="2700" dirty="0">
                <a:latin typeface="Times New Roman" panose="02020603050405020304" pitchFamily="18" charset="0"/>
                <a:cs typeface="Times New Roman" panose="02020603050405020304" pitchFamily="18" charset="0"/>
              </a:rPr>
              <a:t>Scope of Integrated Behavioral Health Practice</a:t>
            </a:r>
          </a:p>
        </p:txBody>
      </p:sp>
      <p:graphicFrame>
        <p:nvGraphicFramePr>
          <p:cNvPr id="4" name="Table 3"/>
          <p:cNvGraphicFramePr>
            <a:graphicFrameLocks noGrp="1"/>
          </p:cNvGraphicFramePr>
          <p:nvPr>
            <p:extLst>
              <p:ext uri="{D42A27DB-BD31-4B8C-83A1-F6EECF244321}">
                <p14:modId xmlns:p14="http://schemas.microsoft.com/office/powerpoint/2010/main" val="3307397835"/>
              </p:ext>
            </p:extLst>
          </p:nvPr>
        </p:nvGraphicFramePr>
        <p:xfrm>
          <a:off x="4763" y="838200"/>
          <a:ext cx="9158287" cy="5749925"/>
        </p:xfrm>
        <a:graphic>
          <a:graphicData uri="http://schemas.openxmlformats.org/drawingml/2006/table">
            <a:tbl>
              <a:tblPr firstRow="1" bandRow="1" bandCol="1">
                <a:tableStyleId>{5C22544A-7EE6-4342-B048-85BDC9FD1C3A}</a:tableStyleId>
              </a:tblPr>
              <a:tblGrid>
                <a:gridCol w="3843211">
                  <a:extLst>
                    <a:ext uri="{9D8B030D-6E8A-4147-A177-3AD203B41FA5}">
                      <a16:colId xmlns:a16="http://schemas.microsoft.com/office/drawing/2014/main" val="20000"/>
                    </a:ext>
                  </a:extLst>
                </a:gridCol>
                <a:gridCol w="5315076">
                  <a:extLst>
                    <a:ext uri="{9D8B030D-6E8A-4147-A177-3AD203B41FA5}">
                      <a16:colId xmlns:a16="http://schemas.microsoft.com/office/drawing/2014/main" val="20001"/>
                    </a:ext>
                  </a:extLst>
                </a:gridCol>
              </a:tblGrid>
              <a:tr h="709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lumMod val="65000"/>
                              <a:lumOff val="35000"/>
                            </a:schemeClr>
                          </a:solidFill>
                          <a:latin typeface="Times New Roman" panose="02020603050405020304" pitchFamily="18" charset="0"/>
                          <a:cs typeface="Times New Roman" panose="02020603050405020304" pitchFamily="18" charset="0"/>
                        </a:rPr>
                        <a:t>Patients with mental health/</a:t>
                      </a:r>
                      <a:r>
                        <a:rPr lang="en-US" altLang="en-US" sz="1800" b="0" baseline="0" dirty="0">
                          <a:solidFill>
                            <a:schemeClr val="tx1">
                              <a:lumMod val="65000"/>
                              <a:lumOff val="35000"/>
                            </a:schemeClr>
                          </a:solidFill>
                          <a:latin typeface="Times New Roman" panose="02020603050405020304" pitchFamily="18" charset="0"/>
                          <a:cs typeface="Times New Roman" panose="02020603050405020304" pitchFamily="18" charset="0"/>
                        </a:rPr>
                        <a:t> </a:t>
                      </a:r>
                      <a:r>
                        <a:rPr lang="en-US" altLang="en-US" sz="1800" b="0" dirty="0">
                          <a:solidFill>
                            <a:schemeClr val="tx1">
                              <a:lumMod val="65000"/>
                              <a:lumOff val="35000"/>
                            </a:schemeClr>
                          </a:solidFill>
                          <a:latin typeface="Times New Roman" panose="02020603050405020304" pitchFamily="18" charset="0"/>
                          <a:cs typeface="Times New Roman" panose="02020603050405020304" pitchFamily="18" charset="0"/>
                        </a:rPr>
                        <a:t>substance</a:t>
                      </a:r>
                      <a:r>
                        <a:rPr lang="en-US" altLang="en-US" sz="1800" b="0" baseline="0" dirty="0">
                          <a:solidFill>
                            <a:schemeClr val="tx1">
                              <a:lumMod val="65000"/>
                              <a:lumOff val="35000"/>
                            </a:schemeClr>
                          </a:solidFill>
                          <a:latin typeface="Times New Roman" panose="02020603050405020304" pitchFamily="18" charset="0"/>
                          <a:cs typeface="Times New Roman" panose="02020603050405020304" pitchFamily="18" charset="0"/>
                        </a:rPr>
                        <a:t> abuse</a:t>
                      </a:r>
                      <a:r>
                        <a:rPr lang="en-US" altLang="en-US" sz="1800" b="0" dirty="0">
                          <a:solidFill>
                            <a:schemeClr val="tx1">
                              <a:lumMod val="65000"/>
                              <a:lumOff val="35000"/>
                            </a:schemeClr>
                          </a:solidFill>
                          <a:latin typeface="Times New Roman" panose="02020603050405020304" pitchFamily="18" charset="0"/>
                          <a:cs typeface="Times New Roman" panose="02020603050405020304" pitchFamily="18" charset="0"/>
                        </a:rPr>
                        <a:t> conditions / risks</a:t>
                      </a:r>
                    </a:p>
                  </a:txBody>
                  <a:tcPr marT="45706" marB="45706">
                    <a:solidFill>
                      <a:schemeClr val="accent1">
                        <a:lumMod val="20000"/>
                        <a:lumOff val="80000"/>
                      </a:schemeClr>
                    </a:solidFill>
                  </a:tcPr>
                </a:tc>
                <a:tc>
                  <a:txBody>
                    <a:bodyPr/>
                    <a:lstStyle/>
                    <a:p>
                      <a:pPr marL="119063" indent="-119063">
                        <a:buFont typeface="Arial" panose="020B0604020202020204" pitchFamily="34" charset="0"/>
                        <a:buChar char="•"/>
                        <a:defRPr/>
                      </a:pPr>
                      <a:r>
                        <a:rPr lang="en-US" sz="1800" b="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Depression/Anxiety/PTSD/ADHD, other</a:t>
                      </a:r>
                    </a:p>
                    <a:p>
                      <a:pPr marL="119063" indent="-119063">
                        <a:buFont typeface="Arial" panose="020B0604020202020204" pitchFamily="34" charset="0"/>
                        <a:buChar char="•"/>
                        <a:defRPr/>
                      </a:pPr>
                      <a:r>
                        <a:rPr lang="en-US" sz="1800" b="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Substance Abuse/Dependence</a:t>
                      </a:r>
                    </a:p>
                  </a:txBody>
                  <a:tcPr marT="45706" marB="45706">
                    <a:solidFill>
                      <a:schemeClr val="accent1">
                        <a:lumMod val="20000"/>
                        <a:lumOff val="80000"/>
                      </a:schemeClr>
                    </a:solidFill>
                  </a:tcPr>
                </a:tc>
                <a:extLst>
                  <a:ext uri="{0D108BD9-81ED-4DB2-BD59-A6C34878D82A}">
                    <a16:rowId xmlns:a16="http://schemas.microsoft.com/office/drawing/2014/main" val="10000"/>
                  </a:ext>
                </a:extLst>
              </a:tr>
              <a:tr h="914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Patients with stress-linked or unexplained physical symptoms.</a:t>
                      </a:r>
                    </a:p>
                  </a:txBody>
                  <a:tcPr marT="45706" marB="457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Headache, insomnia, pain, fatigue, dizziness, numbness, </a:t>
                      </a:r>
                      <a:r>
                        <a:rPr lang="ja-JP" altLang="en-US" sz="1800" dirty="0">
                          <a:solidFill>
                            <a:schemeClr val="tx1">
                              <a:lumMod val="65000"/>
                              <a:lumOff val="35000"/>
                            </a:schemeClr>
                          </a:solidFill>
                          <a:latin typeface="Times New Roman" panose="02020603050405020304" pitchFamily="18" charset="0"/>
                          <a:ea typeface="MS PGothic" pitchFamily="34" charset="-128"/>
                          <a:cs typeface="Times New Roman" panose="02020603050405020304" pitchFamily="18" charset="0"/>
                        </a:rPr>
                        <a:t>“</a:t>
                      </a: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don</a:t>
                      </a:r>
                      <a:r>
                        <a:rPr lang="ja-JP" altLang="en-US" sz="1800" dirty="0">
                          <a:solidFill>
                            <a:schemeClr val="tx1">
                              <a:lumMod val="65000"/>
                              <a:lumOff val="35000"/>
                            </a:schemeClr>
                          </a:solidFill>
                          <a:latin typeface="Times New Roman" panose="02020603050405020304" pitchFamily="18" charset="0"/>
                          <a:ea typeface="MS PGothic" pitchFamily="34" charset="-128"/>
                          <a:cs typeface="Times New Roman" panose="02020603050405020304" pitchFamily="18" charset="0"/>
                        </a:rPr>
                        <a:t>’</a:t>
                      </a: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t feel well</a:t>
                      </a:r>
                      <a:r>
                        <a:rPr lang="ja-JP" altLang="en-US" sz="1800" dirty="0">
                          <a:solidFill>
                            <a:schemeClr val="tx1">
                              <a:lumMod val="65000"/>
                              <a:lumOff val="35000"/>
                            </a:schemeClr>
                          </a:solidFill>
                          <a:latin typeface="Times New Roman" panose="02020603050405020304" pitchFamily="18" charset="0"/>
                          <a:ea typeface="MS PGothic" pitchFamily="34" charset="-128"/>
                          <a:cs typeface="Times New Roman" panose="02020603050405020304" pitchFamily="18" charset="0"/>
                        </a:rPr>
                        <a:t>”</a:t>
                      </a: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 frequent visits for no apparent medical cause</a:t>
                      </a:r>
                    </a:p>
                  </a:txBody>
                  <a:tcPr marT="45706" marB="45706"/>
                </a:tc>
                <a:extLst>
                  <a:ext uri="{0D108BD9-81ED-4DB2-BD59-A6C34878D82A}">
                    <a16:rowId xmlns:a16="http://schemas.microsoft.com/office/drawing/2014/main" val="10001"/>
                  </a:ext>
                </a:extLst>
              </a:tr>
              <a:tr h="914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Patients with unmanaged behavioral risk factors in chronic illnesses</a:t>
                      </a:r>
                    </a:p>
                  </a:txBody>
                  <a:tcPr marT="45706" marB="45706"/>
                </a:tc>
                <a:tc>
                  <a:txBody>
                    <a:bodyPr/>
                    <a:lstStyle/>
                    <a:p>
                      <a:pPr marL="285750" indent="-285750">
                        <a:buFont typeface="Arial" panose="020B0604020202020204" pitchFamily="34" charset="0"/>
                        <a:buChar char="•"/>
                      </a:pP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Diabetes / High BP /Obesity / Heart Disease </a:t>
                      </a:r>
                    </a:p>
                    <a:p>
                      <a:pPr marL="285750" indent="-285750">
                        <a:buFont typeface="Arial" panose="020B0604020202020204" pitchFamily="34" charset="0"/>
                        <a:buChar char="•"/>
                      </a:pP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Asthma / Childhood Chronic Illness</a:t>
                      </a:r>
                    </a:p>
                    <a:p>
                      <a:pPr marL="285750" indent="-285750">
                        <a:buFont typeface="Arial" panose="020B0604020202020204" pitchFamily="34" charset="0"/>
                        <a:buChar char="•"/>
                      </a:pP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Other</a:t>
                      </a:r>
                    </a:p>
                  </a:txBody>
                  <a:tcPr marT="45706" marB="45706"/>
                </a:tc>
                <a:extLst>
                  <a:ext uri="{0D108BD9-81ED-4DB2-BD59-A6C34878D82A}">
                    <a16:rowId xmlns:a16="http://schemas.microsoft.com/office/drawing/2014/main" val="10002"/>
                  </a:ext>
                </a:extLst>
              </a:tr>
              <a:tr h="2011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Persons with any complex social/ medical situation that interferes with standard care</a:t>
                      </a:r>
                    </a:p>
                  </a:txBody>
                  <a:tcPr marT="45706" marB="45706"/>
                </a:tc>
                <a:tc>
                  <a:txBody>
                    <a:bodyPr/>
                    <a:lstStyle/>
                    <a:p>
                      <a:pPr marL="169863" indent="-169863">
                        <a:buFont typeface="Arial" panose="020B0604020202020204" pitchFamily="34" charset="0"/>
                        <a:buChar char="•"/>
                        <a:defRPr/>
                      </a:pP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Functional impairment, diagnostic uncertainty</a:t>
                      </a:r>
                    </a:p>
                    <a:p>
                      <a:pPr marL="169863" indent="-169863">
                        <a:buFont typeface="Arial" panose="020B0604020202020204" pitchFamily="34" charset="0"/>
                        <a:buChar char="•"/>
                        <a:defRPr/>
                      </a:pP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Multiple interacting conditions</a:t>
                      </a:r>
                    </a:p>
                    <a:p>
                      <a:pPr marL="169863" indent="-169863">
                        <a:buFont typeface="Arial" panose="020B0604020202020204" pitchFamily="34" charset="0"/>
                        <a:buChar char="•"/>
                        <a:defRPr/>
                      </a:pP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Distress, distraction, difficulty engaging care</a:t>
                      </a:r>
                    </a:p>
                    <a:p>
                      <a:pPr marL="169863" indent="-169863">
                        <a:buFont typeface="Arial" panose="020B0604020202020204" pitchFamily="34" charset="0"/>
                        <a:buChar char="•"/>
                        <a:defRPr/>
                      </a:pP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Lack of social safety &amp; support</a:t>
                      </a:r>
                    </a:p>
                    <a:p>
                      <a:pPr marL="169863" indent="-169863">
                        <a:buFont typeface="Arial" panose="020B0604020202020204" pitchFamily="34" charset="0"/>
                        <a:buChar char="•"/>
                        <a:defRPr/>
                      </a:pP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Disorganized care or patient-clinician relationships</a:t>
                      </a:r>
                    </a:p>
                    <a:p>
                      <a:pPr marL="169863" indent="-169863">
                        <a:buFont typeface="Arial" panose="020B0604020202020204" pitchFamily="34" charset="0"/>
                        <a:buChar char="•"/>
                        <a:defRPr/>
                      </a:pP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Language / Culture / Insurance barriers</a:t>
                      </a:r>
                      <a:endParaRPr lang="en-US" sz="2000" i="1" dirty="0">
                        <a:solidFill>
                          <a:schemeClr val="tx1">
                            <a:lumMod val="65000"/>
                            <a:lumOff val="35000"/>
                          </a:schemeClr>
                        </a:solidFill>
                        <a:effectLst>
                          <a:outerShdw blurRad="38100" dist="38100" dir="2700000" algn="tl">
                            <a:srgbClr val="DDDDDD"/>
                          </a:outerShdw>
                        </a:effectLst>
                        <a:latin typeface="Times New Roman" panose="02020603050405020304" pitchFamily="18" charset="0"/>
                        <a:ea typeface="Helvetica" panose="020B0604020202020204" pitchFamily="34" charset="0"/>
                        <a:cs typeface="Times New Roman" panose="02020603050405020304" pitchFamily="18" charset="0"/>
                      </a:endParaRPr>
                    </a:p>
                  </a:txBody>
                  <a:tcPr marT="45706" marB="45706"/>
                </a:tc>
                <a:extLst>
                  <a:ext uri="{0D108BD9-81ED-4DB2-BD59-A6C34878D82A}">
                    <a16:rowId xmlns:a16="http://schemas.microsoft.com/office/drawing/2014/main" val="10003"/>
                  </a:ext>
                </a:extLst>
              </a:tr>
              <a:tr h="12001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Clients with mental health/</a:t>
                      </a:r>
                      <a:r>
                        <a:rPr lang="en-US" altLang="en-US" sz="1800" baseline="0" dirty="0">
                          <a:solidFill>
                            <a:schemeClr val="tx1">
                              <a:lumMod val="65000"/>
                              <a:lumOff val="35000"/>
                            </a:schemeClr>
                          </a:solidFill>
                          <a:latin typeface="Times New Roman" panose="02020603050405020304" pitchFamily="18" charset="0"/>
                          <a:cs typeface="Times New Roman" panose="02020603050405020304" pitchFamily="18" charset="0"/>
                        </a:rPr>
                        <a:t> substance abuse </a:t>
                      </a: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conditions receiving care in intensive mental health / substance</a:t>
                      </a:r>
                      <a:r>
                        <a:rPr lang="en-US" altLang="en-US" sz="1800" baseline="0" dirty="0">
                          <a:solidFill>
                            <a:schemeClr val="tx1">
                              <a:lumMod val="65000"/>
                              <a:lumOff val="35000"/>
                            </a:schemeClr>
                          </a:solidFill>
                          <a:latin typeface="Times New Roman" panose="02020603050405020304" pitchFamily="18" charset="0"/>
                          <a:cs typeface="Times New Roman" panose="02020603050405020304" pitchFamily="18" charset="0"/>
                        </a:rPr>
                        <a:t> abuse </a:t>
                      </a:r>
                      <a:r>
                        <a:rPr lang="en-US" altLang="en-US" sz="1800" dirty="0">
                          <a:solidFill>
                            <a:schemeClr val="tx1">
                              <a:lumMod val="65000"/>
                              <a:lumOff val="35000"/>
                            </a:schemeClr>
                          </a:solidFill>
                          <a:latin typeface="Times New Roman" panose="02020603050405020304" pitchFamily="18" charset="0"/>
                          <a:cs typeface="Times New Roman" panose="02020603050405020304" pitchFamily="18" charset="0"/>
                        </a:rPr>
                        <a:t>settings</a:t>
                      </a:r>
                    </a:p>
                  </a:txBody>
                  <a:tcPr marT="45706" marB="45706"/>
                </a:tc>
                <a:tc>
                  <a:txBody>
                    <a:bodyPr/>
                    <a:lstStyle/>
                    <a:p>
                      <a:pPr marL="119063" indent="-119063">
                        <a:buFont typeface="Arial" panose="020B0604020202020204" pitchFamily="34" charset="0"/>
                        <a:buChar char="•"/>
                        <a:defRPr/>
                      </a:pPr>
                      <a:r>
                        <a:rPr lang="en-US" sz="1800" b="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B</a:t>
                      </a: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asic primary care / chronic illness management</a:t>
                      </a:r>
                    </a:p>
                    <a:p>
                      <a:pPr marL="119063" indent="-119063">
                        <a:buFont typeface="Arial" panose="020B0604020202020204" pitchFamily="34" charset="0"/>
                        <a:buChar char="•"/>
                        <a:defRPr/>
                      </a:pP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Timely preventive care</a:t>
                      </a:r>
                    </a:p>
                    <a:p>
                      <a:pPr marL="119063" indent="-119063">
                        <a:buFont typeface="Arial" panose="020B0604020202020204" pitchFamily="34" charset="0"/>
                        <a:buChar char="•"/>
                        <a:defRPr/>
                      </a:pPr>
                      <a:r>
                        <a:rPr lang="en-US" sz="1800" dirty="0">
                          <a:solidFill>
                            <a:schemeClr val="tx1">
                              <a:lumMod val="65000"/>
                              <a:lumOff val="35000"/>
                            </a:schemeClr>
                          </a:solidFill>
                          <a:latin typeface="Times New Roman" panose="02020603050405020304" pitchFamily="18" charset="0"/>
                          <a:ea typeface="Helvetica" panose="020B0604020202020204" pitchFamily="34" charset="0"/>
                          <a:cs typeface="Times New Roman" panose="02020603050405020304" pitchFamily="18" charset="0"/>
                        </a:rPr>
                        <a:t>Health behaviors</a:t>
                      </a:r>
                      <a:endParaRPr lang="en-US" sz="2000" i="1" dirty="0">
                        <a:solidFill>
                          <a:schemeClr val="tx1">
                            <a:lumMod val="65000"/>
                            <a:lumOff val="35000"/>
                          </a:schemeClr>
                        </a:solidFill>
                        <a:effectLst>
                          <a:outerShdw blurRad="38100" dist="38100" dir="2700000" algn="tl">
                            <a:srgbClr val="DDDDDD"/>
                          </a:outerShdw>
                        </a:effectLst>
                        <a:latin typeface="Times New Roman" panose="02020603050405020304" pitchFamily="18" charset="0"/>
                        <a:ea typeface="Helvetica" panose="020B0604020202020204" pitchFamily="34" charset="0"/>
                        <a:cs typeface="Times New Roman" panose="02020603050405020304" pitchFamily="18" charset="0"/>
                      </a:endParaRPr>
                    </a:p>
                  </a:txBody>
                  <a:tcPr marT="45706" marB="45706"/>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17967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z="3500" dirty="0">
                <a:latin typeface="Times New Roman" panose="02020603050405020304" pitchFamily="18" charset="0"/>
                <a:cs typeface="Times New Roman" panose="02020603050405020304" pitchFamily="18" charset="0"/>
              </a:rPr>
              <a:t>Behavioral Health Presence In PC</a:t>
            </a:r>
          </a:p>
        </p:txBody>
      </p:sp>
      <p:sp>
        <p:nvSpPr>
          <p:cNvPr id="4" name="AutoShape 3"/>
          <p:cNvSpPr>
            <a:spLocks/>
          </p:cNvSpPr>
          <p:nvPr/>
        </p:nvSpPr>
        <p:spPr bwMode="auto">
          <a:xfrm>
            <a:off x="609600" y="1524000"/>
            <a:ext cx="8032750" cy="4610100"/>
          </a:xfrm>
          <a:custGeom>
            <a:avLst/>
            <a:gdLst>
              <a:gd name="T0" fmla="*/ 4382294 w 21600"/>
              <a:gd name="T1" fmla="*/ 1547813 h 21600"/>
              <a:gd name="T2" fmla="*/ 4382294 w 21600"/>
              <a:gd name="T3" fmla="*/ 1547813 h 21600"/>
              <a:gd name="T4" fmla="*/ 4382294 w 21600"/>
              <a:gd name="T5" fmla="*/ 1547813 h 21600"/>
              <a:gd name="T6" fmla="*/ 4382294 w 21600"/>
              <a:gd name="T7" fmla="*/ 154781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p:spPr>
        <p:txBody>
          <a:bodyPr lIns="0" tIns="0" rIns="0" bIns="0"/>
          <a:lstStyle/>
          <a:p>
            <a:pPr marL="461963" indent="-231775">
              <a:spcBef>
                <a:spcPts val="600"/>
              </a:spcBef>
              <a:buSzPct val="100000"/>
              <a:buFont typeface="Arial" pitchFamily="34" charset="0"/>
              <a:buChar char="•"/>
              <a:defRPr/>
            </a:pPr>
            <a:r>
              <a:rPr lang="en-US" altLang="en-US" sz="2400" b="1" dirty="0">
                <a:solidFill>
                  <a:srgbClr val="00B0F0"/>
                </a:solidFill>
                <a:latin typeface="Times New Roman" panose="02020603050405020304" pitchFamily="18" charset="0"/>
                <a:ea typeface="Helvetica" charset="0"/>
                <a:cs typeface="Times New Roman" panose="02020603050405020304" pitchFamily="18" charset="0"/>
                <a:sym typeface="Arial" pitchFamily="34" charset="0"/>
              </a:rPr>
              <a:t>84% </a:t>
            </a:r>
            <a:r>
              <a:rPr lang="en-US" altLang="en-US" sz="24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of the time, the 14 most common physical complaints have no identifiable organic etiology</a:t>
            </a:r>
            <a:r>
              <a:rPr lang="en-US" altLang="en-US" sz="2400" baseline="300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1</a:t>
            </a:r>
          </a:p>
          <a:p>
            <a:pPr marL="461963" indent="-231775">
              <a:spcBef>
                <a:spcPts val="600"/>
              </a:spcBef>
              <a:buSzPct val="100000"/>
              <a:buFont typeface="Arial" pitchFamily="34" charset="0"/>
              <a:buChar char="•"/>
              <a:defRPr/>
            </a:pPr>
            <a:r>
              <a:rPr lang="en-US" altLang="en-US" sz="2400" b="1" dirty="0">
                <a:solidFill>
                  <a:srgbClr val="00B0F0"/>
                </a:solidFill>
                <a:latin typeface="Times New Roman" panose="02020603050405020304" pitchFamily="18" charset="0"/>
                <a:ea typeface="Helvetica" charset="0"/>
                <a:cs typeface="Times New Roman" panose="02020603050405020304" pitchFamily="18" charset="0"/>
                <a:sym typeface="Arial" pitchFamily="34" charset="0"/>
              </a:rPr>
              <a:t>80% </a:t>
            </a:r>
            <a:r>
              <a:rPr lang="en-US" altLang="en-US" sz="24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of individuals with a behavioral health disorder will visit primary care at least 1 time in a calendar year</a:t>
            </a:r>
            <a:r>
              <a:rPr lang="en-US" altLang="en-US" sz="2400" baseline="300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2</a:t>
            </a:r>
          </a:p>
          <a:p>
            <a:pPr marL="461963" indent="-231775">
              <a:spcBef>
                <a:spcPts val="600"/>
              </a:spcBef>
              <a:buSzPct val="100000"/>
              <a:buFont typeface="Arial" pitchFamily="34" charset="0"/>
              <a:buChar char="•"/>
              <a:defRPr/>
            </a:pPr>
            <a:r>
              <a:rPr lang="en-US" altLang="en-US" sz="2400" b="1" dirty="0">
                <a:solidFill>
                  <a:srgbClr val="00B0F0"/>
                </a:solidFill>
                <a:latin typeface="Times New Roman" panose="02020603050405020304" pitchFamily="18" charset="0"/>
                <a:ea typeface="Helvetica" charset="0"/>
                <a:cs typeface="Times New Roman" panose="02020603050405020304" pitchFamily="18" charset="0"/>
                <a:sym typeface="Arial" pitchFamily="34" charset="0"/>
              </a:rPr>
              <a:t>50% </a:t>
            </a:r>
            <a:r>
              <a:rPr lang="en-US" altLang="en-US" sz="24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of all behavioral health disorders are treated in primary care</a:t>
            </a:r>
            <a:r>
              <a:rPr lang="en-US" altLang="en-US" sz="2400" baseline="300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3</a:t>
            </a:r>
          </a:p>
          <a:p>
            <a:pPr marL="461963" indent="-231775">
              <a:spcBef>
                <a:spcPts val="600"/>
              </a:spcBef>
              <a:buSzPct val="100000"/>
              <a:buFont typeface="Arial" pitchFamily="34" charset="0"/>
              <a:buChar char="•"/>
              <a:defRPr/>
            </a:pPr>
            <a:r>
              <a:rPr lang="en-US" altLang="en-US" sz="2400" b="1" dirty="0">
                <a:solidFill>
                  <a:srgbClr val="00B0F0"/>
                </a:solidFill>
                <a:latin typeface="Times New Roman" panose="02020603050405020304" pitchFamily="18" charset="0"/>
                <a:ea typeface="Helvetica" charset="0"/>
                <a:cs typeface="Times New Roman" panose="02020603050405020304" pitchFamily="18" charset="0"/>
                <a:sym typeface="Arial" pitchFamily="34" charset="0"/>
              </a:rPr>
              <a:t>20-40% </a:t>
            </a:r>
            <a:r>
              <a:rPr lang="en-US" altLang="en-US" sz="24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of primary care patients have behavioral health needs</a:t>
            </a:r>
            <a:r>
              <a:rPr lang="en-US" altLang="en-US" sz="2400" baseline="300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4</a:t>
            </a:r>
            <a:endParaRPr lang="en-US" altLang="en-US" sz="24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endParaRPr>
          </a:p>
          <a:p>
            <a:pPr marL="461963" indent="-231775">
              <a:spcBef>
                <a:spcPts val="600"/>
              </a:spcBef>
              <a:buSzPct val="100000"/>
              <a:buFont typeface="Arial" pitchFamily="34" charset="0"/>
              <a:buChar char="•"/>
              <a:defRPr/>
            </a:pPr>
            <a:r>
              <a:rPr lang="en-US" altLang="en-US" sz="2400" b="1" dirty="0">
                <a:solidFill>
                  <a:srgbClr val="00B0F0"/>
                </a:solidFill>
                <a:latin typeface="Times New Roman" panose="02020603050405020304" pitchFamily="18" charset="0"/>
                <a:ea typeface="Helvetica" charset="0"/>
                <a:cs typeface="Times New Roman" panose="02020603050405020304" pitchFamily="18" charset="0"/>
                <a:sym typeface="Arial" pitchFamily="34" charset="0"/>
              </a:rPr>
              <a:t>48% </a:t>
            </a:r>
            <a:r>
              <a:rPr lang="en-US" altLang="en-US" sz="24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of the appointments for all psychotropic agents are with a non-psychiatric primary care provider</a:t>
            </a:r>
            <a:r>
              <a:rPr lang="en-US" altLang="en-US" sz="2400" baseline="30000" dirty="0">
                <a:solidFill>
                  <a:schemeClr val="tx1">
                    <a:lumMod val="75000"/>
                    <a:lumOff val="25000"/>
                  </a:schemeClr>
                </a:solidFill>
                <a:latin typeface="Times New Roman" panose="02020603050405020304" pitchFamily="18" charset="0"/>
                <a:ea typeface="Helvetica" charset="0"/>
                <a:cs typeface="Times New Roman" panose="02020603050405020304" pitchFamily="18" charset="0"/>
                <a:sym typeface="Arial" pitchFamily="34" charset="0"/>
              </a:rPr>
              <a:t>5</a:t>
            </a:r>
          </a:p>
          <a:p>
            <a:pPr marL="242888" indent="-242888">
              <a:spcBef>
                <a:spcPts val="1000"/>
              </a:spcBef>
              <a:buSzPct val="100000"/>
              <a:buFont typeface="Arial" pitchFamily="34" charset="0"/>
              <a:buChar char="•"/>
              <a:defRPr/>
            </a:pPr>
            <a:endParaRPr lang="en-US" altLang="en-US" baseline="30000" dirty="0">
              <a:ea typeface="Helvetica" charset="0"/>
              <a:cs typeface="Arial" pitchFamily="34" charset="0"/>
              <a:sym typeface="Arial" pitchFamily="34" charset="0"/>
            </a:endParaRPr>
          </a:p>
        </p:txBody>
      </p:sp>
      <p:sp>
        <p:nvSpPr>
          <p:cNvPr id="5" name="AutoShape 5"/>
          <p:cNvSpPr>
            <a:spLocks/>
          </p:cNvSpPr>
          <p:nvPr/>
        </p:nvSpPr>
        <p:spPr bwMode="auto">
          <a:xfrm>
            <a:off x="228600" y="6172200"/>
            <a:ext cx="7250113" cy="685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p:spPr>
        <p:txBody>
          <a:bodyPr lIns="0" tIns="0" rIns="0" bIns="0"/>
          <a:lstStyle>
            <a:lvl1pPr>
              <a:defRPr>
                <a:solidFill>
                  <a:srgbClr val="000000"/>
                </a:solidFill>
                <a:latin typeface="Times New Roman" pitchFamily="18" charset="0"/>
                <a:ea typeface="Helvetica" charset="0"/>
                <a:cs typeface="Helvetica" charset="0"/>
                <a:sym typeface="Times New Roman" pitchFamily="18" charset="0"/>
              </a:defRPr>
            </a:lvl1pPr>
            <a:lvl2pPr marL="742950" indent="-285750">
              <a:defRPr>
                <a:solidFill>
                  <a:srgbClr val="000000"/>
                </a:solidFill>
                <a:latin typeface="Times New Roman" pitchFamily="18" charset="0"/>
                <a:ea typeface="Helvetica" charset="0"/>
                <a:cs typeface="Helvetica" charset="0"/>
                <a:sym typeface="Times New Roman" pitchFamily="18" charset="0"/>
              </a:defRPr>
            </a:lvl2pPr>
            <a:lvl3pPr marL="1143000" indent="-228600">
              <a:defRPr>
                <a:solidFill>
                  <a:srgbClr val="000000"/>
                </a:solidFill>
                <a:latin typeface="Times New Roman" pitchFamily="18" charset="0"/>
                <a:ea typeface="Helvetica" charset="0"/>
                <a:cs typeface="Helvetica" charset="0"/>
                <a:sym typeface="Times New Roman" pitchFamily="18" charset="0"/>
              </a:defRPr>
            </a:lvl3pPr>
            <a:lvl4pPr marL="1600200" indent="-228600">
              <a:defRPr>
                <a:solidFill>
                  <a:srgbClr val="000000"/>
                </a:solidFill>
                <a:latin typeface="Times New Roman" pitchFamily="18" charset="0"/>
                <a:ea typeface="Helvetica" charset="0"/>
                <a:cs typeface="Helvetica" charset="0"/>
                <a:sym typeface="Times New Roman" pitchFamily="18" charset="0"/>
              </a:defRPr>
            </a:lvl4pPr>
            <a:lvl5pPr marL="2057400" indent="-228600">
              <a:defRPr>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9pPr>
          </a:lstStyle>
          <a:p>
            <a:pPr>
              <a:defRPr/>
            </a:pPr>
            <a:r>
              <a:rPr lang="en-US" altLang="en-US" sz="1100" dirty="0">
                <a:solidFill>
                  <a:schemeClr val="tx1">
                    <a:lumMod val="65000"/>
                    <a:lumOff val="35000"/>
                  </a:schemeClr>
                </a:solidFill>
                <a:cs typeface="Times New Roman" panose="02020603050405020304" pitchFamily="18" charset="0"/>
                <a:sym typeface="Arial" pitchFamily="34" charset="0"/>
              </a:rPr>
              <a:t>Sources:  </a:t>
            </a:r>
            <a:r>
              <a:rPr lang="en-US" altLang="en-US" sz="1100" baseline="30000" dirty="0">
                <a:solidFill>
                  <a:schemeClr val="tx1">
                    <a:lumMod val="65000"/>
                    <a:lumOff val="35000"/>
                  </a:schemeClr>
                </a:solidFill>
                <a:cs typeface="Times New Roman" panose="02020603050405020304" pitchFamily="18" charset="0"/>
                <a:sym typeface="Arial" pitchFamily="34" charset="0"/>
              </a:rPr>
              <a:t>1</a:t>
            </a:r>
            <a:r>
              <a:rPr lang="en-US" altLang="en-US" sz="1100" dirty="0">
                <a:solidFill>
                  <a:schemeClr val="tx1">
                    <a:lumMod val="65000"/>
                    <a:lumOff val="35000"/>
                  </a:schemeClr>
                </a:solidFill>
                <a:cs typeface="Times New Roman" panose="02020603050405020304" pitchFamily="18" charset="0"/>
                <a:sym typeface="Arial" pitchFamily="34" charset="0"/>
              </a:rPr>
              <a:t>Kroenke &amp; </a:t>
            </a:r>
            <a:r>
              <a:rPr lang="en-US" altLang="en-US" sz="1100" dirty="0" err="1">
                <a:solidFill>
                  <a:schemeClr val="tx1">
                    <a:lumMod val="65000"/>
                    <a:lumOff val="35000"/>
                  </a:schemeClr>
                </a:solidFill>
                <a:cs typeface="Times New Roman" panose="02020603050405020304" pitchFamily="18" charset="0"/>
                <a:sym typeface="Arial" pitchFamily="34" charset="0"/>
              </a:rPr>
              <a:t>Mangelsdorf</a:t>
            </a:r>
            <a:r>
              <a:rPr lang="en-US" altLang="en-US" sz="1100" dirty="0">
                <a:solidFill>
                  <a:schemeClr val="tx1">
                    <a:lumMod val="65000"/>
                    <a:lumOff val="35000"/>
                  </a:schemeClr>
                </a:solidFill>
                <a:cs typeface="Times New Roman" panose="02020603050405020304" pitchFamily="18" charset="0"/>
                <a:sym typeface="Arial" pitchFamily="34" charset="0"/>
              </a:rPr>
              <a:t>,  Am J Med</a:t>
            </a:r>
            <a:r>
              <a:rPr lang="en-US" altLang="en-US" sz="1100" i="1" dirty="0">
                <a:solidFill>
                  <a:schemeClr val="tx1">
                    <a:lumMod val="65000"/>
                    <a:lumOff val="35000"/>
                  </a:schemeClr>
                </a:solidFill>
                <a:cs typeface="Times New Roman" panose="02020603050405020304" pitchFamily="18" charset="0"/>
                <a:sym typeface="Arial" pitchFamily="34" charset="0"/>
              </a:rPr>
              <a:t>. </a:t>
            </a:r>
            <a:r>
              <a:rPr lang="en-US" altLang="en-US" sz="1100" dirty="0">
                <a:solidFill>
                  <a:schemeClr val="tx1">
                    <a:lumMod val="65000"/>
                    <a:lumOff val="35000"/>
                  </a:schemeClr>
                </a:solidFill>
                <a:cs typeface="Times New Roman" panose="02020603050405020304" pitchFamily="18" charset="0"/>
                <a:sym typeface="Arial" pitchFamily="34" charset="0"/>
              </a:rPr>
              <a:t>1989;86:262-266. </a:t>
            </a:r>
            <a:r>
              <a:rPr lang="en-US" altLang="en-US" sz="1100" baseline="30000" dirty="0">
                <a:solidFill>
                  <a:schemeClr val="tx1">
                    <a:lumMod val="65000"/>
                    <a:lumOff val="35000"/>
                  </a:schemeClr>
                </a:solidFill>
                <a:cs typeface="Times New Roman" panose="02020603050405020304" pitchFamily="18" charset="0"/>
                <a:sym typeface="Arial" pitchFamily="34" charset="0"/>
              </a:rPr>
              <a:t>2</a:t>
            </a:r>
            <a:r>
              <a:rPr lang="en-US" altLang="en-US" sz="1100" dirty="0">
                <a:solidFill>
                  <a:schemeClr val="tx1">
                    <a:lumMod val="65000"/>
                    <a:lumOff val="35000"/>
                  </a:schemeClr>
                </a:solidFill>
                <a:cs typeface="Times New Roman" panose="02020603050405020304" pitchFamily="18" charset="0"/>
                <a:sym typeface="Arial" pitchFamily="34" charset="0"/>
              </a:rPr>
              <a:t>Narrow et al., Arch Gen Psychiatry. 1993;50:5-107. </a:t>
            </a:r>
            <a:r>
              <a:rPr lang="en-US" altLang="en-US" sz="1100" baseline="30000" dirty="0">
                <a:solidFill>
                  <a:schemeClr val="tx1">
                    <a:lumMod val="65000"/>
                    <a:lumOff val="35000"/>
                  </a:schemeClr>
                </a:solidFill>
                <a:cs typeface="Times New Roman" panose="02020603050405020304" pitchFamily="18" charset="0"/>
                <a:sym typeface="Arial" pitchFamily="34" charset="0"/>
              </a:rPr>
              <a:t>3</a:t>
            </a:r>
            <a:r>
              <a:rPr lang="en-US" altLang="en-US" sz="1100" dirty="0">
                <a:solidFill>
                  <a:schemeClr val="tx1">
                    <a:lumMod val="65000"/>
                    <a:lumOff val="35000"/>
                  </a:schemeClr>
                </a:solidFill>
                <a:cs typeface="Times New Roman" panose="02020603050405020304" pitchFamily="18" charset="0"/>
                <a:sym typeface="Arial" pitchFamily="34" charset="0"/>
              </a:rPr>
              <a:t>Kessler et al., NEJM. 2006;353:2515-23. </a:t>
            </a:r>
            <a:r>
              <a:rPr lang="en-US" altLang="en-US" sz="1100" baseline="30000" dirty="0">
                <a:solidFill>
                  <a:schemeClr val="tx1">
                    <a:lumMod val="65000"/>
                    <a:lumOff val="35000"/>
                  </a:schemeClr>
                </a:solidFill>
                <a:cs typeface="Times New Roman" panose="02020603050405020304" pitchFamily="18" charset="0"/>
                <a:sym typeface="Arial" pitchFamily="34" charset="0"/>
              </a:rPr>
              <a:t>4</a:t>
            </a:r>
            <a:r>
              <a:rPr lang="en-US" altLang="en-US" sz="1100" dirty="0">
                <a:solidFill>
                  <a:schemeClr val="tx1">
                    <a:lumMod val="65000"/>
                    <a:lumOff val="35000"/>
                  </a:schemeClr>
                </a:solidFill>
                <a:cs typeface="Times New Roman" panose="02020603050405020304" pitchFamily="18" charset="0"/>
                <a:sym typeface="Arial" pitchFamily="34" charset="0"/>
              </a:rPr>
              <a:t>Martin et al., Lancet. 2007; 370:859-877. </a:t>
            </a:r>
            <a:r>
              <a:rPr lang="en-US" altLang="en-US" sz="1100" baseline="30000" dirty="0">
                <a:solidFill>
                  <a:schemeClr val="tx1">
                    <a:lumMod val="65000"/>
                    <a:lumOff val="35000"/>
                  </a:schemeClr>
                </a:solidFill>
                <a:cs typeface="Times New Roman" panose="02020603050405020304" pitchFamily="18" charset="0"/>
                <a:sym typeface="Arial" pitchFamily="34" charset="0"/>
              </a:rPr>
              <a:t>5</a:t>
            </a:r>
            <a:r>
              <a:rPr lang="en-US" altLang="en-US" sz="1100" dirty="0">
                <a:solidFill>
                  <a:schemeClr val="tx1">
                    <a:lumMod val="65000"/>
                    <a:lumOff val="35000"/>
                  </a:schemeClr>
                </a:solidFill>
                <a:cs typeface="Times New Roman" panose="02020603050405020304" pitchFamily="18" charset="0"/>
                <a:sym typeface="Arial" pitchFamily="34" charset="0"/>
              </a:rPr>
              <a:t>Pincus et al., JAMA. 1998;279:526-531.</a:t>
            </a:r>
            <a:endParaRPr lang="en-US" altLang="en-US" sz="2400" dirty="0">
              <a:solidFill>
                <a:schemeClr val="tx1">
                  <a:lumMod val="65000"/>
                  <a:lumOff val="35000"/>
                </a:schemeClr>
              </a:solidFill>
              <a:cs typeface="Times New Roman" panose="02020603050405020304" pitchFamily="18" charset="0"/>
            </a:endParaRPr>
          </a:p>
        </p:txBody>
      </p:sp>
    </p:spTree>
    <p:extLst>
      <p:ext uri="{BB962C8B-B14F-4D97-AF65-F5344CB8AC3E}">
        <p14:creationId xmlns:p14="http://schemas.microsoft.com/office/powerpoint/2010/main" val="2921006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Why Integrate Behavioral Health into Primary Care?</a:t>
            </a:r>
          </a:p>
        </p:txBody>
      </p:sp>
      <p:sp>
        <p:nvSpPr>
          <p:cNvPr id="3" name="Content Placeholder 2"/>
          <p:cNvSpPr>
            <a:spLocks noGrp="1"/>
          </p:cNvSpPr>
          <p:nvPr>
            <p:ph idx="1"/>
          </p:nvPr>
        </p:nvSpPr>
        <p:spPr/>
        <p:txBody>
          <a:bodyPr/>
          <a:lstStyle/>
          <a:p>
            <a:r>
              <a:rPr lang="en-US" sz="1800" dirty="0">
                <a:latin typeface="Times New Roman" pitchFamily="18" charset="0"/>
                <a:cs typeface="Times New Roman" pitchFamily="18" charset="0"/>
              </a:rPr>
              <a:t>1) Behavioral health problems are common</a:t>
            </a:r>
          </a:p>
          <a:p>
            <a:pPr lvl="1"/>
            <a:r>
              <a:rPr lang="en-US" sz="1800" b="0" dirty="0">
                <a:latin typeface="Times New Roman" pitchFamily="18" charset="0"/>
                <a:cs typeface="Times New Roman" pitchFamily="18" charset="0"/>
              </a:rPr>
              <a:t>Two third of primary care patients have psychiatric diagnoses or psychological symptoms that impair their function.</a:t>
            </a:r>
          </a:p>
          <a:p>
            <a:r>
              <a:rPr lang="en-US" sz="1800" dirty="0">
                <a:latin typeface="Times New Roman" pitchFamily="18" charset="0"/>
                <a:cs typeface="Times New Roman" pitchFamily="18" charset="0"/>
              </a:rPr>
              <a:t>2) Behavioral health problems are expensive.</a:t>
            </a:r>
          </a:p>
          <a:p>
            <a:pPr lvl="1"/>
            <a:r>
              <a:rPr lang="en-US" sz="1800" b="0" dirty="0">
                <a:latin typeface="Times New Roman" pitchFamily="18" charset="0"/>
                <a:cs typeface="Times New Roman" pitchFamily="18" charset="0"/>
              </a:rPr>
              <a:t>Individuals with behavioral health and substance abuse conditions </a:t>
            </a:r>
            <a:r>
              <a:rPr lang="en-US" sz="1800" dirty="0">
                <a:latin typeface="Times New Roman" pitchFamily="18" charset="0"/>
                <a:cs typeface="Times New Roman" pitchFamily="18" charset="0"/>
              </a:rPr>
              <a:t>cost 2-3 times </a:t>
            </a:r>
            <a:r>
              <a:rPr lang="en-US" sz="1800" b="0" dirty="0">
                <a:latin typeface="Times New Roman" pitchFamily="18" charset="0"/>
                <a:cs typeface="Times New Roman" pitchFamily="18" charset="0"/>
              </a:rPr>
              <a:t>as much as those without</a:t>
            </a:r>
            <a:r>
              <a:rPr lang="en-US" sz="1800" b="0" baseline="30000" dirty="0">
                <a:latin typeface="Times New Roman" pitchFamily="18" charset="0"/>
                <a:cs typeface="Times New Roman" pitchFamily="18" charset="0"/>
              </a:rPr>
              <a:t>1</a:t>
            </a: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3) Behavioral health problems are disabling. </a:t>
            </a:r>
          </a:p>
          <a:p>
            <a:pPr lvl="1"/>
            <a:r>
              <a:rPr lang="en-US" sz="1800" b="0" dirty="0">
                <a:latin typeface="Times New Roman" pitchFamily="18" charset="0"/>
                <a:cs typeface="Times New Roman" pitchFamily="18" charset="0"/>
              </a:rPr>
              <a:t>Behavioral health disorders account for </a:t>
            </a:r>
            <a:r>
              <a:rPr lang="en-US" sz="1800" dirty="0">
                <a:latin typeface="Times New Roman" pitchFamily="18" charset="0"/>
                <a:cs typeface="Times New Roman" pitchFamily="18" charset="0"/>
              </a:rPr>
              <a:t>half as many disability days </a:t>
            </a:r>
            <a:r>
              <a:rPr lang="en-US" sz="1800" b="0" dirty="0">
                <a:latin typeface="Times New Roman" pitchFamily="18" charset="0"/>
                <a:cs typeface="Times New Roman" pitchFamily="18" charset="0"/>
              </a:rPr>
              <a:t>as “all” physical conditions</a:t>
            </a:r>
            <a:r>
              <a:rPr lang="en-US" sz="1800" b="0" baseline="30000" dirty="0">
                <a:latin typeface="Times New Roman" pitchFamily="18" charset="0"/>
                <a:cs typeface="Times New Roman" pitchFamily="18" charset="0"/>
              </a:rPr>
              <a:t>2</a:t>
            </a: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4) When behavioral health is treated, costs go down and people get better.</a:t>
            </a:r>
          </a:p>
          <a:p>
            <a:pPr lvl="1"/>
            <a:r>
              <a:rPr lang="en-US" sz="1800" dirty="0">
                <a:latin typeface="Times New Roman" pitchFamily="18" charset="0"/>
                <a:cs typeface="Times New Roman" pitchFamily="18" charset="0"/>
              </a:rPr>
              <a:t>Medical use decreased 15.7% </a:t>
            </a:r>
            <a:r>
              <a:rPr lang="en-US" sz="1800" b="0" dirty="0">
                <a:latin typeface="Times New Roman" pitchFamily="18" charset="0"/>
                <a:cs typeface="Times New Roman" pitchFamily="18" charset="0"/>
              </a:rPr>
              <a:t>for those receiving behavioral health treatment while medical use increased 12.3%</a:t>
            </a:r>
            <a:r>
              <a:rPr lang="en-US" sz="1800" b="0" baseline="30000" dirty="0">
                <a:latin typeface="Times New Roman" pitchFamily="18" charset="0"/>
                <a:cs typeface="Times New Roman" pitchFamily="18" charset="0"/>
              </a:rPr>
              <a:t>1</a:t>
            </a:r>
            <a:r>
              <a:rPr lang="en-US" sz="1800" b="0" dirty="0">
                <a:latin typeface="Times New Roman" pitchFamily="18" charset="0"/>
                <a:cs typeface="Times New Roman" pitchFamily="18" charset="0"/>
              </a:rPr>
              <a:t> for controls who did not receive behavioral health treatment</a:t>
            </a:r>
            <a:endParaRPr lang="en-US" sz="1800" dirty="0">
              <a:latin typeface="Times New Roman" pitchFamily="18" charset="0"/>
              <a:cs typeface="Times New Roman" pitchFamily="18" charset="0"/>
            </a:endParaRPr>
          </a:p>
        </p:txBody>
      </p:sp>
      <p:sp>
        <p:nvSpPr>
          <p:cNvPr id="4" name="AutoShape 5"/>
          <p:cNvSpPr>
            <a:spLocks/>
          </p:cNvSpPr>
          <p:nvPr/>
        </p:nvSpPr>
        <p:spPr bwMode="auto">
          <a:xfrm>
            <a:off x="304800" y="6248400"/>
            <a:ext cx="7250113" cy="381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p:spPr>
        <p:txBody>
          <a:bodyPr lIns="0" tIns="0" rIns="0" bIns="0"/>
          <a:lstStyle>
            <a:lvl1pPr>
              <a:defRPr>
                <a:solidFill>
                  <a:srgbClr val="000000"/>
                </a:solidFill>
                <a:latin typeface="Times New Roman" pitchFamily="18" charset="0"/>
                <a:ea typeface="Helvetica" charset="0"/>
                <a:cs typeface="Helvetica" charset="0"/>
                <a:sym typeface="Times New Roman" pitchFamily="18" charset="0"/>
              </a:defRPr>
            </a:lvl1pPr>
            <a:lvl2pPr marL="742950" indent="-285750">
              <a:defRPr>
                <a:solidFill>
                  <a:srgbClr val="000000"/>
                </a:solidFill>
                <a:latin typeface="Times New Roman" pitchFamily="18" charset="0"/>
                <a:ea typeface="Helvetica" charset="0"/>
                <a:cs typeface="Helvetica" charset="0"/>
                <a:sym typeface="Times New Roman" pitchFamily="18" charset="0"/>
              </a:defRPr>
            </a:lvl2pPr>
            <a:lvl3pPr marL="1143000" indent="-228600">
              <a:defRPr>
                <a:solidFill>
                  <a:srgbClr val="000000"/>
                </a:solidFill>
                <a:latin typeface="Times New Roman" pitchFamily="18" charset="0"/>
                <a:ea typeface="Helvetica" charset="0"/>
                <a:cs typeface="Helvetica" charset="0"/>
                <a:sym typeface="Times New Roman" pitchFamily="18" charset="0"/>
              </a:defRPr>
            </a:lvl3pPr>
            <a:lvl4pPr marL="1600200" indent="-228600">
              <a:defRPr>
                <a:solidFill>
                  <a:srgbClr val="000000"/>
                </a:solidFill>
                <a:latin typeface="Times New Roman" pitchFamily="18" charset="0"/>
                <a:ea typeface="Helvetica" charset="0"/>
                <a:cs typeface="Helvetica" charset="0"/>
                <a:sym typeface="Times New Roman" pitchFamily="18" charset="0"/>
              </a:defRPr>
            </a:lvl4pPr>
            <a:lvl5pPr marL="2057400" indent="-228600">
              <a:defRPr>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9pPr>
          </a:lstStyle>
          <a:p>
            <a:pPr>
              <a:defRPr/>
            </a:pPr>
            <a:r>
              <a:rPr lang="en-US" altLang="en-US" sz="1100" dirty="0">
                <a:solidFill>
                  <a:schemeClr val="tx1">
                    <a:lumMod val="65000"/>
                    <a:lumOff val="35000"/>
                  </a:schemeClr>
                </a:solidFill>
                <a:cs typeface="Times New Roman" pitchFamily="18" charset="0"/>
                <a:sym typeface="Arial" pitchFamily="34" charset="0"/>
              </a:rPr>
              <a:t>Sources:  </a:t>
            </a:r>
            <a:r>
              <a:rPr lang="en-US" altLang="en-US" sz="1100" baseline="30000" dirty="0">
                <a:solidFill>
                  <a:schemeClr val="tx1">
                    <a:lumMod val="65000"/>
                    <a:lumOff val="35000"/>
                  </a:schemeClr>
                </a:solidFill>
                <a:cs typeface="Times New Roman" pitchFamily="18" charset="0"/>
                <a:sym typeface="Arial" pitchFamily="34" charset="0"/>
              </a:rPr>
              <a:t>1</a:t>
            </a:r>
            <a:r>
              <a:rPr lang="en-US" altLang="en-US" sz="1100" dirty="0">
                <a:solidFill>
                  <a:schemeClr val="tx1">
                    <a:lumMod val="65000"/>
                    <a:lumOff val="35000"/>
                  </a:schemeClr>
                </a:solidFill>
                <a:cs typeface="Times New Roman" pitchFamily="18" charset="0"/>
                <a:sym typeface="Arial" pitchFamily="34" charset="0"/>
              </a:rPr>
              <a:t>Kroenke &amp; </a:t>
            </a:r>
            <a:r>
              <a:rPr lang="en-US" altLang="en-US" sz="1100" dirty="0" err="1">
                <a:solidFill>
                  <a:schemeClr val="tx1">
                    <a:lumMod val="65000"/>
                    <a:lumOff val="35000"/>
                  </a:schemeClr>
                </a:solidFill>
                <a:cs typeface="Times New Roman" pitchFamily="18" charset="0"/>
                <a:sym typeface="Arial" pitchFamily="34" charset="0"/>
              </a:rPr>
              <a:t>Mangelsdorf</a:t>
            </a:r>
            <a:r>
              <a:rPr lang="en-US" altLang="en-US" sz="1100" dirty="0">
                <a:solidFill>
                  <a:schemeClr val="tx1">
                    <a:lumMod val="65000"/>
                    <a:lumOff val="35000"/>
                  </a:schemeClr>
                </a:solidFill>
                <a:cs typeface="Times New Roman" pitchFamily="18" charset="0"/>
                <a:sym typeface="Arial" pitchFamily="34" charset="0"/>
              </a:rPr>
              <a:t>,  Am J Med</a:t>
            </a:r>
            <a:r>
              <a:rPr lang="en-US" altLang="en-US" sz="1100" i="1" dirty="0">
                <a:solidFill>
                  <a:schemeClr val="tx1">
                    <a:lumMod val="65000"/>
                    <a:lumOff val="35000"/>
                  </a:schemeClr>
                </a:solidFill>
                <a:cs typeface="Times New Roman" pitchFamily="18" charset="0"/>
                <a:sym typeface="Arial" pitchFamily="34" charset="0"/>
              </a:rPr>
              <a:t>. </a:t>
            </a:r>
            <a:r>
              <a:rPr lang="en-US" altLang="en-US" sz="1100" dirty="0">
                <a:solidFill>
                  <a:schemeClr val="tx1">
                    <a:lumMod val="65000"/>
                    <a:lumOff val="35000"/>
                  </a:schemeClr>
                </a:solidFill>
                <a:cs typeface="Times New Roman" pitchFamily="18" charset="0"/>
                <a:sym typeface="Arial" pitchFamily="34" charset="0"/>
              </a:rPr>
              <a:t>1989;86:262-266. </a:t>
            </a:r>
            <a:r>
              <a:rPr lang="en-US" altLang="en-US" sz="1100" baseline="30000" dirty="0">
                <a:solidFill>
                  <a:schemeClr val="tx1">
                    <a:lumMod val="65000"/>
                    <a:lumOff val="35000"/>
                  </a:schemeClr>
                </a:solidFill>
                <a:cs typeface="Times New Roman" pitchFamily="18" charset="0"/>
                <a:sym typeface="Arial" pitchFamily="34" charset="0"/>
              </a:rPr>
              <a:t>2</a:t>
            </a:r>
            <a:r>
              <a:rPr lang="en-US" altLang="en-US" sz="1100" dirty="0">
                <a:solidFill>
                  <a:schemeClr val="tx1">
                    <a:lumMod val="65000"/>
                    <a:lumOff val="35000"/>
                  </a:schemeClr>
                </a:solidFill>
                <a:cs typeface="Times New Roman" pitchFamily="18" charset="0"/>
                <a:sym typeface="Arial" pitchFamily="34" charset="0"/>
              </a:rPr>
              <a:t>Narrow et al., Arch Gen Psychiatry. 1993;50:5-107. </a:t>
            </a:r>
            <a:endParaRPr lang="en-US" altLang="en-US" sz="2400" dirty="0">
              <a:solidFill>
                <a:schemeClr val="tx1">
                  <a:lumMod val="65000"/>
                  <a:lumOff val="35000"/>
                </a:schemeClr>
              </a:solidFill>
              <a:cs typeface="Times New Roman" pitchFamily="18" charset="0"/>
            </a:endParaRPr>
          </a:p>
        </p:txBody>
      </p:sp>
    </p:spTree>
    <p:extLst>
      <p:ext uri="{BB962C8B-B14F-4D97-AF65-F5344CB8AC3E}">
        <p14:creationId xmlns:p14="http://schemas.microsoft.com/office/powerpoint/2010/main" val="359197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7030A0">
            <a:alpha val="40000"/>
          </a:srgbClr>
        </a:soli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438400"/>
            <a:ext cx="8229600" cy="1143000"/>
          </a:xfrm>
        </p:spPr>
        <p:txBody>
          <a:bodyPr/>
          <a:lstStyle/>
          <a:p>
            <a:r>
              <a:rPr lang="en-US" altLang="en-US" b="0" dirty="0">
                <a:latin typeface="Times New Roman" panose="02020603050405020304" pitchFamily="18" charset="0"/>
                <a:cs typeface="Times New Roman" panose="02020603050405020304" pitchFamily="18" charset="0"/>
              </a:rPr>
              <a:t>What does this look like?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The Primary Care Behavioral Health (</a:t>
            </a:r>
            <a:r>
              <a:rPr lang="en-US" dirty="0" err="1">
                <a:latin typeface="Times New Roman" pitchFamily="18" charset="0"/>
                <a:cs typeface="Times New Roman" pitchFamily="18" charset="0"/>
              </a:rPr>
              <a:t>PCBH</a:t>
            </a:r>
            <a:r>
              <a:rPr lang="en-US" dirty="0">
                <a:latin typeface="Times New Roman" pitchFamily="18" charset="0"/>
                <a:cs typeface="Times New Roman" pitchFamily="18" charset="0"/>
              </a:rPr>
              <a:t>) Model</a:t>
            </a:r>
          </a:p>
        </p:txBody>
      </p:sp>
      <p:sp>
        <p:nvSpPr>
          <p:cNvPr id="3" name="Content Placeholder 2"/>
          <p:cNvSpPr>
            <a:spLocks noGrp="1"/>
          </p:cNvSpPr>
          <p:nvPr>
            <p:ph idx="1"/>
          </p:nvPr>
        </p:nvSpPr>
        <p:spPr/>
        <p:txBody>
          <a:bodyPr/>
          <a:lstStyle/>
          <a:p>
            <a:r>
              <a:rPr lang="en-US" sz="2500" b="0" dirty="0">
                <a:latin typeface="Times New Roman" pitchFamily="18" charset="0"/>
                <a:cs typeface="Times New Roman" pitchFamily="18" charset="0"/>
              </a:rPr>
              <a:t>Behavioral Health Consultant (</a:t>
            </a:r>
            <a:r>
              <a:rPr lang="en-US" sz="2500" b="0" dirty="0" err="1">
                <a:latin typeface="Times New Roman" pitchFamily="18" charset="0"/>
                <a:cs typeface="Times New Roman" pitchFamily="18" charset="0"/>
              </a:rPr>
              <a:t>BHC</a:t>
            </a:r>
            <a:r>
              <a:rPr lang="en-US" sz="2500" b="0" dirty="0">
                <a:latin typeface="Times New Roman" pitchFamily="18" charset="0"/>
                <a:cs typeface="Times New Roman" pitchFamily="18" charset="0"/>
              </a:rPr>
              <a:t>) within the primary care setting</a:t>
            </a:r>
          </a:p>
          <a:p>
            <a:r>
              <a:rPr lang="en-US" sz="2500" b="0" dirty="0">
                <a:latin typeface="Times New Roman" pitchFamily="18" charset="0"/>
                <a:cs typeface="Times New Roman" pitchFamily="18" charset="0"/>
              </a:rPr>
              <a:t>Brief Interventions &amp; Pathway Services</a:t>
            </a:r>
          </a:p>
          <a:p>
            <a:pPr lvl="1"/>
            <a:r>
              <a:rPr lang="en-US" sz="2500" b="0" dirty="0">
                <a:latin typeface="Times New Roman" pitchFamily="18" charset="0"/>
                <a:cs typeface="Times New Roman" pitchFamily="18" charset="0"/>
              </a:rPr>
              <a:t>One-on-One</a:t>
            </a:r>
          </a:p>
          <a:p>
            <a:pPr lvl="1"/>
            <a:r>
              <a:rPr lang="en-US" sz="2500" b="0" dirty="0">
                <a:latin typeface="Times New Roman" pitchFamily="18" charset="0"/>
                <a:cs typeface="Times New Roman" pitchFamily="18" charset="0"/>
              </a:rPr>
              <a:t>Screening</a:t>
            </a:r>
          </a:p>
          <a:p>
            <a:pPr lvl="1"/>
            <a:r>
              <a:rPr lang="en-US" sz="2500" b="0" dirty="0">
                <a:latin typeface="Times New Roman" pitchFamily="18" charset="0"/>
                <a:cs typeface="Times New Roman" pitchFamily="18" charset="0"/>
              </a:rPr>
              <a:t>Classes or workshops</a:t>
            </a:r>
          </a:p>
          <a:p>
            <a:pPr lvl="1"/>
            <a:r>
              <a:rPr lang="en-US" sz="2500" b="0" dirty="0">
                <a:latin typeface="Times New Roman" pitchFamily="18" charset="0"/>
                <a:cs typeface="Times New Roman" pitchFamily="18" charset="0"/>
              </a:rPr>
              <a:t>Group visits</a:t>
            </a:r>
          </a:p>
          <a:p>
            <a:r>
              <a:rPr lang="en-US" sz="2500" b="0" dirty="0">
                <a:latin typeface="Times New Roman" pitchFamily="18" charset="0"/>
                <a:cs typeface="Times New Roman" pitchFamily="18" charset="0"/>
              </a:rPr>
              <a:t>Ideal ratios (PCP/</a:t>
            </a:r>
            <a:r>
              <a:rPr lang="en-US" sz="2500" b="0" dirty="0" err="1">
                <a:latin typeface="Times New Roman" pitchFamily="18" charset="0"/>
                <a:cs typeface="Times New Roman" pitchFamily="18" charset="0"/>
              </a:rPr>
              <a:t>BHC</a:t>
            </a:r>
            <a:r>
              <a:rPr lang="en-US" sz="2500" b="0" dirty="0">
                <a:latin typeface="Times New Roman" pitchFamily="18" charset="0"/>
                <a:cs typeface="Times New Roman" pitchFamily="18" charset="0"/>
              </a:rPr>
              <a:t>): </a:t>
            </a:r>
          </a:p>
          <a:p>
            <a:pPr lvl="1"/>
            <a:r>
              <a:rPr lang="en-US" sz="2500" b="0" dirty="0">
                <a:latin typeface="Times New Roman" pitchFamily="18" charset="0"/>
                <a:cs typeface="Times New Roman" pitchFamily="18" charset="0"/>
              </a:rPr>
              <a:t>4 to 1 (adults); 3 to 1 (pediatrics)</a:t>
            </a:r>
          </a:p>
          <a:p>
            <a:pPr lvl="1"/>
            <a:r>
              <a:rPr lang="en-US" sz="2500" b="0" dirty="0">
                <a:latin typeface="Times New Roman" pitchFamily="18" charset="0"/>
                <a:cs typeface="Times New Roman" pitchFamily="18" charset="0"/>
              </a:rPr>
              <a:t>Homeless:1 to 2</a:t>
            </a:r>
          </a:p>
          <a:p>
            <a:pPr lvl="1"/>
            <a:r>
              <a:rPr lang="en-US" sz="2500" b="0" dirty="0">
                <a:latin typeface="Times New Roman" pitchFamily="18" charset="0"/>
                <a:cs typeface="Times New Roman" pitchFamily="18" charset="0"/>
              </a:rPr>
              <a:t>1 psychiatrist for 10 PCP</a:t>
            </a:r>
          </a:p>
          <a:p>
            <a:endParaRPr lang="en-US" b="0" dirty="0">
              <a:latin typeface="Times New Roman" pitchFamily="18" charset="0"/>
              <a:cs typeface="Times New Roman" pitchFamily="18" charset="0"/>
            </a:endParaRPr>
          </a:p>
        </p:txBody>
      </p:sp>
    </p:spTree>
    <p:extLst>
      <p:ext uri="{BB962C8B-B14F-4D97-AF65-F5344CB8AC3E}">
        <p14:creationId xmlns:p14="http://schemas.microsoft.com/office/powerpoint/2010/main" val="421313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10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10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10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10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10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10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1000"/>
                                        <p:tgtEl>
                                          <p:spTgt spid="3">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Overview</a:t>
            </a:r>
          </a:p>
        </p:txBody>
      </p:sp>
      <p:sp>
        <p:nvSpPr>
          <p:cNvPr id="4099" name="Content Placeholder 2"/>
          <p:cNvSpPr>
            <a:spLocks noGrp="1"/>
          </p:cNvSpPr>
          <p:nvPr>
            <p:ph idx="1"/>
          </p:nvPr>
        </p:nvSpPr>
        <p:spPr/>
        <p:txBody>
          <a:bodyPr/>
          <a:lstStyle/>
          <a:p>
            <a:r>
              <a:rPr lang="en-US" altLang="en-US" b="0" dirty="0">
                <a:latin typeface="Times New Roman" panose="02020603050405020304" pitchFamily="18" charset="0"/>
                <a:cs typeface="Times New Roman" panose="02020603050405020304" pitchFamily="18" charset="0"/>
              </a:rPr>
              <a:t>Behavioral Health</a:t>
            </a:r>
          </a:p>
          <a:p>
            <a:r>
              <a:rPr lang="en-US" altLang="en-US" b="0" dirty="0">
                <a:latin typeface="Times New Roman" panose="02020603050405020304" pitchFamily="18" charset="0"/>
                <a:cs typeface="Times New Roman" panose="02020603050405020304" pitchFamily="18" charset="0"/>
              </a:rPr>
              <a:t>Models of Integrated Care</a:t>
            </a:r>
          </a:p>
          <a:p>
            <a:r>
              <a:rPr lang="en-US" altLang="en-US" b="0" dirty="0">
                <a:latin typeface="Times New Roman" panose="02020603050405020304" pitchFamily="18" charset="0"/>
                <a:cs typeface="Times New Roman" panose="02020603050405020304" pitchFamily="18" charset="0"/>
              </a:rPr>
              <a:t>The Primary Care Behavioral Health (</a:t>
            </a:r>
            <a:r>
              <a:rPr lang="en-US" altLang="en-US" b="0" dirty="0" err="1">
                <a:latin typeface="Times New Roman" panose="02020603050405020304" pitchFamily="18" charset="0"/>
                <a:cs typeface="Times New Roman" panose="02020603050405020304" pitchFamily="18" charset="0"/>
              </a:rPr>
              <a:t>PCBH</a:t>
            </a:r>
            <a:r>
              <a:rPr lang="en-US" altLang="en-US" b="0" dirty="0">
                <a:latin typeface="Times New Roman" panose="02020603050405020304" pitchFamily="18" charset="0"/>
                <a:cs typeface="Times New Roman" panose="02020603050405020304" pitchFamily="18" charset="0"/>
              </a:rPr>
              <a:t>) model</a:t>
            </a:r>
          </a:p>
          <a:p>
            <a:r>
              <a:rPr lang="en-US" altLang="en-US" b="0" dirty="0">
                <a:latin typeface="Times New Roman" panose="02020603050405020304" pitchFamily="18" charset="0"/>
                <a:cs typeface="Times New Roman" panose="02020603050405020304" pitchFamily="18" charset="0"/>
              </a:rPr>
              <a:t>Q and A</a:t>
            </a:r>
          </a:p>
        </p:txBody>
      </p:sp>
      <p:pic>
        <p:nvPicPr>
          <p:cNvPr id="4" name="Picture 8" descr="qrlj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3429000"/>
            <a:ext cx="2585217" cy="3189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75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Who is the Behavioral Health Consultant?</a:t>
            </a:r>
          </a:p>
        </p:txBody>
      </p:sp>
      <p:sp>
        <p:nvSpPr>
          <p:cNvPr id="3" name="Content Placeholder 2"/>
          <p:cNvSpPr>
            <a:spLocks noGrp="1"/>
          </p:cNvSpPr>
          <p:nvPr>
            <p:ph idx="1"/>
          </p:nvPr>
        </p:nvSpPr>
        <p:spPr>
          <a:xfrm>
            <a:off x="381000" y="1981200"/>
            <a:ext cx="8229600" cy="4525963"/>
          </a:xfrm>
        </p:spPr>
        <p:txBody>
          <a:bodyPr/>
          <a:lstStyle/>
          <a:p>
            <a:r>
              <a:rPr lang="en-US" sz="2500" b="0" dirty="0">
                <a:latin typeface="Times New Roman" pitchFamily="18" charset="0"/>
                <a:cs typeface="Times New Roman" pitchFamily="18" charset="0"/>
              </a:rPr>
              <a:t>1) Knows brief assessment and brief behavioral interventions</a:t>
            </a:r>
          </a:p>
          <a:p>
            <a:r>
              <a:rPr lang="en-US" sz="2500" b="0" dirty="0">
                <a:latin typeface="Times New Roman" pitchFamily="18" charset="0"/>
                <a:cs typeface="Times New Roman" pitchFamily="18" charset="0"/>
              </a:rPr>
              <a:t>2) Familiar with the “primary care way” of seeing patients</a:t>
            </a:r>
          </a:p>
          <a:p>
            <a:r>
              <a:rPr lang="en-US" sz="2500" b="0" dirty="0">
                <a:latin typeface="Times New Roman" pitchFamily="18" charset="0"/>
                <a:cs typeface="Times New Roman" pitchFamily="18" charset="0"/>
              </a:rPr>
              <a:t>3) Works as a partner is seeing the panel of patients; is not to simply accept referrals</a:t>
            </a:r>
          </a:p>
          <a:p>
            <a:r>
              <a:rPr lang="en-US" sz="2500" b="0" dirty="0">
                <a:latin typeface="Times New Roman" pitchFamily="18" charset="0"/>
                <a:cs typeface="Times New Roman" pitchFamily="18" charset="0"/>
              </a:rPr>
              <a:t>4) There to relieve the pressure off of the PCPs schedule and makes the care plan more effective and comprehensive</a:t>
            </a:r>
          </a:p>
        </p:txBody>
      </p:sp>
    </p:spTree>
    <p:extLst>
      <p:ext uri="{BB962C8B-B14F-4D97-AF65-F5344CB8AC3E}">
        <p14:creationId xmlns:p14="http://schemas.microsoft.com/office/powerpoint/2010/main" val="1545908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PCBH Model</a:t>
            </a:r>
          </a:p>
        </p:txBody>
      </p:sp>
      <p:sp>
        <p:nvSpPr>
          <p:cNvPr id="3" name="Content Placeholder 2"/>
          <p:cNvSpPr>
            <a:spLocks noGrp="1"/>
          </p:cNvSpPr>
          <p:nvPr>
            <p:ph idx="1"/>
          </p:nvPr>
        </p:nvSpPr>
        <p:spPr/>
        <p:txBody>
          <a:bodyPr/>
          <a:lstStyle/>
          <a:p>
            <a:r>
              <a:rPr lang="en-US" sz="2500" dirty="0">
                <a:latin typeface="Times New Roman" panose="02020603050405020304" pitchFamily="18" charset="0"/>
                <a:cs typeface="Times New Roman" panose="02020603050405020304" pitchFamily="18" charset="0"/>
              </a:rPr>
              <a:t>GATHER</a:t>
            </a:r>
          </a:p>
          <a:p>
            <a:r>
              <a:rPr lang="en-US" sz="2500" dirty="0">
                <a:latin typeface="Times New Roman" panose="02020603050405020304" pitchFamily="18" charset="0"/>
                <a:cs typeface="Times New Roman" panose="02020603050405020304" pitchFamily="18" charset="0"/>
              </a:rPr>
              <a:t>G</a:t>
            </a:r>
            <a:r>
              <a:rPr lang="en-US" sz="2500" b="0" dirty="0">
                <a:latin typeface="Times New Roman" panose="02020603050405020304" pitchFamily="18" charset="0"/>
                <a:cs typeface="Times New Roman" panose="02020603050405020304" pitchFamily="18" charset="0"/>
              </a:rPr>
              <a:t>eneralist</a:t>
            </a:r>
          </a:p>
          <a:p>
            <a:r>
              <a:rPr lang="en-US" sz="2500" dirty="0">
                <a:latin typeface="Times New Roman" panose="02020603050405020304" pitchFamily="18" charset="0"/>
                <a:cs typeface="Times New Roman" panose="02020603050405020304" pitchFamily="18" charset="0"/>
              </a:rPr>
              <a:t>A</a:t>
            </a:r>
            <a:r>
              <a:rPr lang="en-US" sz="2500" b="0" dirty="0">
                <a:latin typeface="Times New Roman" panose="02020603050405020304" pitchFamily="18" charset="0"/>
                <a:cs typeface="Times New Roman" panose="02020603050405020304" pitchFamily="18" charset="0"/>
              </a:rPr>
              <a:t>ccessible</a:t>
            </a:r>
          </a:p>
          <a:p>
            <a:r>
              <a:rPr lang="en-US" sz="2500" dirty="0">
                <a:latin typeface="Times New Roman" panose="02020603050405020304" pitchFamily="18" charset="0"/>
                <a:cs typeface="Times New Roman" panose="02020603050405020304" pitchFamily="18" charset="0"/>
              </a:rPr>
              <a:t>T</a:t>
            </a:r>
            <a:r>
              <a:rPr lang="en-US" sz="2500" b="0" dirty="0">
                <a:latin typeface="Times New Roman" panose="02020603050405020304" pitchFamily="18" charset="0"/>
                <a:cs typeface="Times New Roman" panose="02020603050405020304" pitchFamily="18" charset="0"/>
              </a:rPr>
              <a:t>eam-based</a:t>
            </a:r>
          </a:p>
          <a:p>
            <a:r>
              <a:rPr lang="en-US" sz="2500" dirty="0">
                <a:latin typeface="Times New Roman" panose="02020603050405020304" pitchFamily="18" charset="0"/>
                <a:cs typeface="Times New Roman" panose="02020603050405020304" pitchFamily="18" charset="0"/>
              </a:rPr>
              <a:t>H</a:t>
            </a:r>
            <a:r>
              <a:rPr lang="en-US" sz="2500" b="0" dirty="0">
                <a:latin typeface="Times New Roman" panose="02020603050405020304" pitchFamily="18" charset="0"/>
                <a:cs typeface="Times New Roman" panose="02020603050405020304" pitchFamily="18" charset="0"/>
              </a:rPr>
              <a:t>igh productivity</a:t>
            </a:r>
          </a:p>
          <a:p>
            <a:r>
              <a:rPr lang="en-US" sz="2500" dirty="0">
                <a:latin typeface="Times New Roman" panose="02020603050405020304" pitchFamily="18" charset="0"/>
                <a:cs typeface="Times New Roman" panose="02020603050405020304" pitchFamily="18" charset="0"/>
              </a:rPr>
              <a:t>E</a:t>
            </a:r>
            <a:r>
              <a:rPr lang="en-US" sz="2500" b="0" dirty="0">
                <a:latin typeface="Times New Roman" panose="02020603050405020304" pitchFamily="18" charset="0"/>
                <a:cs typeface="Times New Roman" panose="02020603050405020304" pitchFamily="18" charset="0"/>
              </a:rPr>
              <a:t>ducator</a:t>
            </a:r>
          </a:p>
          <a:p>
            <a:r>
              <a:rPr lang="en-US" sz="2500" dirty="0">
                <a:latin typeface="Times New Roman" panose="02020603050405020304" pitchFamily="18" charset="0"/>
                <a:cs typeface="Times New Roman" panose="02020603050405020304" pitchFamily="18" charset="0"/>
              </a:rPr>
              <a:t>R</a:t>
            </a:r>
            <a:r>
              <a:rPr lang="en-US" sz="2500" b="0" dirty="0">
                <a:latin typeface="Times New Roman" panose="02020603050405020304" pitchFamily="18" charset="0"/>
                <a:cs typeface="Times New Roman" panose="02020603050405020304" pitchFamily="18" charset="0"/>
              </a:rPr>
              <a:t>outine (pathways, regular care component) </a:t>
            </a:r>
          </a:p>
          <a:p>
            <a:r>
              <a:rPr lang="en-US" sz="2500" b="0" dirty="0">
                <a:latin typeface="Times New Roman" panose="02020603050405020304" pitchFamily="18" charset="0"/>
                <a:cs typeface="Times New Roman" panose="02020603050405020304" pitchFamily="18" charset="0"/>
              </a:rPr>
              <a:t>Care structure</a:t>
            </a:r>
          </a:p>
          <a:p>
            <a:pPr lvl="1"/>
            <a:r>
              <a:rPr lang="en-US" sz="2500" b="0" dirty="0">
                <a:latin typeface="Times New Roman" panose="02020603050405020304" pitchFamily="18" charset="0"/>
                <a:cs typeface="Times New Roman" panose="02020603050405020304" pitchFamily="18" charset="0"/>
              </a:rPr>
              <a:t>Brief visits (15-25 minutes)</a:t>
            </a:r>
          </a:p>
          <a:p>
            <a:pPr lvl="1"/>
            <a:r>
              <a:rPr lang="en-US" sz="2500" b="0" dirty="0">
                <a:latin typeface="Times New Roman" panose="02020603050405020304" pitchFamily="18" charset="0"/>
                <a:cs typeface="Times New Roman" panose="02020603050405020304" pitchFamily="18" charset="0"/>
              </a:rPr>
              <a:t>Consultation model</a:t>
            </a:r>
          </a:p>
          <a:p>
            <a:endParaRPr lang="en-US" dirty="0"/>
          </a:p>
        </p:txBody>
      </p:sp>
    </p:spTree>
    <p:extLst>
      <p:ext uri="{BB962C8B-B14F-4D97-AF65-F5344CB8AC3E}">
        <p14:creationId xmlns:p14="http://schemas.microsoft.com/office/powerpoint/2010/main" val="395469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500"/>
                                        <p:tgtEl>
                                          <p:spTgt spid="3">
                                            <p:txEl>
                                              <p:pRg st="8" end="8"/>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b="0" dirty="0">
                <a:latin typeface="Times New Roman" panose="02020603050405020304" pitchFamily="18" charset="0"/>
                <a:cs typeface="Times New Roman" panose="02020603050405020304" pitchFamily="18" charset="0"/>
              </a:rPr>
              <a:t>PCBH vs. Specialty Mental Health</a:t>
            </a:r>
            <a:endParaRPr lang="en-US" sz="35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 y="1295400"/>
            <a:ext cx="8305800" cy="517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170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Why be brief?</a:t>
            </a:r>
          </a:p>
        </p:txBody>
      </p:sp>
      <p:sp>
        <p:nvSpPr>
          <p:cNvPr id="3" name="Content Placeholder 2"/>
          <p:cNvSpPr>
            <a:spLocks noGrp="1"/>
          </p:cNvSpPr>
          <p:nvPr>
            <p:ph idx="1"/>
          </p:nvPr>
        </p:nvSpPr>
        <p:spPr/>
        <p:txBody>
          <a:bodyPr/>
          <a:lstStyle/>
          <a:p>
            <a:r>
              <a:rPr lang="en-US" b="0" dirty="0">
                <a:latin typeface="Times New Roman" panose="02020603050405020304" pitchFamily="18" charset="0"/>
                <a:cs typeface="Times New Roman" panose="02020603050405020304" pitchFamily="18" charset="0"/>
              </a:rPr>
              <a:t>Primary care = fast-paced</a:t>
            </a:r>
          </a:p>
          <a:p>
            <a:r>
              <a:rPr lang="en-US" b="0" dirty="0">
                <a:latin typeface="Times New Roman" panose="02020603050405020304" pitchFamily="18" charset="0"/>
                <a:cs typeface="Times New Roman" panose="02020603050405020304" pitchFamily="18" charset="0"/>
              </a:rPr>
              <a:t>Lots of patients</a:t>
            </a:r>
          </a:p>
          <a:p>
            <a:r>
              <a:rPr lang="en-US" b="0" dirty="0">
                <a:latin typeface="Times New Roman" panose="02020603050405020304" pitchFamily="18" charset="0"/>
                <a:cs typeface="Times New Roman" panose="02020603050405020304" pitchFamily="18" charset="0"/>
              </a:rPr>
              <a:t>“On-Demand” services</a:t>
            </a:r>
          </a:p>
          <a:p>
            <a:r>
              <a:rPr lang="en-US" b="0" dirty="0">
                <a:latin typeface="Times New Roman" panose="02020603050405020304" pitchFamily="18" charset="0"/>
                <a:cs typeface="Times New Roman" panose="02020603050405020304" pitchFamily="18" charset="0"/>
              </a:rPr>
              <a:t>Population health focus (think vertical versus horizontal)</a:t>
            </a:r>
          </a:p>
          <a:p>
            <a:r>
              <a:rPr lang="en-US" b="0" dirty="0">
                <a:latin typeface="Times New Roman" panose="02020603050405020304" pitchFamily="18" charset="0"/>
                <a:cs typeface="Times New Roman" panose="02020603050405020304" pitchFamily="18" charset="0"/>
              </a:rPr>
              <a:t>Problem-focused</a:t>
            </a:r>
          </a:p>
          <a:p>
            <a:r>
              <a:rPr lang="en-US" b="0" dirty="0">
                <a:latin typeface="Times New Roman" panose="02020603050405020304" pitchFamily="18" charset="0"/>
                <a:cs typeface="Times New Roman" panose="02020603050405020304" pitchFamily="18" charset="0"/>
              </a:rPr>
              <a:t>Clear plan focused on patient’s strengths and abilities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828800" y="0"/>
            <a:ext cx="5437188" cy="254000"/>
          </a:xfrm>
          <a:prstGeom prst="rect">
            <a:avLst/>
          </a:prstGeom>
          <a:noFill/>
          <a:ln w="9525">
            <a:noFill/>
            <a:miter lim="800000"/>
            <a:headEnd/>
            <a:tailEnd/>
          </a:ln>
        </p:spPr>
        <p:txBody>
          <a:bodyPr/>
          <a:lstStyle/>
          <a:p>
            <a:pPr algn="ctr"/>
            <a:r>
              <a:rPr lang="en-US" altLang="en-US" sz="1400" b="1" u="sng" dirty="0">
                <a:latin typeface="Times New Roman" panose="02020603050405020304" pitchFamily="18" charset="0"/>
                <a:cs typeface="Times New Roman" panose="02020603050405020304" pitchFamily="18" charset="0"/>
              </a:rPr>
              <a:t>PCBH</a:t>
            </a:r>
            <a:r>
              <a:rPr lang="en-US" altLang="en-US" sz="1400" b="1" u="sng" dirty="0">
                <a:latin typeface="Comic Sans MS" pitchFamily="66" charset="0"/>
              </a:rPr>
              <a:t> Patient Flow</a:t>
            </a:r>
            <a:endParaRPr lang="en-US" altLang="en-US" sz="1400" dirty="0">
              <a:latin typeface="Comic Sans MS" pitchFamily="66" charset="0"/>
            </a:endParaRPr>
          </a:p>
        </p:txBody>
      </p:sp>
      <p:sp>
        <p:nvSpPr>
          <p:cNvPr id="11267" name="Text Box 3"/>
          <p:cNvSpPr txBox="1">
            <a:spLocks noChangeArrowheads="1"/>
          </p:cNvSpPr>
          <p:nvPr/>
        </p:nvSpPr>
        <p:spPr bwMode="auto">
          <a:xfrm>
            <a:off x="2362200" y="457200"/>
            <a:ext cx="4495800" cy="4572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PCP recognizes possible psychosocial or mental health issue requiring treatment</a:t>
            </a:r>
            <a:endParaRPr lang="en-US" altLang="en-US" b="1" dirty="0">
              <a:latin typeface="Times New Roman" panose="02020603050405020304" pitchFamily="18" charset="0"/>
              <a:cs typeface="Times New Roman" panose="02020603050405020304" pitchFamily="18" charset="0"/>
            </a:endParaRPr>
          </a:p>
        </p:txBody>
      </p:sp>
      <p:sp>
        <p:nvSpPr>
          <p:cNvPr id="11268" name="Line 4"/>
          <p:cNvSpPr>
            <a:spLocks noChangeShapeType="1"/>
          </p:cNvSpPr>
          <p:nvPr/>
        </p:nvSpPr>
        <p:spPr bwMode="auto">
          <a:xfrm>
            <a:off x="4572000" y="914400"/>
            <a:ext cx="0" cy="228600"/>
          </a:xfrm>
          <a:prstGeom prst="line">
            <a:avLst/>
          </a:prstGeom>
          <a:noFill/>
          <a:ln w="9525">
            <a:solidFill>
              <a:srgbClr val="000000"/>
            </a:solidFill>
            <a:round/>
            <a:headEnd/>
            <a:tailEnd type="triangle" w="med" len="med"/>
          </a:ln>
        </p:spPr>
        <p:txBody>
          <a:bodyPr/>
          <a:lstStyle/>
          <a:p>
            <a:endParaRPr lang="en-US"/>
          </a:p>
        </p:txBody>
      </p:sp>
      <p:sp>
        <p:nvSpPr>
          <p:cNvPr id="11269" name="Text Box 5"/>
          <p:cNvSpPr txBox="1">
            <a:spLocks noChangeArrowheads="1"/>
          </p:cNvSpPr>
          <p:nvPr/>
        </p:nvSpPr>
        <p:spPr bwMode="auto">
          <a:xfrm>
            <a:off x="2286000" y="1143000"/>
            <a:ext cx="4724400" cy="3048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PCP consults with Behavioral Health Consultant (BHC) via:</a:t>
            </a:r>
            <a:endParaRPr lang="en-US" altLang="en-US" b="1" dirty="0">
              <a:latin typeface="Times New Roman" panose="02020603050405020304" pitchFamily="18" charset="0"/>
              <a:cs typeface="Times New Roman" panose="02020603050405020304" pitchFamily="18" charset="0"/>
            </a:endParaRPr>
          </a:p>
        </p:txBody>
      </p:sp>
      <p:sp>
        <p:nvSpPr>
          <p:cNvPr id="11270" name="Line 6"/>
          <p:cNvSpPr>
            <a:spLocks noChangeShapeType="1"/>
          </p:cNvSpPr>
          <p:nvPr/>
        </p:nvSpPr>
        <p:spPr bwMode="auto">
          <a:xfrm>
            <a:off x="2514600" y="1447800"/>
            <a:ext cx="0" cy="228600"/>
          </a:xfrm>
          <a:prstGeom prst="line">
            <a:avLst/>
          </a:prstGeom>
          <a:noFill/>
          <a:ln w="9525">
            <a:solidFill>
              <a:srgbClr val="000000"/>
            </a:solidFill>
            <a:round/>
            <a:headEnd/>
            <a:tailEnd type="triangle" w="med" len="med"/>
          </a:ln>
        </p:spPr>
        <p:txBody>
          <a:bodyPr/>
          <a:lstStyle/>
          <a:p>
            <a:endParaRPr lang="en-US"/>
          </a:p>
        </p:txBody>
      </p:sp>
      <p:sp>
        <p:nvSpPr>
          <p:cNvPr id="11271" name="Text Box 7"/>
          <p:cNvSpPr txBox="1">
            <a:spLocks noChangeArrowheads="1"/>
          </p:cNvSpPr>
          <p:nvPr/>
        </p:nvSpPr>
        <p:spPr bwMode="auto">
          <a:xfrm>
            <a:off x="1524000" y="1676400"/>
            <a:ext cx="1828800" cy="304800"/>
          </a:xfrm>
          <a:prstGeom prst="rect">
            <a:avLst/>
          </a:prstGeom>
          <a:solidFill>
            <a:srgbClr val="FFFFFF"/>
          </a:solidFill>
          <a:ln w="9525">
            <a:solidFill>
              <a:srgbClr val="000000"/>
            </a:solidFill>
            <a:miter lim="800000"/>
            <a:headEnd/>
            <a:tailEnd/>
          </a:ln>
        </p:spPr>
        <p:txBody>
          <a:bodyPr/>
          <a:lstStyle/>
          <a:p>
            <a:pPr algn="ctr"/>
            <a:r>
              <a:rPr lang="en-US" altLang="en-US" sz="1200" b="1">
                <a:latin typeface="Times New Roman" panose="02020603050405020304" pitchFamily="18" charset="0"/>
                <a:cs typeface="Times New Roman" panose="02020603050405020304" pitchFamily="18" charset="0"/>
              </a:rPr>
              <a:t>Face to face consult</a:t>
            </a:r>
            <a:endParaRPr lang="en-US" altLang="en-US" b="1">
              <a:latin typeface="Times New Roman" panose="02020603050405020304" pitchFamily="18" charset="0"/>
              <a:cs typeface="Times New Roman" panose="02020603050405020304" pitchFamily="18" charset="0"/>
            </a:endParaRPr>
          </a:p>
        </p:txBody>
      </p:sp>
      <p:sp>
        <p:nvSpPr>
          <p:cNvPr id="11272" name="Line 8"/>
          <p:cNvSpPr>
            <a:spLocks noChangeShapeType="1"/>
          </p:cNvSpPr>
          <p:nvPr/>
        </p:nvSpPr>
        <p:spPr bwMode="auto">
          <a:xfrm>
            <a:off x="2514600" y="1981200"/>
            <a:ext cx="0" cy="228600"/>
          </a:xfrm>
          <a:prstGeom prst="line">
            <a:avLst/>
          </a:prstGeom>
          <a:noFill/>
          <a:ln w="9525">
            <a:solidFill>
              <a:srgbClr val="000000"/>
            </a:solidFill>
            <a:round/>
            <a:headEnd/>
            <a:tailEnd type="triangle" w="med" len="med"/>
          </a:ln>
        </p:spPr>
        <p:txBody>
          <a:bodyPr/>
          <a:lstStyle/>
          <a:p>
            <a:endParaRPr lang="en-US"/>
          </a:p>
        </p:txBody>
      </p:sp>
      <p:sp>
        <p:nvSpPr>
          <p:cNvPr id="11273" name="Line 9"/>
          <p:cNvSpPr>
            <a:spLocks noChangeShapeType="1"/>
          </p:cNvSpPr>
          <p:nvPr/>
        </p:nvSpPr>
        <p:spPr bwMode="auto">
          <a:xfrm flipH="1">
            <a:off x="6781800" y="1981200"/>
            <a:ext cx="3175" cy="609600"/>
          </a:xfrm>
          <a:prstGeom prst="line">
            <a:avLst/>
          </a:prstGeom>
          <a:noFill/>
          <a:ln w="9525">
            <a:solidFill>
              <a:srgbClr val="000000"/>
            </a:solidFill>
            <a:round/>
            <a:headEnd/>
            <a:tailEnd type="triangle" w="med" len="med"/>
          </a:ln>
        </p:spPr>
        <p:txBody>
          <a:bodyPr/>
          <a:lstStyle/>
          <a:p>
            <a:endParaRPr lang="en-US"/>
          </a:p>
        </p:txBody>
      </p:sp>
      <p:sp>
        <p:nvSpPr>
          <p:cNvPr id="11274" name="Text Box 10"/>
          <p:cNvSpPr txBox="1">
            <a:spLocks noChangeArrowheads="1"/>
          </p:cNvSpPr>
          <p:nvPr/>
        </p:nvSpPr>
        <p:spPr bwMode="auto">
          <a:xfrm>
            <a:off x="914400" y="2209800"/>
            <a:ext cx="1828800" cy="3048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BHC assesses patient</a:t>
            </a:r>
            <a:endParaRPr lang="en-US" altLang="en-US" b="1" dirty="0">
              <a:latin typeface="Times New Roman" panose="02020603050405020304" pitchFamily="18" charset="0"/>
              <a:cs typeface="Times New Roman" panose="02020603050405020304" pitchFamily="18" charset="0"/>
            </a:endParaRPr>
          </a:p>
        </p:txBody>
      </p:sp>
      <p:sp>
        <p:nvSpPr>
          <p:cNvPr id="11275" name="Text Box 11"/>
          <p:cNvSpPr txBox="1">
            <a:spLocks noChangeArrowheads="1"/>
          </p:cNvSpPr>
          <p:nvPr/>
        </p:nvSpPr>
        <p:spPr bwMode="auto">
          <a:xfrm>
            <a:off x="4800600" y="2590800"/>
            <a:ext cx="3962400" cy="12192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BHC reviews consult and follows up with patient with either:</a:t>
            </a:r>
          </a:p>
          <a:p>
            <a:pPr algn="ctr"/>
            <a:r>
              <a:rPr lang="en-US" altLang="en-US" sz="1200" b="1" dirty="0">
                <a:latin typeface="Times New Roman" panose="02020603050405020304" pitchFamily="18" charset="0"/>
                <a:cs typeface="Times New Roman" panose="02020603050405020304" pitchFamily="18" charset="0"/>
              </a:rPr>
              <a:t>1.Phone contact</a:t>
            </a:r>
          </a:p>
          <a:p>
            <a:pPr algn="ctr"/>
            <a:r>
              <a:rPr lang="en-US" altLang="en-US" sz="1200" b="1" dirty="0">
                <a:latin typeface="Times New Roman" panose="02020603050405020304" pitchFamily="18" charset="0"/>
                <a:cs typeface="Times New Roman" panose="02020603050405020304" pitchFamily="18" charset="0"/>
              </a:rPr>
              <a:t>2.Scheduled appointment</a:t>
            </a:r>
          </a:p>
          <a:p>
            <a:pPr algn="ctr"/>
            <a:r>
              <a:rPr lang="en-US" altLang="en-US" sz="1200" b="1" dirty="0">
                <a:latin typeface="Times New Roman" panose="02020603050405020304" pitchFamily="18" charset="0"/>
                <a:cs typeface="Times New Roman" panose="02020603050405020304" pitchFamily="18" charset="0"/>
              </a:rPr>
              <a:t>3.Community referral or</a:t>
            </a:r>
          </a:p>
          <a:p>
            <a:pPr algn="ctr"/>
            <a:r>
              <a:rPr lang="en-US" altLang="en-US" sz="1200" b="1" dirty="0">
                <a:latin typeface="Times New Roman" panose="02020603050405020304" pitchFamily="18" charset="0"/>
                <a:cs typeface="Times New Roman" panose="02020603050405020304" pitchFamily="18" charset="0"/>
              </a:rPr>
              <a:t>4.Psychiatric consult</a:t>
            </a:r>
            <a:endParaRPr lang="en-US" altLang="en-US" b="1" dirty="0">
              <a:latin typeface="Times New Roman" panose="02020603050405020304" pitchFamily="18" charset="0"/>
              <a:cs typeface="Times New Roman" panose="02020603050405020304" pitchFamily="18" charset="0"/>
            </a:endParaRPr>
          </a:p>
        </p:txBody>
      </p:sp>
      <p:sp>
        <p:nvSpPr>
          <p:cNvPr id="11276" name="Line 12"/>
          <p:cNvSpPr>
            <a:spLocks noChangeShapeType="1"/>
          </p:cNvSpPr>
          <p:nvPr/>
        </p:nvSpPr>
        <p:spPr bwMode="auto">
          <a:xfrm>
            <a:off x="1828800" y="2514600"/>
            <a:ext cx="0" cy="228600"/>
          </a:xfrm>
          <a:prstGeom prst="line">
            <a:avLst/>
          </a:prstGeom>
          <a:noFill/>
          <a:ln w="9525">
            <a:solidFill>
              <a:srgbClr val="000000"/>
            </a:solidFill>
            <a:round/>
            <a:headEnd/>
            <a:tailEnd type="triangle" w="med" len="med"/>
          </a:ln>
        </p:spPr>
        <p:txBody>
          <a:bodyPr/>
          <a:lstStyle/>
          <a:p>
            <a:endParaRPr lang="en-US"/>
          </a:p>
        </p:txBody>
      </p:sp>
      <p:sp>
        <p:nvSpPr>
          <p:cNvPr id="11277" name="Text Box 13"/>
          <p:cNvSpPr txBox="1">
            <a:spLocks noChangeArrowheads="1"/>
          </p:cNvSpPr>
          <p:nvPr/>
        </p:nvSpPr>
        <p:spPr bwMode="auto">
          <a:xfrm>
            <a:off x="381000" y="2743200"/>
            <a:ext cx="3581400" cy="11430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BHC will either:</a:t>
            </a:r>
          </a:p>
          <a:p>
            <a:pPr algn="ctr"/>
            <a:r>
              <a:rPr lang="en-US" altLang="en-US" sz="1200" b="1" dirty="0">
                <a:latin typeface="Times New Roman" panose="02020603050405020304" pitchFamily="18" charset="0"/>
                <a:cs typeface="Times New Roman" panose="02020603050405020304" pitchFamily="18" charset="0"/>
              </a:rPr>
              <a:t>1.Provide brief treatment at time of contact</a:t>
            </a:r>
          </a:p>
          <a:p>
            <a:pPr algn="ctr"/>
            <a:r>
              <a:rPr lang="en-US" altLang="en-US" sz="1200" b="1" dirty="0">
                <a:latin typeface="Times New Roman" panose="02020603050405020304" pitchFamily="18" charset="0"/>
                <a:cs typeface="Times New Roman" panose="02020603050405020304" pitchFamily="18" charset="0"/>
              </a:rPr>
              <a:t>2.Schedule future appointment for continued treatment</a:t>
            </a:r>
          </a:p>
          <a:p>
            <a:pPr algn="ctr"/>
            <a:r>
              <a:rPr lang="en-US" altLang="en-US" sz="1200" b="1" dirty="0">
                <a:latin typeface="Times New Roman" panose="02020603050405020304" pitchFamily="18" charset="0"/>
                <a:cs typeface="Times New Roman" panose="02020603050405020304" pitchFamily="18" charset="0"/>
              </a:rPr>
              <a:t>3.Make community referral or</a:t>
            </a:r>
          </a:p>
          <a:p>
            <a:pPr algn="ctr"/>
            <a:r>
              <a:rPr lang="en-US" altLang="en-US" sz="1200" b="1" dirty="0">
                <a:latin typeface="Times New Roman" panose="02020603050405020304" pitchFamily="18" charset="0"/>
                <a:cs typeface="Times New Roman" panose="02020603050405020304" pitchFamily="18" charset="0"/>
              </a:rPr>
              <a:t>4.Make psychiatric consultation</a:t>
            </a:r>
            <a:endParaRPr lang="en-US" altLang="en-US" b="1" dirty="0">
              <a:latin typeface="Times New Roman" panose="02020603050405020304" pitchFamily="18" charset="0"/>
              <a:cs typeface="Times New Roman" panose="02020603050405020304" pitchFamily="18" charset="0"/>
            </a:endParaRPr>
          </a:p>
        </p:txBody>
      </p:sp>
      <p:sp>
        <p:nvSpPr>
          <p:cNvPr id="11278" name="Line 14"/>
          <p:cNvSpPr>
            <a:spLocks noChangeShapeType="1"/>
          </p:cNvSpPr>
          <p:nvPr/>
        </p:nvSpPr>
        <p:spPr bwMode="auto">
          <a:xfrm flipH="1">
            <a:off x="5791200" y="3810000"/>
            <a:ext cx="914400" cy="457200"/>
          </a:xfrm>
          <a:prstGeom prst="line">
            <a:avLst/>
          </a:prstGeom>
          <a:noFill/>
          <a:ln w="9525">
            <a:solidFill>
              <a:srgbClr val="000000"/>
            </a:solidFill>
            <a:round/>
            <a:headEnd/>
            <a:tailEnd type="triangle" w="med" len="med"/>
          </a:ln>
        </p:spPr>
        <p:txBody>
          <a:bodyPr/>
          <a:lstStyle/>
          <a:p>
            <a:endParaRPr lang="en-US"/>
          </a:p>
        </p:txBody>
      </p:sp>
      <p:sp>
        <p:nvSpPr>
          <p:cNvPr id="11279" name="Text Box 15"/>
          <p:cNvSpPr txBox="1">
            <a:spLocks noChangeArrowheads="1"/>
          </p:cNvSpPr>
          <p:nvPr/>
        </p:nvSpPr>
        <p:spPr bwMode="auto">
          <a:xfrm>
            <a:off x="6781800" y="5334000"/>
            <a:ext cx="1652588" cy="6858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Ongoing psychiatric evaluations as needed</a:t>
            </a:r>
            <a:endParaRPr lang="en-US" altLang="en-US" b="1" dirty="0">
              <a:latin typeface="Times New Roman" panose="02020603050405020304" pitchFamily="18" charset="0"/>
              <a:cs typeface="Times New Roman" panose="02020603050405020304" pitchFamily="18" charset="0"/>
            </a:endParaRPr>
          </a:p>
        </p:txBody>
      </p:sp>
      <p:sp>
        <p:nvSpPr>
          <p:cNvPr id="11280" name="Line 16"/>
          <p:cNvSpPr>
            <a:spLocks noChangeShapeType="1"/>
          </p:cNvSpPr>
          <p:nvPr/>
        </p:nvSpPr>
        <p:spPr bwMode="auto">
          <a:xfrm>
            <a:off x="2438400" y="3886200"/>
            <a:ext cx="990600" cy="381000"/>
          </a:xfrm>
          <a:prstGeom prst="line">
            <a:avLst/>
          </a:prstGeom>
          <a:noFill/>
          <a:ln w="9525">
            <a:solidFill>
              <a:srgbClr val="000000"/>
            </a:solidFill>
            <a:round/>
            <a:headEnd/>
            <a:tailEnd type="triangle" w="med" len="med"/>
          </a:ln>
        </p:spPr>
        <p:txBody>
          <a:bodyPr/>
          <a:lstStyle/>
          <a:p>
            <a:endParaRPr lang="en-US"/>
          </a:p>
        </p:txBody>
      </p:sp>
      <p:sp>
        <p:nvSpPr>
          <p:cNvPr id="11281" name="Text Box 17"/>
          <p:cNvSpPr txBox="1">
            <a:spLocks noChangeArrowheads="1"/>
          </p:cNvSpPr>
          <p:nvPr/>
        </p:nvSpPr>
        <p:spPr bwMode="auto">
          <a:xfrm>
            <a:off x="3429000" y="4114800"/>
            <a:ext cx="2362200" cy="3048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Treatment plan is developed</a:t>
            </a:r>
            <a:endParaRPr lang="en-US" altLang="en-US" b="1" dirty="0">
              <a:latin typeface="Times New Roman" panose="02020603050405020304" pitchFamily="18" charset="0"/>
              <a:cs typeface="Times New Roman" panose="02020603050405020304" pitchFamily="18" charset="0"/>
            </a:endParaRPr>
          </a:p>
        </p:txBody>
      </p:sp>
      <p:sp>
        <p:nvSpPr>
          <p:cNvPr id="11282" name="Text Box 18"/>
          <p:cNvSpPr txBox="1">
            <a:spLocks noChangeArrowheads="1"/>
          </p:cNvSpPr>
          <p:nvPr/>
        </p:nvSpPr>
        <p:spPr bwMode="auto">
          <a:xfrm>
            <a:off x="3048000" y="4724400"/>
            <a:ext cx="3276600" cy="3048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Feedback is provided to the PCP</a:t>
            </a:r>
            <a:endParaRPr lang="en-US" altLang="en-US" b="1" dirty="0">
              <a:latin typeface="Times New Roman" panose="02020603050405020304" pitchFamily="18" charset="0"/>
              <a:cs typeface="Times New Roman" panose="02020603050405020304" pitchFamily="18" charset="0"/>
            </a:endParaRPr>
          </a:p>
        </p:txBody>
      </p:sp>
      <p:sp>
        <p:nvSpPr>
          <p:cNvPr id="11283" name="Line 19"/>
          <p:cNvSpPr>
            <a:spLocks noChangeShapeType="1"/>
          </p:cNvSpPr>
          <p:nvPr/>
        </p:nvSpPr>
        <p:spPr bwMode="auto">
          <a:xfrm flipV="1">
            <a:off x="5181600" y="5562600"/>
            <a:ext cx="1600200" cy="0"/>
          </a:xfrm>
          <a:prstGeom prst="line">
            <a:avLst/>
          </a:prstGeom>
          <a:noFill/>
          <a:ln w="9525">
            <a:solidFill>
              <a:srgbClr val="000000"/>
            </a:solidFill>
            <a:round/>
            <a:headEnd/>
            <a:tailEnd type="triangle" w="med" len="med"/>
          </a:ln>
        </p:spPr>
        <p:txBody>
          <a:bodyPr/>
          <a:lstStyle/>
          <a:p>
            <a:endParaRPr lang="en-US"/>
          </a:p>
        </p:txBody>
      </p:sp>
      <p:sp>
        <p:nvSpPr>
          <p:cNvPr id="11284" name="Line 20"/>
          <p:cNvSpPr>
            <a:spLocks noChangeShapeType="1"/>
          </p:cNvSpPr>
          <p:nvPr/>
        </p:nvSpPr>
        <p:spPr bwMode="auto">
          <a:xfrm>
            <a:off x="4572000" y="4419600"/>
            <a:ext cx="0" cy="304800"/>
          </a:xfrm>
          <a:prstGeom prst="line">
            <a:avLst/>
          </a:prstGeom>
          <a:noFill/>
          <a:ln w="9525">
            <a:solidFill>
              <a:srgbClr val="000000"/>
            </a:solidFill>
            <a:round/>
            <a:headEnd/>
            <a:tailEnd type="triangle" w="med" len="med"/>
          </a:ln>
        </p:spPr>
        <p:txBody>
          <a:bodyPr/>
          <a:lstStyle/>
          <a:p>
            <a:endParaRPr lang="en-US"/>
          </a:p>
        </p:txBody>
      </p:sp>
      <p:sp>
        <p:nvSpPr>
          <p:cNvPr id="11285" name="Text Box 21"/>
          <p:cNvSpPr txBox="1">
            <a:spLocks noChangeArrowheads="1"/>
          </p:cNvSpPr>
          <p:nvPr/>
        </p:nvSpPr>
        <p:spPr bwMode="auto">
          <a:xfrm>
            <a:off x="1371600" y="5257800"/>
            <a:ext cx="3786188" cy="541338"/>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Treatment continues with collaboration between BHC &amp; PCP</a:t>
            </a:r>
            <a:endParaRPr lang="en-US" altLang="en-US" b="1" dirty="0">
              <a:latin typeface="Times New Roman" panose="02020603050405020304" pitchFamily="18" charset="0"/>
              <a:cs typeface="Times New Roman" panose="02020603050405020304" pitchFamily="18" charset="0"/>
            </a:endParaRPr>
          </a:p>
        </p:txBody>
      </p:sp>
      <p:sp>
        <p:nvSpPr>
          <p:cNvPr id="11286" name="Line 22"/>
          <p:cNvSpPr>
            <a:spLocks noChangeShapeType="1"/>
          </p:cNvSpPr>
          <p:nvPr/>
        </p:nvSpPr>
        <p:spPr bwMode="auto">
          <a:xfrm>
            <a:off x="6705600" y="1447800"/>
            <a:ext cx="0" cy="228600"/>
          </a:xfrm>
          <a:prstGeom prst="line">
            <a:avLst/>
          </a:prstGeom>
          <a:noFill/>
          <a:ln w="9525">
            <a:solidFill>
              <a:srgbClr val="000000"/>
            </a:solidFill>
            <a:round/>
            <a:headEnd/>
            <a:tailEnd type="triangle" w="med" len="med"/>
          </a:ln>
        </p:spPr>
        <p:txBody>
          <a:bodyPr/>
          <a:lstStyle/>
          <a:p>
            <a:endParaRPr lang="en-US"/>
          </a:p>
        </p:txBody>
      </p:sp>
      <p:sp>
        <p:nvSpPr>
          <p:cNvPr id="11287" name="Text Box 23"/>
          <p:cNvSpPr txBox="1">
            <a:spLocks noChangeArrowheads="1"/>
          </p:cNvSpPr>
          <p:nvPr/>
        </p:nvSpPr>
        <p:spPr bwMode="auto">
          <a:xfrm>
            <a:off x="4495800" y="1676400"/>
            <a:ext cx="4267200" cy="304800"/>
          </a:xfrm>
          <a:prstGeom prst="rect">
            <a:avLst/>
          </a:prstGeom>
          <a:solidFill>
            <a:srgbClr val="FFFFFF"/>
          </a:solidFill>
          <a:ln w="9525">
            <a:solidFill>
              <a:srgbClr val="000000"/>
            </a:solidFill>
            <a:miter lim="800000"/>
            <a:headEnd/>
            <a:tailEnd/>
          </a:ln>
        </p:spPr>
        <p:txBody>
          <a:bodyPr/>
          <a:lstStyle/>
          <a:p>
            <a:pPr algn="ctr"/>
            <a:r>
              <a:rPr lang="en-US" altLang="en-US" sz="1200" b="1" dirty="0">
                <a:latin typeface="Times New Roman" panose="02020603050405020304" pitchFamily="18" charset="0"/>
                <a:cs typeface="Times New Roman" panose="02020603050405020304" pitchFamily="18" charset="0"/>
              </a:rPr>
              <a:t>Electronic consult if BHC is not immediately available</a:t>
            </a:r>
            <a:endParaRPr lang="en-US" altLang="en-US" b="1" dirty="0">
              <a:latin typeface="Times New Roman" panose="02020603050405020304" pitchFamily="18" charset="0"/>
              <a:cs typeface="Times New Roman" panose="02020603050405020304" pitchFamily="18" charset="0"/>
            </a:endParaRPr>
          </a:p>
        </p:txBody>
      </p:sp>
      <p:sp>
        <p:nvSpPr>
          <p:cNvPr id="11288" name="Line 24"/>
          <p:cNvSpPr>
            <a:spLocks noChangeShapeType="1"/>
          </p:cNvSpPr>
          <p:nvPr/>
        </p:nvSpPr>
        <p:spPr bwMode="auto">
          <a:xfrm>
            <a:off x="4572000" y="5029200"/>
            <a:ext cx="0" cy="228600"/>
          </a:xfrm>
          <a:prstGeom prst="line">
            <a:avLst/>
          </a:prstGeom>
          <a:noFill/>
          <a:ln w="9525">
            <a:solidFill>
              <a:srgbClr val="000000"/>
            </a:solidFill>
            <a:round/>
            <a:headEnd/>
            <a:tailEnd type="triangle" w="med" len="med"/>
          </a:ln>
        </p:spPr>
        <p:txBody>
          <a:bodyPr/>
          <a:lstStyle/>
          <a:p>
            <a:endParaRPr lang="en-US"/>
          </a:p>
        </p:txBody>
      </p:sp>
      <p:sp>
        <p:nvSpPr>
          <p:cNvPr id="25" name="TextBox 12"/>
          <p:cNvSpPr txBox="1">
            <a:spLocks noChangeArrowheads="1"/>
          </p:cNvSpPr>
          <p:nvPr/>
        </p:nvSpPr>
        <p:spPr bwMode="auto">
          <a:xfrm>
            <a:off x="103188" y="6243638"/>
            <a:ext cx="7898316" cy="600164"/>
          </a:xfrm>
          <a:prstGeom prst="rect">
            <a:avLst/>
          </a:prstGeom>
          <a:noFill/>
          <a:ln>
            <a:noFill/>
          </a:ln>
          <a:extLst/>
        </p:spPr>
        <p:txBody>
          <a:bodyPr wrap="none">
            <a:spAutoFit/>
          </a:bodyPr>
          <a:lstStyle>
            <a:lvl1pPr marL="228600" indent="-228600">
              <a:defRPr>
                <a:solidFill>
                  <a:srgbClr val="000000"/>
                </a:solidFill>
                <a:latin typeface="Times New Roman" pitchFamily="18" charset="0"/>
                <a:ea typeface="Helvetica" charset="0"/>
                <a:cs typeface="Helvetica" charset="0"/>
                <a:sym typeface="Times New Roman" pitchFamily="18" charset="0"/>
              </a:defRPr>
            </a:lvl1pPr>
            <a:lvl2pPr marL="742950" indent="-285750">
              <a:defRPr>
                <a:solidFill>
                  <a:srgbClr val="000000"/>
                </a:solidFill>
                <a:latin typeface="Times New Roman" pitchFamily="18" charset="0"/>
                <a:ea typeface="Helvetica" charset="0"/>
                <a:cs typeface="Helvetica" charset="0"/>
                <a:sym typeface="Times New Roman" pitchFamily="18" charset="0"/>
              </a:defRPr>
            </a:lvl2pPr>
            <a:lvl3pPr marL="1143000" indent="-228600">
              <a:defRPr>
                <a:solidFill>
                  <a:srgbClr val="000000"/>
                </a:solidFill>
                <a:latin typeface="Times New Roman" pitchFamily="18" charset="0"/>
                <a:ea typeface="Helvetica" charset="0"/>
                <a:cs typeface="Helvetica" charset="0"/>
                <a:sym typeface="Times New Roman" pitchFamily="18" charset="0"/>
              </a:defRPr>
            </a:lvl3pPr>
            <a:lvl4pPr marL="1600200" indent="-228600">
              <a:defRPr>
                <a:solidFill>
                  <a:srgbClr val="000000"/>
                </a:solidFill>
                <a:latin typeface="Times New Roman" pitchFamily="18" charset="0"/>
                <a:ea typeface="Helvetica" charset="0"/>
                <a:cs typeface="Helvetica" charset="0"/>
                <a:sym typeface="Times New Roman" pitchFamily="18" charset="0"/>
              </a:defRPr>
            </a:lvl4pPr>
            <a:lvl5pPr marL="2057400" indent="-228600">
              <a:defRPr>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a:solidFill>
                  <a:srgbClr val="000000"/>
                </a:solidFill>
                <a:latin typeface="Times New Roman" pitchFamily="18" charset="0"/>
                <a:ea typeface="Helvetica" charset="0"/>
                <a:cs typeface="Helvetica" charset="0"/>
                <a:sym typeface="Times New Roman" pitchFamily="18" charset="0"/>
              </a:defRPr>
            </a:lvl9pPr>
          </a:lstStyle>
          <a:p>
            <a:pPr marL="0" indent="0">
              <a:defRPr/>
            </a:pPr>
            <a:r>
              <a:rPr lang="en-US" altLang="en-US" sz="1100" dirty="0">
                <a:solidFill>
                  <a:schemeClr val="tx1">
                    <a:lumMod val="65000"/>
                    <a:lumOff val="35000"/>
                  </a:schemeClr>
                </a:solidFill>
                <a:cs typeface="Times New Roman" panose="02020603050405020304" pitchFamily="18" charset="0"/>
              </a:rPr>
              <a:t>Landis, S., </a:t>
            </a:r>
            <a:r>
              <a:rPr lang="en-US" altLang="en-US" sz="1100" dirty="0" err="1">
                <a:solidFill>
                  <a:schemeClr val="tx1">
                    <a:lumMod val="65000"/>
                    <a:lumOff val="35000"/>
                  </a:schemeClr>
                </a:solidFill>
                <a:cs typeface="Times New Roman" panose="02020603050405020304" pitchFamily="18" charset="0"/>
              </a:rPr>
              <a:t>Weshner</a:t>
            </a:r>
            <a:r>
              <a:rPr lang="en-US" altLang="en-US" sz="1100" dirty="0">
                <a:solidFill>
                  <a:schemeClr val="tx1">
                    <a:lumMod val="65000"/>
                    <a:lumOff val="35000"/>
                  </a:schemeClr>
                </a:solidFill>
                <a:cs typeface="Times New Roman" panose="02020603050405020304" pitchFamily="18" charset="0"/>
              </a:rPr>
              <a:t>, M.,  &amp; Preston, A. (2009). Integrated Primary Care: Implementation and Outcomes in a Family Practice Residency </a:t>
            </a:r>
          </a:p>
          <a:p>
            <a:pPr marL="0" indent="0">
              <a:defRPr/>
            </a:pPr>
            <a:r>
              <a:rPr lang="en-US" altLang="en-US" sz="1100" dirty="0">
                <a:solidFill>
                  <a:schemeClr val="tx1">
                    <a:lumMod val="65000"/>
                    <a:lumOff val="35000"/>
                  </a:schemeClr>
                </a:solidFill>
                <a:cs typeface="Times New Roman" panose="02020603050405020304" pitchFamily="18" charset="0"/>
              </a:rPr>
              <a:t>Program. Presentation made to the Mountain Area Health Education Center. Available through the  Society of Teachers of </a:t>
            </a:r>
          </a:p>
          <a:p>
            <a:pPr marL="0" indent="0">
              <a:defRPr/>
            </a:pPr>
            <a:r>
              <a:rPr lang="en-US" altLang="en-US" sz="1100" dirty="0">
                <a:solidFill>
                  <a:schemeClr val="tx1">
                    <a:lumMod val="65000"/>
                    <a:lumOff val="35000"/>
                  </a:schemeClr>
                </a:solidFill>
                <a:cs typeface="Times New Roman" panose="02020603050405020304" pitchFamily="18" charset="0"/>
              </a:rPr>
              <a:t>Family Medicine Resource Library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Wrap-Up</a:t>
            </a:r>
          </a:p>
        </p:txBody>
      </p:sp>
      <p:sp>
        <p:nvSpPr>
          <p:cNvPr id="3" name="Content Placeholder 2"/>
          <p:cNvSpPr>
            <a:spLocks noGrp="1"/>
          </p:cNvSpPr>
          <p:nvPr>
            <p:ph idx="1"/>
          </p:nvPr>
        </p:nvSpPr>
        <p:spPr>
          <a:xfrm>
            <a:off x="381000" y="1600200"/>
            <a:ext cx="8229600" cy="4525963"/>
          </a:xfrm>
        </p:spPr>
        <p:txBody>
          <a:bodyPr/>
          <a:lstStyle/>
          <a:p>
            <a:pPr>
              <a:lnSpc>
                <a:spcPct val="90000"/>
              </a:lnSpc>
              <a:buClr>
                <a:schemeClr val="tx1"/>
              </a:buClr>
            </a:pPr>
            <a:r>
              <a:rPr lang="en-US" altLang="en-US" dirty="0">
                <a:latin typeface="Times New Roman" panose="02020603050405020304" pitchFamily="18" charset="0"/>
                <a:cs typeface="Times New Roman" panose="02020603050405020304" pitchFamily="18" charset="0"/>
              </a:rPr>
              <a:t>Wrap-up</a:t>
            </a:r>
          </a:p>
          <a:p>
            <a:pPr lvl="1">
              <a:lnSpc>
                <a:spcPct val="90000"/>
              </a:lnSpc>
              <a:buClr>
                <a:schemeClr val="tx1"/>
              </a:buClr>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Name one thing from today that you will implement starting now.</a:t>
            </a:r>
          </a:p>
          <a:p>
            <a:endParaRPr lang="en-US" dirty="0"/>
          </a:p>
        </p:txBody>
      </p:sp>
    </p:spTree>
    <p:extLst>
      <p:ext uri="{BB962C8B-B14F-4D97-AF65-F5344CB8AC3E}">
        <p14:creationId xmlns:p14="http://schemas.microsoft.com/office/powerpoint/2010/main" val="427182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Questions/Discussion</a:t>
            </a:r>
          </a:p>
        </p:txBody>
      </p:sp>
      <p:sp>
        <p:nvSpPr>
          <p:cNvPr id="3" name="Content Placeholder 2"/>
          <p:cNvSpPr>
            <a:spLocks noGrp="1"/>
          </p:cNvSpPr>
          <p:nvPr>
            <p:ph idx="1"/>
          </p:nvPr>
        </p:nvSpPr>
        <p:spPr/>
        <p:txBody>
          <a:bodyPr/>
          <a:lstStyle/>
          <a:p>
            <a:r>
              <a:rPr lang="en-US" b="0" dirty="0">
                <a:latin typeface="Times New Roman" panose="02020603050405020304" pitchFamily="18" charset="0"/>
                <a:cs typeface="Times New Roman" panose="02020603050405020304" pitchFamily="18" charset="0"/>
              </a:rPr>
              <a:t>What questions do you have?</a:t>
            </a:r>
          </a:p>
          <a:p>
            <a:r>
              <a:rPr lang="en-US" b="0" dirty="0">
                <a:latin typeface="Times New Roman" panose="02020603050405020304" pitchFamily="18" charset="0"/>
                <a:cs typeface="Times New Roman" panose="02020603050405020304" pitchFamily="18" charset="0"/>
              </a:rPr>
              <a:t>What clinical problems do you think would be challenging to treat in primary 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Resources</a:t>
            </a: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1143000"/>
            <a:ext cx="2057400" cy="2901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6" name="Picture 2" descr="Cover 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3800" y="2895600"/>
            <a:ext cx="2476500" cy="3615691"/>
          </a:xfrm>
          <a:prstGeom prst="rect">
            <a:avLst/>
          </a:prstGeom>
          <a:noFill/>
          <a:extLst>
            <a:ext uri="{909E8E84-426E-40DD-AFC4-6F175D3DCCD1}">
              <a14:hiddenFill xmlns:a14="http://schemas.microsoft.com/office/drawing/2010/main">
                <a:solidFill>
                  <a:srgbClr val="FFFFFF"/>
                </a:solidFill>
              </a14:hiddenFill>
            </a:ext>
          </a:extLst>
        </p:spPr>
      </p:pic>
      <p:pic>
        <p:nvPicPr>
          <p:cNvPr id="28674" name="Picture 2" descr="Image result"/>
          <p:cNvPicPr>
            <a:picLocks noChangeAspect="1" noChangeArrowheads="1"/>
          </p:cNvPicPr>
          <p:nvPr/>
        </p:nvPicPr>
        <p:blipFill>
          <a:blip r:embed="rId5" cstate="print"/>
          <a:srcRect/>
          <a:stretch>
            <a:fillRect/>
          </a:stretch>
        </p:blipFill>
        <p:spPr bwMode="auto">
          <a:xfrm>
            <a:off x="304800" y="1219200"/>
            <a:ext cx="2981325" cy="3810000"/>
          </a:xfrm>
          <a:prstGeom prst="rect">
            <a:avLst/>
          </a:prstGeom>
          <a:noFill/>
        </p:spPr>
      </p:pic>
    </p:spTree>
    <p:extLst>
      <p:ext uri="{BB962C8B-B14F-4D97-AF65-F5344CB8AC3E}">
        <p14:creationId xmlns:p14="http://schemas.microsoft.com/office/powerpoint/2010/main" val="2639186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itchFamily="18" charset="0"/>
                <a:cs typeface="Times New Roman" pitchFamily="18" charset="0"/>
              </a:rPr>
              <a:t>PCBH</a:t>
            </a:r>
            <a:r>
              <a:rPr lang="en-US" dirty="0">
                <a:latin typeface="Times New Roman" pitchFamily="18" charset="0"/>
                <a:cs typeface="Times New Roman" pitchFamily="18" charset="0"/>
              </a:rPr>
              <a:t> Resources</a:t>
            </a:r>
          </a:p>
        </p:txBody>
      </p:sp>
      <p:sp>
        <p:nvSpPr>
          <p:cNvPr id="3" name="Content Placeholder 2"/>
          <p:cNvSpPr>
            <a:spLocks noGrp="1"/>
          </p:cNvSpPr>
          <p:nvPr>
            <p:ph idx="1"/>
          </p:nvPr>
        </p:nvSpPr>
        <p:spPr/>
        <p:txBody>
          <a:bodyPr/>
          <a:lstStyle/>
          <a:p>
            <a:r>
              <a:rPr lang="en-US" b="0" dirty="0" err="1">
                <a:latin typeface="Times New Roman" pitchFamily="18" charset="0"/>
                <a:cs typeface="Times New Roman" pitchFamily="18" charset="0"/>
              </a:rPr>
              <a:t>PCBH</a:t>
            </a:r>
            <a:r>
              <a:rPr lang="en-US" b="0" dirty="0">
                <a:latin typeface="Times New Roman" pitchFamily="18" charset="0"/>
                <a:cs typeface="Times New Roman" pitchFamily="18" charset="0"/>
              </a:rPr>
              <a:t> Corner:</a:t>
            </a:r>
          </a:p>
          <a:p>
            <a:r>
              <a:rPr lang="en-US" b="0" dirty="0">
                <a:latin typeface="Times New Roman" pitchFamily="18" charset="0"/>
                <a:cs typeface="Times New Roman" pitchFamily="18" charset="0"/>
              </a:rPr>
              <a:t>Link: </a:t>
            </a:r>
            <a:r>
              <a:rPr lang="en-US" b="0" dirty="0">
                <a:latin typeface="Times New Roman" pitchFamily="18" charset="0"/>
                <a:cs typeface="Times New Roman" pitchFamily="18" charset="0"/>
                <a:hlinkClick r:id="rId3"/>
              </a:rPr>
              <a:t>https://www.youtube.com/playlist?list=PLvLh_YdubBs5P-dw9IrSH7-TwTqM8fkqo</a:t>
            </a:r>
            <a:r>
              <a:rPr lang="en-US" b="0" dirty="0">
                <a:latin typeface="Times New Roman" pitchFamily="18" charset="0"/>
                <a:cs typeface="Times New Roman" pitchFamily="18" charset="0"/>
              </a:rPr>
              <a:t>  </a:t>
            </a:r>
          </a:p>
        </p:txBody>
      </p:sp>
    </p:spTree>
    <p:extLst>
      <p:ext uri="{BB962C8B-B14F-4D97-AF65-F5344CB8AC3E}">
        <p14:creationId xmlns:p14="http://schemas.microsoft.com/office/powerpoint/2010/main" val="71136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More Resources</a:t>
            </a:r>
          </a:p>
        </p:txBody>
      </p:sp>
      <p:sp>
        <p:nvSpPr>
          <p:cNvPr id="3" name="Content Placeholder 2"/>
          <p:cNvSpPr>
            <a:spLocks noGrp="1"/>
          </p:cNvSpPr>
          <p:nvPr>
            <p:ph idx="1"/>
          </p:nvPr>
        </p:nvSpPr>
        <p:spPr/>
        <p:txBody>
          <a:bodyPr>
            <a:normAutofit/>
          </a:bodyPr>
          <a:lstStyle/>
          <a:p>
            <a:r>
              <a:rPr lang="en-US" b="1" dirty="0">
                <a:latin typeface="Times New Roman" panose="02020603050405020304" pitchFamily="18" charset="0"/>
                <a:cs typeface="Times New Roman" panose="02020603050405020304" pitchFamily="18" charset="0"/>
              </a:rPr>
              <a:t>Resources available online</a:t>
            </a:r>
          </a:p>
          <a:p>
            <a:pPr lvl="1"/>
            <a:r>
              <a:rPr lang="en-US" b="1" dirty="0">
                <a:latin typeface="Times New Roman" panose="02020603050405020304" pitchFamily="18" charset="0"/>
                <a:cs typeface="Times New Roman" panose="02020603050405020304" pitchFamily="18" charset="0"/>
                <a:hlinkClick r:id="rId3"/>
              </a:rPr>
              <a:t>http://www.pcpci.org/resources/browse</a:t>
            </a:r>
            <a:r>
              <a:rPr lang="en-US" b="1" dirty="0">
                <a:latin typeface="Times New Roman" panose="02020603050405020304" pitchFamily="18" charset="0"/>
                <a:cs typeface="Times New Roman" panose="02020603050405020304" pitchFamily="18" charset="0"/>
              </a:rPr>
              <a:t>  </a:t>
            </a:r>
          </a:p>
          <a:p>
            <a:pPr lvl="1"/>
            <a:r>
              <a:rPr lang="en-US" b="1" dirty="0">
                <a:latin typeface="Times New Roman" panose="02020603050405020304" pitchFamily="18" charset="0"/>
                <a:cs typeface="Times New Roman" panose="02020603050405020304" pitchFamily="18" charset="0"/>
              </a:rPr>
              <a:t>Search ‘Behavioral Health Integration’</a:t>
            </a:r>
          </a:p>
          <a:p>
            <a:pPr lvl="1"/>
            <a:r>
              <a:rPr lang="en-US" b="1" dirty="0">
                <a:latin typeface="Times New Roman" panose="02020603050405020304" pitchFamily="18" charset="0"/>
                <a:cs typeface="Times New Roman" panose="02020603050405020304" pitchFamily="18" charset="0"/>
                <a:hlinkClick r:id="rId4"/>
              </a:rPr>
              <a:t>http://www.mtnviewconsulting.com/</a:t>
            </a:r>
            <a:r>
              <a:rPr lang="en-US" b="1" dirty="0">
                <a:latin typeface="Times New Roman" panose="02020603050405020304" pitchFamily="18" charset="0"/>
                <a:cs typeface="Times New Roman" panose="02020603050405020304" pitchFamily="18" charset="0"/>
              </a:rPr>
              <a:t> </a:t>
            </a:r>
          </a:p>
          <a:p>
            <a:pPr lvl="1"/>
            <a:r>
              <a:rPr lang="en-US" b="1" dirty="0">
                <a:latin typeface="Times New Roman" panose="02020603050405020304" pitchFamily="18" charset="0"/>
                <a:cs typeface="Times New Roman" panose="02020603050405020304" pitchFamily="18" charset="0"/>
              </a:rPr>
              <a:t>Patient Education: </a:t>
            </a:r>
            <a:r>
              <a:rPr lang="en-US" dirty="0">
                <a:latin typeface="Times New Roman" panose="02020603050405020304" pitchFamily="18" charset="0"/>
                <a:cs typeface="Times New Roman" panose="02020603050405020304" pitchFamily="18" charset="0"/>
                <a:hlinkClick r:id="rId5"/>
              </a:rPr>
              <a:t>http://champsonline.org/ToolsProducts/ClinicalResources/PatientEdTools/PatientEdHandouts.html</a:t>
            </a:r>
            <a:r>
              <a:rPr lang="en-US" dirty="0">
                <a:latin typeface="Times New Roman" panose="02020603050405020304" pitchFamily="18" charset="0"/>
                <a:cs typeface="Times New Roman" panose="02020603050405020304" pitchFamily="18" charset="0"/>
              </a:rPr>
              <a:t> </a:t>
            </a:r>
            <a:endParaRPr lang="en-US" b="1" u="sng" dirty="0">
              <a:solidFill>
                <a:srgbClr val="0000FF"/>
              </a:solidFill>
              <a:latin typeface="Times New Roman" panose="02020603050405020304" pitchFamily="18" charset="0"/>
              <a:cs typeface="Times New Roman" panose="02020603050405020304" pitchFamily="18" charset="0"/>
            </a:endParaRPr>
          </a:p>
          <a:p>
            <a:pPr lvl="1"/>
            <a:endParaRPr lang="en-US" b="1" u="sng" dirty="0">
              <a:solidFill>
                <a:srgbClr val="0000FF"/>
              </a:solidFill>
            </a:endParaRPr>
          </a:p>
          <a:p>
            <a:pPr lvl="1"/>
            <a:endParaRPr lang="en-US" b="1" u="sng" dirty="0">
              <a:solidFill>
                <a:srgbClr val="00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Introductions</a:t>
            </a:r>
          </a:p>
        </p:txBody>
      </p:sp>
      <p:sp>
        <p:nvSpPr>
          <p:cNvPr id="3" name="Content Placeholder 2"/>
          <p:cNvSpPr>
            <a:spLocks noGrp="1"/>
          </p:cNvSpPr>
          <p:nvPr>
            <p:ph idx="1"/>
          </p:nvPr>
        </p:nvSpPr>
        <p:spPr/>
        <p:txBody>
          <a:bodyPr/>
          <a:lstStyle/>
          <a:p>
            <a:r>
              <a:rPr lang="en-US" b="0" dirty="0">
                <a:latin typeface="Times New Roman" panose="02020603050405020304" pitchFamily="18" charset="0"/>
                <a:cs typeface="Times New Roman" panose="02020603050405020304" pitchFamily="18" charset="0"/>
              </a:rPr>
              <a:t>Name?</a:t>
            </a:r>
          </a:p>
          <a:p>
            <a:r>
              <a:rPr lang="en-US" b="0" dirty="0">
                <a:latin typeface="Times New Roman" panose="02020603050405020304" pitchFamily="18" charset="0"/>
                <a:cs typeface="Times New Roman" panose="02020603050405020304" pitchFamily="18" charset="0"/>
              </a:rPr>
              <a:t>What has been your experience with primary care? (personal, professional)</a:t>
            </a:r>
          </a:p>
          <a:p>
            <a:r>
              <a:rPr lang="en-US" b="0" dirty="0">
                <a:latin typeface="Times New Roman" panose="02020603050405020304" pitchFamily="18" charset="0"/>
                <a:cs typeface="Times New Roman" panose="02020603050405020304" pitchFamily="18" charset="0"/>
              </a:rPr>
              <a:t>What do the terms “integrated care” mean to you?</a:t>
            </a:r>
          </a:p>
        </p:txBody>
      </p:sp>
    </p:spTree>
    <p:extLst>
      <p:ext uri="{BB962C8B-B14F-4D97-AF65-F5344CB8AC3E}">
        <p14:creationId xmlns:p14="http://schemas.microsoft.com/office/powerpoint/2010/main" val="4077781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latin typeface="Times New Roman" panose="02020603050405020304" pitchFamily="18" charset="0"/>
                <a:cs typeface="Times New Roman" panose="02020603050405020304" pitchFamily="18" charset="0"/>
              </a:rPr>
              <a:t>References and Resources</a:t>
            </a:r>
          </a:p>
        </p:txBody>
      </p:sp>
      <p:sp>
        <p:nvSpPr>
          <p:cNvPr id="5" name="TextBox 6"/>
          <p:cNvSpPr txBox="1">
            <a:spLocks noChangeArrowheads="1"/>
          </p:cNvSpPr>
          <p:nvPr/>
        </p:nvSpPr>
        <p:spPr bwMode="auto">
          <a:xfrm>
            <a:off x="609600" y="6027738"/>
            <a:ext cx="7543800" cy="830262"/>
          </a:xfrm>
          <a:prstGeom prst="rect">
            <a:avLst/>
          </a:prstGeom>
          <a:noFill/>
          <a:ln>
            <a:noFill/>
          </a:ln>
          <a:extLst/>
        </p:spPr>
        <p:txBody>
          <a:bodyPr>
            <a:spAutoFit/>
          </a:bodyPr>
          <a:lstStyle>
            <a:lvl1pPr>
              <a:defRPr>
                <a:solidFill>
                  <a:srgbClr val="000000"/>
                </a:solidFill>
                <a:latin typeface="Times New Roman" pitchFamily="18" charset="0"/>
                <a:cs typeface="Helvetica" charset="0"/>
                <a:sym typeface="Times New Roman" pitchFamily="18" charset="0"/>
              </a:defRPr>
            </a:lvl1pPr>
            <a:lvl2pPr marL="742950" indent="-285750">
              <a:defRPr>
                <a:solidFill>
                  <a:srgbClr val="000000"/>
                </a:solidFill>
                <a:latin typeface="Times New Roman" pitchFamily="18" charset="0"/>
                <a:cs typeface="Helvetica" charset="0"/>
                <a:sym typeface="Times New Roman" pitchFamily="18" charset="0"/>
              </a:defRPr>
            </a:lvl2pPr>
            <a:lvl3pPr marL="1143000" indent="-228600">
              <a:defRPr>
                <a:solidFill>
                  <a:srgbClr val="000000"/>
                </a:solidFill>
                <a:latin typeface="Times New Roman" pitchFamily="18" charset="0"/>
                <a:cs typeface="Helvetica" charset="0"/>
                <a:sym typeface="Times New Roman" pitchFamily="18" charset="0"/>
              </a:defRPr>
            </a:lvl3pPr>
            <a:lvl4pPr marL="1600200" indent="-228600">
              <a:defRPr>
                <a:solidFill>
                  <a:srgbClr val="000000"/>
                </a:solidFill>
                <a:latin typeface="Times New Roman" pitchFamily="18" charset="0"/>
                <a:cs typeface="Helvetica" charset="0"/>
                <a:sym typeface="Times New Roman" pitchFamily="18" charset="0"/>
              </a:defRPr>
            </a:lvl4pPr>
            <a:lvl5pPr marL="2057400" indent="-228600">
              <a:defRPr>
                <a:solidFill>
                  <a:srgbClr val="000000"/>
                </a:solidFill>
                <a:latin typeface="Times New Roman" pitchFamily="18" charset="0"/>
                <a:cs typeface="Helvetica" charset="0"/>
                <a:sym typeface="Times New Roman" pitchFamily="18" charset="0"/>
              </a:defRPr>
            </a:lvl5pPr>
            <a:lvl6pPr marL="2514600" indent="-228600" eaLnBrk="0" fontAlgn="base" hangingPunct="0">
              <a:spcBef>
                <a:spcPct val="0"/>
              </a:spcBef>
              <a:spcAft>
                <a:spcPct val="0"/>
              </a:spcAft>
              <a:defRPr>
                <a:solidFill>
                  <a:srgbClr val="000000"/>
                </a:solidFill>
                <a:latin typeface="Times New Roman" pitchFamily="18" charset="0"/>
                <a:cs typeface="Helvetica" charset="0"/>
                <a:sym typeface="Times New Roman" pitchFamily="18" charset="0"/>
              </a:defRPr>
            </a:lvl6pPr>
            <a:lvl7pPr marL="2971800" indent="-228600" eaLnBrk="0" fontAlgn="base" hangingPunct="0">
              <a:spcBef>
                <a:spcPct val="0"/>
              </a:spcBef>
              <a:spcAft>
                <a:spcPct val="0"/>
              </a:spcAft>
              <a:defRPr>
                <a:solidFill>
                  <a:srgbClr val="000000"/>
                </a:solidFill>
                <a:latin typeface="Times New Roman" pitchFamily="18" charset="0"/>
                <a:cs typeface="Helvetica" charset="0"/>
                <a:sym typeface="Times New Roman" pitchFamily="18" charset="0"/>
              </a:defRPr>
            </a:lvl7pPr>
            <a:lvl8pPr marL="3429000" indent="-228600" eaLnBrk="0" fontAlgn="base" hangingPunct="0">
              <a:spcBef>
                <a:spcPct val="0"/>
              </a:spcBef>
              <a:spcAft>
                <a:spcPct val="0"/>
              </a:spcAft>
              <a:defRPr>
                <a:solidFill>
                  <a:srgbClr val="000000"/>
                </a:solidFill>
                <a:latin typeface="Times New Roman" pitchFamily="18" charset="0"/>
                <a:cs typeface="Helvetica" charset="0"/>
                <a:sym typeface="Times New Roman" pitchFamily="18" charset="0"/>
              </a:defRPr>
            </a:lvl8pPr>
            <a:lvl9pPr marL="3886200" indent="-228600" eaLnBrk="0" fontAlgn="base" hangingPunct="0">
              <a:spcBef>
                <a:spcPct val="0"/>
              </a:spcBef>
              <a:spcAft>
                <a:spcPct val="0"/>
              </a:spcAft>
              <a:defRPr>
                <a:solidFill>
                  <a:srgbClr val="000000"/>
                </a:solidFill>
                <a:latin typeface="Times New Roman" pitchFamily="18" charset="0"/>
                <a:cs typeface="Helvetica" charset="0"/>
                <a:sym typeface="Times New Roman" pitchFamily="18" charset="0"/>
              </a:defRPr>
            </a:lvl9pPr>
          </a:lstStyle>
          <a:p>
            <a:pPr>
              <a:defRPr/>
            </a:pPr>
            <a:r>
              <a:rPr lang="en-US" altLang="en-US" sz="1600" i="1" dirty="0">
                <a:solidFill>
                  <a:schemeClr val="tx1">
                    <a:lumMod val="65000"/>
                    <a:lumOff val="35000"/>
                  </a:schemeClr>
                </a:solidFill>
                <a:latin typeface="+mn-lt"/>
                <a:cs typeface="Arial" pitchFamily="34" charset="0"/>
              </a:rPr>
              <a:t>Some of the information from this presentation was adapted from PCPCC’s Behavioral Health Task Force Slide Deck. Last updated September 2014. Link: </a:t>
            </a:r>
            <a:r>
              <a:rPr lang="en-US" altLang="en-US" sz="1600" i="1" dirty="0">
                <a:solidFill>
                  <a:schemeClr val="tx1">
                    <a:lumMod val="65000"/>
                    <a:lumOff val="35000"/>
                  </a:schemeClr>
                </a:solidFill>
                <a:latin typeface="+mn-lt"/>
                <a:cs typeface="Arial" pitchFamily="34" charset="0"/>
                <a:hlinkClick r:id="rId3"/>
              </a:rPr>
              <a:t>https://www.pcpcc.org/</a:t>
            </a:r>
            <a:r>
              <a:rPr lang="en-US" altLang="en-US" sz="1600" i="1" dirty="0">
                <a:solidFill>
                  <a:schemeClr val="tx1">
                    <a:lumMod val="65000"/>
                    <a:lumOff val="35000"/>
                  </a:schemeClr>
                </a:solidFill>
                <a:latin typeface="+mn-lt"/>
                <a:cs typeface="Arial" pitchFamily="34" charset="0"/>
              </a:rPr>
              <a:t> </a:t>
            </a:r>
          </a:p>
        </p:txBody>
      </p:sp>
      <p:sp>
        <p:nvSpPr>
          <p:cNvPr id="6" name="AutoShape 2"/>
          <p:cNvSpPr>
            <a:spLocks/>
          </p:cNvSpPr>
          <p:nvPr/>
        </p:nvSpPr>
        <p:spPr bwMode="auto">
          <a:xfrm>
            <a:off x="342900" y="1752600"/>
            <a:ext cx="8077200" cy="3581400"/>
          </a:xfrm>
          <a:custGeom>
            <a:avLst/>
            <a:gdLst>
              <a:gd name="T0" fmla="*/ 1839915675 w 21600"/>
              <a:gd name="T1" fmla="*/ 492985304 h 21600"/>
              <a:gd name="T2" fmla="*/ 1839915675 w 21600"/>
              <a:gd name="T3" fmla="*/ 492985304 h 21600"/>
              <a:gd name="T4" fmla="*/ 1839915675 w 21600"/>
              <a:gd name="T5" fmla="*/ 492985304 h 21600"/>
              <a:gd name="T6" fmla="*/ 1839915675 w 21600"/>
              <a:gd name="T7" fmla="*/ 492985304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p:spPr>
        <p:txBody>
          <a:bodyPr lIns="0" tIns="0" rIns="0" bIns="0"/>
          <a:lstStyle/>
          <a:p>
            <a:pPr marL="798513" indent="-457200">
              <a:buSzPct val="100000"/>
              <a:defRPr/>
            </a:pPr>
            <a:r>
              <a:rPr lang="en-US" altLang="en-US" sz="1600" b="1" dirty="0">
                <a:latin typeface="Times New Roman" panose="02020603050405020304" pitchFamily="18" charset="0"/>
                <a:ea typeface="Helvetica" charset="0"/>
                <a:cs typeface="Times New Roman" panose="02020603050405020304" pitchFamily="18" charset="0"/>
              </a:rPr>
              <a:t>Websites:</a:t>
            </a:r>
          </a:p>
          <a:p>
            <a:pPr marL="798513" indent="-457200">
              <a:buSzPct val="100000"/>
              <a:buFont typeface="Arial" panose="020B0604020202020204" pitchFamily="34" charset="0"/>
              <a:buChar char="•"/>
              <a:defRPr/>
            </a:pPr>
            <a:r>
              <a:rPr lang="en-US" altLang="en-US" sz="1600" dirty="0">
                <a:latin typeface="Times New Roman" panose="02020603050405020304" pitchFamily="18" charset="0"/>
                <a:ea typeface="Helvetica" charset="0"/>
                <a:cs typeface="Times New Roman" panose="02020603050405020304" pitchFamily="18" charset="0"/>
              </a:rPr>
              <a:t>AHRQ Academy for Integrating Behavioral Health and Primary Care: </a:t>
            </a:r>
            <a:r>
              <a:rPr lang="en-US" altLang="en-US" sz="1600" dirty="0">
                <a:latin typeface="Times New Roman" panose="02020603050405020304" pitchFamily="18" charset="0"/>
                <a:ea typeface="Helvetica" charset="0"/>
                <a:cs typeface="Times New Roman" panose="02020603050405020304" pitchFamily="18" charset="0"/>
                <a:hlinkClick r:id="rId4"/>
              </a:rPr>
              <a:t>http://integrationacademy.ahrq.gov/</a:t>
            </a:r>
            <a:r>
              <a:rPr lang="en-US" altLang="en-US" sz="1600" dirty="0">
                <a:latin typeface="Times New Roman" panose="02020603050405020304" pitchFamily="18" charset="0"/>
                <a:ea typeface="Helvetica" charset="0"/>
                <a:cs typeface="Times New Roman" panose="02020603050405020304" pitchFamily="18" charset="0"/>
              </a:rPr>
              <a:t>  </a:t>
            </a:r>
          </a:p>
          <a:p>
            <a:pPr marL="798513" indent="-457200">
              <a:buSzPct val="100000"/>
              <a:buFont typeface="Arial" panose="020B0604020202020204" pitchFamily="34" charset="0"/>
              <a:buChar char="•"/>
              <a:defRPr/>
            </a:pPr>
            <a:r>
              <a:rPr lang="en-US" altLang="en-US" sz="1600" dirty="0">
                <a:latin typeface="Times New Roman" panose="02020603050405020304" pitchFamily="18" charset="0"/>
                <a:ea typeface="Helvetica" charset="0"/>
                <a:cs typeface="Times New Roman" panose="02020603050405020304" pitchFamily="18" charset="0"/>
              </a:rPr>
              <a:t>AIMS CENTER: </a:t>
            </a:r>
            <a:r>
              <a:rPr lang="en-US" altLang="en-US" sz="1600" dirty="0">
                <a:latin typeface="Times New Roman" panose="02020603050405020304" pitchFamily="18" charset="0"/>
                <a:ea typeface="Helvetica" charset="0"/>
                <a:cs typeface="Times New Roman" panose="02020603050405020304" pitchFamily="18" charset="0"/>
                <a:hlinkClick r:id="rId5"/>
              </a:rPr>
              <a:t>http://aims.uw.edu/</a:t>
            </a:r>
            <a:endParaRPr lang="en-US" altLang="en-US" sz="1600" dirty="0">
              <a:latin typeface="Times New Roman" panose="02020603050405020304" pitchFamily="18" charset="0"/>
              <a:ea typeface="Helvetica" charset="0"/>
              <a:cs typeface="Times New Roman" panose="02020603050405020304" pitchFamily="18" charset="0"/>
            </a:endParaRPr>
          </a:p>
          <a:p>
            <a:pPr marL="798513" indent="-457200">
              <a:buSzPct val="100000"/>
              <a:buFont typeface="Arial" panose="020B0604020202020204" pitchFamily="34" charset="0"/>
              <a:buChar char="•"/>
              <a:defRPr/>
            </a:pPr>
            <a:r>
              <a:rPr lang="en-US" altLang="en-US" sz="1600" dirty="0">
                <a:latin typeface="Times New Roman" panose="02020603050405020304" pitchFamily="18" charset="0"/>
                <a:ea typeface="Helvetica" charset="0"/>
                <a:cs typeface="Times New Roman" panose="02020603050405020304" pitchFamily="18" charset="0"/>
              </a:rPr>
              <a:t>Center for Integrated Primary Care: </a:t>
            </a:r>
            <a:r>
              <a:rPr lang="en-US" altLang="en-US" sz="1600" dirty="0">
                <a:latin typeface="Times New Roman" panose="02020603050405020304" pitchFamily="18" charset="0"/>
                <a:ea typeface="Helvetica" charset="0"/>
                <a:cs typeface="Times New Roman" panose="02020603050405020304" pitchFamily="18" charset="0"/>
                <a:hlinkClick r:id="rId6"/>
              </a:rPr>
              <a:t>http://www.umassmed.edu/cipc/</a:t>
            </a:r>
            <a:endParaRPr lang="en-US" altLang="en-US" sz="1600" dirty="0">
              <a:latin typeface="Times New Roman" panose="02020603050405020304" pitchFamily="18" charset="0"/>
              <a:ea typeface="Helvetica" charset="0"/>
              <a:cs typeface="Times New Roman" panose="02020603050405020304" pitchFamily="18" charset="0"/>
            </a:endParaRPr>
          </a:p>
          <a:p>
            <a:pPr marL="798513" indent="-457200">
              <a:buSzPct val="100000"/>
              <a:buFont typeface="Arial" panose="020B0604020202020204" pitchFamily="34" charset="0"/>
              <a:buChar char="•"/>
              <a:defRPr/>
            </a:pPr>
            <a:r>
              <a:rPr lang="en-US" altLang="en-US" sz="1600" dirty="0">
                <a:latin typeface="Times New Roman" panose="02020603050405020304" pitchFamily="18" charset="0"/>
                <a:ea typeface="Helvetica" charset="0"/>
                <a:cs typeface="Times New Roman" panose="02020603050405020304" pitchFamily="18" charset="0"/>
              </a:rPr>
              <a:t>Collaborative Family Healthcare Association: </a:t>
            </a:r>
            <a:r>
              <a:rPr lang="en-US" altLang="en-US" sz="1600" dirty="0">
                <a:latin typeface="Times New Roman" panose="02020603050405020304" pitchFamily="18" charset="0"/>
                <a:ea typeface="Helvetica" charset="0"/>
                <a:cs typeface="Times New Roman" panose="02020603050405020304" pitchFamily="18" charset="0"/>
                <a:hlinkClick r:id="rId7"/>
              </a:rPr>
              <a:t>www.cfha.net</a:t>
            </a:r>
            <a:endParaRPr lang="en-US" altLang="en-US" sz="1600" dirty="0">
              <a:latin typeface="Times New Roman" panose="02020603050405020304" pitchFamily="18" charset="0"/>
              <a:ea typeface="Helvetica" charset="0"/>
              <a:cs typeface="Times New Roman" panose="02020603050405020304" pitchFamily="18" charset="0"/>
            </a:endParaRPr>
          </a:p>
          <a:p>
            <a:pPr marL="798513" indent="-457200">
              <a:buSzPct val="100000"/>
              <a:buFont typeface="Arial" panose="020B0604020202020204" pitchFamily="34" charset="0"/>
              <a:buChar char="•"/>
              <a:defRPr/>
            </a:pPr>
            <a:r>
              <a:rPr lang="en-US" altLang="en-US" sz="1600" dirty="0">
                <a:latin typeface="Times New Roman" panose="02020603050405020304" pitchFamily="18" charset="0"/>
                <a:ea typeface="Helvetica" charset="0"/>
                <a:cs typeface="Times New Roman" panose="02020603050405020304" pitchFamily="18" charset="0"/>
              </a:rPr>
              <a:t>Evolving Models of Behavioral Health Integration in primary Care. Milbank Memorial Fund 2010. </a:t>
            </a:r>
            <a:r>
              <a:rPr lang="en-US" altLang="en-US" sz="1600" dirty="0">
                <a:latin typeface="Times New Roman" panose="02020603050405020304" pitchFamily="18" charset="0"/>
                <a:ea typeface="Helvetica" charset="0"/>
                <a:cs typeface="Times New Roman" panose="02020603050405020304" pitchFamily="18" charset="0"/>
                <a:hlinkClick r:id="rId8"/>
              </a:rPr>
              <a:t>http://www.milbank.org</a:t>
            </a:r>
            <a:endParaRPr lang="en-US" altLang="en-US" sz="1600" dirty="0">
              <a:latin typeface="Times New Roman" panose="02020603050405020304" pitchFamily="18" charset="0"/>
              <a:ea typeface="Helvetica" charset="0"/>
              <a:cs typeface="Times New Roman" panose="02020603050405020304" pitchFamily="18" charset="0"/>
            </a:endParaRPr>
          </a:p>
          <a:p>
            <a:pPr marL="798513" indent="-457200">
              <a:buSzPct val="100000"/>
              <a:buFont typeface="Arial" panose="020B0604020202020204" pitchFamily="34" charset="0"/>
              <a:buChar char="•"/>
              <a:defRPr/>
            </a:pPr>
            <a:r>
              <a:rPr lang="en-US" altLang="en-US" sz="1600" dirty="0">
                <a:latin typeface="Times New Roman" panose="02020603050405020304" pitchFamily="18" charset="0"/>
                <a:ea typeface="Helvetica" charset="0"/>
                <a:cs typeface="Times New Roman" panose="02020603050405020304" pitchFamily="18" charset="0"/>
              </a:rPr>
              <a:t>Lexicon for Behavioral Health and Primary Care Integration.  AHRQ 2013: </a:t>
            </a:r>
            <a:r>
              <a:rPr lang="en-US" altLang="en-US" sz="1600" dirty="0">
                <a:latin typeface="Times New Roman" panose="02020603050405020304" pitchFamily="18" charset="0"/>
                <a:ea typeface="Helvetica" charset="0"/>
                <a:cs typeface="Times New Roman" panose="02020603050405020304" pitchFamily="18" charset="0"/>
                <a:hlinkClick r:id="rId9"/>
              </a:rPr>
              <a:t>http://integrationacademy.ahrq.gov/sites/ default/files/Lexicon.pdf</a:t>
            </a:r>
            <a:endParaRPr lang="en-US" altLang="en-US" sz="1600" dirty="0">
              <a:latin typeface="Times New Roman" panose="02020603050405020304" pitchFamily="18" charset="0"/>
              <a:ea typeface="Helvetica" charset="0"/>
              <a:cs typeface="Times New Roman" panose="02020603050405020304" pitchFamily="18" charset="0"/>
            </a:endParaRPr>
          </a:p>
          <a:p>
            <a:pPr marL="798513" indent="-457200">
              <a:buSzPct val="100000"/>
              <a:buFont typeface="Arial" panose="020B0604020202020204" pitchFamily="34" charset="0"/>
              <a:buChar char="•"/>
              <a:defRPr/>
            </a:pPr>
            <a:r>
              <a:rPr lang="en-US" altLang="en-US" sz="1600" dirty="0">
                <a:latin typeface="Times New Roman" panose="02020603050405020304" pitchFamily="18" charset="0"/>
                <a:ea typeface="Helvetica" charset="0"/>
                <a:cs typeface="Times New Roman" panose="02020603050405020304" pitchFamily="18" charset="0"/>
              </a:rPr>
              <a:t>National Alliance on Mental Illness. Integrating Mental Health &amp; Pediatric Primary Care Resource Center: </a:t>
            </a:r>
            <a:r>
              <a:rPr lang="en-US" altLang="en-US" sz="1600" dirty="0">
                <a:latin typeface="Times New Roman" panose="02020603050405020304" pitchFamily="18" charset="0"/>
                <a:ea typeface="Helvetica" charset="0"/>
                <a:cs typeface="Times New Roman" panose="02020603050405020304" pitchFamily="18" charset="0"/>
                <a:hlinkClick r:id="rId10"/>
              </a:rPr>
              <a:t>http://www.nami.org</a:t>
            </a:r>
            <a:endParaRPr lang="en-US" altLang="en-US" sz="1600" dirty="0">
              <a:latin typeface="Times New Roman" panose="02020603050405020304" pitchFamily="18" charset="0"/>
              <a:ea typeface="Helvetica" charset="0"/>
              <a:cs typeface="Times New Roman" panose="02020603050405020304" pitchFamily="18" charset="0"/>
            </a:endParaRPr>
          </a:p>
          <a:p>
            <a:pPr marL="798513" indent="-457200">
              <a:buSzPct val="100000"/>
              <a:buFont typeface="Arial" panose="020B0604020202020204" pitchFamily="34" charset="0"/>
              <a:buChar char="•"/>
              <a:defRPr/>
            </a:pPr>
            <a:r>
              <a:rPr lang="en-US" altLang="en-US" sz="1600" dirty="0">
                <a:latin typeface="Times New Roman" panose="02020603050405020304" pitchFamily="18" charset="0"/>
                <a:ea typeface="Helvetica" charset="0"/>
                <a:cs typeface="Times New Roman" panose="02020603050405020304" pitchFamily="18" charset="0"/>
              </a:rPr>
              <a:t>SAMHSA/HRSA Center for Integrated Health Solutions: </a:t>
            </a:r>
            <a:r>
              <a:rPr lang="en-US" altLang="en-US" sz="1600" dirty="0">
                <a:latin typeface="Times New Roman" panose="02020603050405020304" pitchFamily="18" charset="0"/>
                <a:ea typeface="Helvetica" charset="0"/>
                <a:cs typeface="Times New Roman" panose="02020603050405020304" pitchFamily="18" charset="0"/>
                <a:hlinkClick r:id="rId11"/>
              </a:rPr>
              <a:t>http://www.integration.samhsa.gov</a:t>
            </a:r>
            <a:endParaRPr lang="en-US" altLang="en-US" sz="1600" dirty="0">
              <a:latin typeface="Times New Roman" panose="02020603050405020304" pitchFamily="18" charset="0"/>
              <a:ea typeface="Helvetica" charset="0"/>
              <a:cs typeface="Times New Roman" panose="02020603050405020304" pitchFamily="18" charset="0"/>
            </a:endParaRPr>
          </a:p>
          <a:p>
            <a:pPr marL="798513" indent="-457200">
              <a:buSzPct val="100000"/>
              <a:buFont typeface="Arial" panose="020B0604020202020204" pitchFamily="34" charset="0"/>
              <a:buChar char="•"/>
              <a:defRPr/>
            </a:pPr>
            <a:endParaRPr lang="en-US" altLang="en-US" sz="1600" dirty="0">
              <a:solidFill>
                <a:srgbClr val="FF0000"/>
              </a:solidFill>
              <a:latin typeface="Times New Roman" panose="02020603050405020304" pitchFamily="18" charset="0"/>
              <a:ea typeface="Helvetica" charset="0"/>
              <a:cs typeface="Times New Roman" panose="02020603050405020304" pitchFamily="18" charset="0"/>
            </a:endParaRPr>
          </a:p>
          <a:p>
            <a:pPr marL="341313">
              <a:buSzPct val="100000"/>
              <a:defRPr/>
            </a:pPr>
            <a:endParaRPr lang="en-US" altLang="en-US" sz="1600" dirty="0">
              <a:latin typeface="Arial" pitchFamily="34" charset="0"/>
              <a:ea typeface="Helvetica" charset="0"/>
              <a:cs typeface="Arial" panose="020B0604020202020204" pitchFamily="34" charset="0"/>
            </a:endParaRPr>
          </a:p>
          <a:p>
            <a:pPr marL="342900" indent="-342900">
              <a:buFont typeface="+mj-lt"/>
              <a:buAutoNum type="arabicPeriod"/>
              <a:defRPr/>
            </a:pPr>
            <a:endParaRPr lang="en-US" altLang="en-US" sz="1600" dirty="0">
              <a:latin typeface="Arial" pitchFamily="34" charset="0"/>
              <a:ea typeface="Helvetica" charset="0"/>
              <a:cs typeface="Arial" panose="020B0604020202020204" pitchFamily="34" charset="0"/>
            </a:endParaRPr>
          </a:p>
          <a:p>
            <a:pPr marL="342900" indent="-342900">
              <a:buSzPct val="100000"/>
              <a:buFont typeface="+mj-lt"/>
              <a:buAutoNum type="arabicPeriod"/>
              <a:defRPr/>
            </a:pPr>
            <a:endParaRPr lang="en-US" altLang="en-US" dirty="0">
              <a:latin typeface="Arial" pitchFamily="34" charset="0"/>
              <a:ea typeface="Helvetica" charset="0"/>
              <a:cs typeface="Arial" panose="020B0604020202020204" pitchFamily="34" charset="0"/>
            </a:endParaRPr>
          </a:p>
          <a:p>
            <a:pPr marL="342900" indent="-342900">
              <a:buSzPct val="100000"/>
              <a:buFont typeface="+mj-lt"/>
              <a:buAutoNum type="arabicPeriod"/>
              <a:defRPr/>
            </a:pPr>
            <a:endParaRPr lang="en-US" altLang="en-US" dirty="0">
              <a:latin typeface="Arial" pitchFamily="34" charset="0"/>
              <a:ea typeface="Helvetica" charset="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533400" y="1371600"/>
            <a:ext cx="8229600" cy="4525963"/>
          </a:xfrm>
        </p:spPr>
        <p:txBody>
          <a:bodyPr>
            <a:normAutofit fontScale="32500" lnSpcReduction="20000"/>
          </a:bodyPr>
          <a:lstStyle/>
          <a:p>
            <a:r>
              <a:rPr lang="en-US" sz="5200" b="0" dirty="0">
                <a:latin typeface="Times New Roman" panose="02020603050405020304" pitchFamily="18" charset="0"/>
                <a:cs typeface="Times New Roman" panose="02020603050405020304" pitchFamily="18" charset="0"/>
              </a:rPr>
              <a:t>Bridges, A. J., </a:t>
            </a:r>
            <a:r>
              <a:rPr lang="en-US" sz="5200" b="0" dirty="0" err="1">
                <a:latin typeface="Times New Roman" panose="02020603050405020304" pitchFamily="18" charset="0"/>
                <a:cs typeface="Times New Roman" panose="02020603050405020304" pitchFamily="18" charset="0"/>
              </a:rPr>
              <a:t>Gregus</a:t>
            </a:r>
            <a:r>
              <a:rPr lang="en-US" sz="5200" b="0" dirty="0">
                <a:latin typeface="Times New Roman" panose="02020603050405020304" pitchFamily="18" charset="0"/>
                <a:cs typeface="Times New Roman" panose="02020603050405020304" pitchFamily="18" charset="0"/>
              </a:rPr>
              <a:t>, S. J., Hernandez Rodriguez, J., Andrews, A. R., III, Villalobos, B. T., </a:t>
            </a:r>
            <a:r>
              <a:rPr lang="en-US" sz="5200" b="0" dirty="0" err="1">
                <a:latin typeface="Times New Roman" panose="02020603050405020304" pitchFamily="18" charset="0"/>
                <a:cs typeface="Times New Roman" panose="02020603050405020304" pitchFamily="18" charset="0"/>
              </a:rPr>
              <a:t>Pastrana</a:t>
            </a:r>
            <a:r>
              <a:rPr lang="en-US" sz="5200" b="0" dirty="0">
                <a:latin typeface="Times New Roman" panose="02020603050405020304" pitchFamily="18" charset="0"/>
                <a:cs typeface="Times New Roman" panose="02020603050405020304" pitchFamily="18" charset="0"/>
              </a:rPr>
              <a:t>, F. A., &amp; Cavell, T. A. (2015, March 16). Diagnoses, intervention strategies, and rates of functional improvement in integrated behavioral health care patients. </a:t>
            </a:r>
            <a:r>
              <a:rPr lang="en-US" sz="5200" b="0" i="1" dirty="0">
                <a:latin typeface="Times New Roman" panose="02020603050405020304" pitchFamily="18" charset="0"/>
                <a:cs typeface="Times New Roman" panose="02020603050405020304" pitchFamily="18" charset="0"/>
              </a:rPr>
              <a:t>Journal of Consulting and Clinical Psychology. Advance online publication.</a:t>
            </a:r>
            <a:endParaRPr lang="en-US" sz="5200" b="0" dirty="0">
              <a:latin typeface="Times New Roman" panose="02020603050405020304" pitchFamily="18" charset="0"/>
              <a:cs typeface="Times New Roman" panose="02020603050405020304" pitchFamily="18" charset="0"/>
            </a:endParaRPr>
          </a:p>
          <a:p>
            <a:r>
              <a:rPr lang="en-US" sz="5200" b="0" dirty="0">
                <a:latin typeface="Times New Roman" panose="02020603050405020304" pitchFamily="18" charset="0"/>
                <a:cs typeface="Times New Roman" panose="02020603050405020304" pitchFamily="18" charset="0"/>
              </a:rPr>
              <a:t>Cape, J., Whittington, C., </a:t>
            </a:r>
            <a:r>
              <a:rPr lang="en-US" sz="5200" b="0" dirty="0" err="1">
                <a:latin typeface="Times New Roman" panose="02020603050405020304" pitchFamily="18" charset="0"/>
                <a:cs typeface="Times New Roman" panose="02020603050405020304" pitchFamily="18" charset="0"/>
              </a:rPr>
              <a:t>Buszewicz</a:t>
            </a:r>
            <a:r>
              <a:rPr lang="en-US" sz="5200" b="0" dirty="0">
                <a:latin typeface="Times New Roman" panose="02020603050405020304" pitchFamily="18" charset="0"/>
                <a:cs typeface="Times New Roman" panose="02020603050405020304" pitchFamily="18" charset="0"/>
              </a:rPr>
              <a:t>, M., Wallace, P., Underwood, L. (2010). Brief psychological therapies for anxiety and depression in primary care: Meta-analysis and meta-aggression. BMC Medicine, 8, http://www.biomedcentral.com/1741-7015/8/38</a:t>
            </a:r>
          </a:p>
          <a:p>
            <a:r>
              <a:rPr lang="en-US" sz="5200" b="0" dirty="0">
                <a:latin typeface="Times New Roman" panose="02020603050405020304" pitchFamily="18" charset="0"/>
                <a:cs typeface="Times New Roman" panose="02020603050405020304" pitchFamily="18" charset="0"/>
              </a:rPr>
              <a:t>Chen, W. C., Chu, H., Lu, R.,  Chou,  Y. H., Chen, C. H., Chang, Y., O’Brien, A. P., &amp; Chou, K. (2009). Efficacy of progressive muscle relaxation training in reducing anxiety in patients with acute Schizophrenia. </a:t>
            </a:r>
            <a:r>
              <a:rPr lang="en-US" sz="5200" b="0" i="1" dirty="0">
                <a:latin typeface="Times New Roman" panose="02020603050405020304" pitchFamily="18" charset="0"/>
                <a:cs typeface="Times New Roman" panose="02020603050405020304" pitchFamily="18" charset="0"/>
              </a:rPr>
              <a:t>Journal of Clinical Nursing, 18</a:t>
            </a:r>
            <a:r>
              <a:rPr lang="en-US" sz="5200" b="0" dirty="0">
                <a:latin typeface="Times New Roman" panose="02020603050405020304" pitchFamily="18" charset="0"/>
                <a:cs typeface="Times New Roman" panose="02020603050405020304" pitchFamily="18" charset="0"/>
              </a:rPr>
              <a:t>, 2187-2196. </a:t>
            </a:r>
            <a:r>
              <a:rPr lang="en-US" sz="5200" b="0" dirty="0" err="1">
                <a:latin typeface="Times New Roman" panose="02020603050405020304" pitchFamily="18" charset="0"/>
                <a:cs typeface="Times New Roman" panose="02020603050405020304" pitchFamily="18" charset="0"/>
              </a:rPr>
              <a:t>doi</a:t>
            </a:r>
            <a:r>
              <a:rPr lang="en-US" sz="5200" b="0" dirty="0">
                <a:latin typeface="Times New Roman" panose="02020603050405020304" pitchFamily="18" charset="0"/>
                <a:cs typeface="Times New Roman" panose="02020603050405020304" pitchFamily="18" charset="0"/>
              </a:rPr>
              <a:t>: 10.1111/j.1365-2702.2008.02773.x </a:t>
            </a:r>
          </a:p>
          <a:p>
            <a:r>
              <a:rPr lang="en-US" sz="5400" b="0" dirty="0" err="1">
                <a:latin typeface="Times New Roman" panose="02020603050405020304" pitchFamily="18" charset="0"/>
                <a:cs typeface="Times New Roman" panose="02020603050405020304" pitchFamily="18" charset="0"/>
              </a:rPr>
              <a:t>deGruy</a:t>
            </a:r>
            <a:r>
              <a:rPr lang="en-US" sz="5400" b="0" dirty="0">
                <a:latin typeface="Times New Roman" panose="02020603050405020304" pitchFamily="18" charset="0"/>
                <a:cs typeface="Times New Roman" panose="02020603050405020304" pitchFamily="18" charset="0"/>
              </a:rPr>
              <a:t>, F. (2015). Integrated care: Tools, maps, and leadership. </a:t>
            </a:r>
            <a:r>
              <a:rPr lang="en-US" sz="5400" b="0" i="1" dirty="0">
                <a:latin typeface="Times New Roman" panose="02020603050405020304" pitchFamily="18" charset="0"/>
                <a:cs typeface="Times New Roman" panose="02020603050405020304" pitchFamily="18" charset="0"/>
              </a:rPr>
              <a:t>Journal of the American Board of Family Medicine, 28</a:t>
            </a:r>
            <a:r>
              <a:rPr lang="en-US" sz="5400" b="0" dirty="0">
                <a:latin typeface="Times New Roman" panose="02020603050405020304" pitchFamily="18" charset="0"/>
                <a:cs typeface="Times New Roman" panose="02020603050405020304" pitchFamily="18" charset="0"/>
              </a:rPr>
              <a:t>, S107-S110. </a:t>
            </a:r>
            <a:r>
              <a:rPr lang="en-US" sz="5400" b="0" dirty="0" err="1">
                <a:latin typeface="Times New Roman" panose="02020603050405020304" pitchFamily="18" charset="0"/>
                <a:cs typeface="Times New Roman" panose="02020603050405020304" pitchFamily="18" charset="0"/>
              </a:rPr>
              <a:t>doi</a:t>
            </a:r>
            <a:r>
              <a:rPr lang="en-US" sz="5400" b="0" dirty="0">
                <a:latin typeface="Times New Roman" panose="02020603050405020304" pitchFamily="18" charset="0"/>
                <a:cs typeface="Times New Roman" panose="02020603050405020304" pitchFamily="18" charset="0"/>
              </a:rPr>
              <a:t>: 10.3122/jabfm.2015.S1.150106</a:t>
            </a:r>
          </a:p>
          <a:p>
            <a:r>
              <a:rPr lang="en-US" sz="5200" b="0" dirty="0">
                <a:latin typeface="Times New Roman" panose="02020603050405020304" pitchFamily="18" charset="0"/>
                <a:cs typeface="Times New Roman" panose="02020603050405020304" pitchFamily="18" charset="0"/>
              </a:rPr>
              <a:t>Hegel, M., Barrett, J. E., &amp; </a:t>
            </a:r>
            <a:r>
              <a:rPr lang="en-US" sz="5200" b="0" dirty="0" err="1">
                <a:latin typeface="Times New Roman" panose="02020603050405020304" pitchFamily="18" charset="0"/>
                <a:cs typeface="Times New Roman" panose="02020603050405020304" pitchFamily="18" charset="0"/>
              </a:rPr>
              <a:t>Oxman</a:t>
            </a:r>
            <a:r>
              <a:rPr lang="en-US" sz="5200" b="0" dirty="0">
                <a:latin typeface="Times New Roman" panose="02020603050405020304" pitchFamily="18" charset="0"/>
                <a:cs typeface="Times New Roman" panose="02020603050405020304" pitchFamily="18" charset="0"/>
              </a:rPr>
              <a:t>, T. E. (2000). Training therapists in problem solving treatment of depressive disorders in primary care: Lessons learned from the “Treatment Effectiveness Project.” </a:t>
            </a:r>
            <a:r>
              <a:rPr lang="en-US" sz="5200" b="0" i="1" dirty="0">
                <a:latin typeface="Times New Roman" panose="02020603050405020304" pitchFamily="18" charset="0"/>
                <a:cs typeface="Times New Roman" panose="02020603050405020304" pitchFamily="18" charset="0"/>
              </a:rPr>
              <a:t>Family, Systems, &amp; Health, 18</a:t>
            </a:r>
            <a:r>
              <a:rPr lang="en-US" sz="5200" b="0" dirty="0">
                <a:latin typeface="Times New Roman" panose="02020603050405020304" pitchFamily="18" charset="0"/>
                <a:cs typeface="Times New Roman" panose="02020603050405020304" pitchFamily="18" charset="0"/>
              </a:rPr>
              <a:t>, 423-435. </a:t>
            </a:r>
          </a:p>
          <a:p>
            <a:endParaRPr lang="en-US" b="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381000" y="1371600"/>
            <a:ext cx="8229600" cy="4525963"/>
          </a:xfrm>
        </p:spPr>
        <p:txBody>
          <a:bodyPr>
            <a:normAutofit fontScale="47500" lnSpcReduction="20000"/>
          </a:bodyPr>
          <a:lstStyle/>
          <a:p>
            <a:pPr>
              <a:lnSpc>
                <a:spcPct val="120000"/>
              </a:lnSpc>
            </a:pPr>
            <a:r>
              <a:rPr lang="en-US" sz="4800" b="0" dirty="0">
                <a:latin typeface="Times New Roman" panose="02020603050405020304" pitchFamily="18" charset="0"/>
                <a:cs typeface="Times New Roman" panose="02020603050405020304" pitchFamily="18" charset="0"/>
              </a:rPr>
              <a:t>“PEARLS” (2016). </a:t>
            </a:r>
            <a:r>
              <a:rPr lang="en-US" sz="4800" b="0" i="1" dirty="0">
                <a:latin typeface="Times New Roman" panose="02020603050405020304" pitchFamily="18" charset="0"/>
                <a:cs typeface="Times New Roman" panose="02020603050405020304" pitchFamily="18" charset="0"/>
              </a:rPr>
              <a:t>Pearls program overview. Retrieved </a:t>
            </a:r>
            <a:r>
              <a:rPr lang="en-US" sz="4800" b="0" dirty="0">
                <a:latin typeface="Times New Roman" panose="02020603050405020304" pitchFamily="18" charset="0"/>
                <a:cs typeface="Times New Roman" panose="02020603050405020304" pitchFamily="18" charset="0"/>
              </a:rPr>
              <a:t>from http://www.pearlsprogram.org/Our-Program.aspx</a:t>
            </a:r>
          </a:p>
          <a:p>
            <a:pPr>
              <a:lnSpc>
                <a:spcPct val="120000"/>
              </a:lnSpc>
            </a:pPr>
            <a:r>
              <a:rPr lang="en-US" sz="4800" b="0" dirty="0">
                <a:latin typeface="Times New Roman" panose="02020603050405020304" pitchFamily="18" charset="0"/>
                <a:cs typeface="Times New Roman" panose="02020603050405020304" pitchFamily="18" charset="0"/>
              </a:rPr>
              <a:t>Ray-</a:t>
            </a:r>
            <a:r>
              <a:rPr lang="en-US" sz="4800" b="0" dirty="0" err="1">
                <a:latin typeface="Times New Roman" panose="02020603050405020304" pitchFamily="18" charset="0"/>
                <a:cs typeface="Times New Roman" panose="02020603050405020304" pitchFamily="18" charset="0"/>
              </a:rPr>
              <a:t>Sannerud</a:t>
            </a:r>
            <a:r>
              <a:rPr lang="en-US" sz="4800" b="0" dirty="0">
                <a:latin typeface="Times New Roman" panose="02020603050405020304" pitchFamily="18" charset="0"/>
                <a:cs typeface="Times New Roman" panose="02020603050405020304" pitchFamily="18" charset="0"/>
              </a:rPr>
              <a:t>, B. N., Morrow, C. E., </a:t>
            </a:r>
            <a:r>
              <a:rPr lang="en-US" sz="4800" b="0" dirty="0" err="1">
                <a:latin typeface="Times New Roman" panose="02020603050405020304" pitchFamily="18" charset="0"/>
                <a:cs typeface="Times New Roman" panose="02020603050405020304" pitchFamily="18" charset="0"/>
              </a:rPr>
              <a:t>Kanzler</a:t>
            </a:r>
            <a:r>
              <a:rPr lang="en-US" sz="4800" b="0" dirty="0">
                <a:latin typeface="Times New Roman" panose="02020603050405020304" pitchFamily="18" charset="0"/>
                <a:cs typeface="Times New Roman" panose="02020603050405020304" pitchFamily="18" charset="0"/>
              </a:rPr>
              <a:t>, K. E., Dolan, D. C., </a:t>
            </a:r>
            <a:r>
              <a:rPr lang="en-US" sz="4800" b="0" dirty="0" err="1">
                <a:latin typeface="Times New Roman" panose="02020603050405020304" pitchFamily="18" charset="0"/>
                <a:cs typeface="Times New Roman" panose="02020603050405020304" pitchFamily="18" charset="0"/>
              </a:rPr>
              <a:t>Corso</a:t>
            </a:r>
            <a:r>
              <a:rPr lang="en-US" sz="4800" b="0" dirty="0">
                <a:latin typeface="Times New Roman" panose="02020603050405020304" pitchFamily="18" charset="0"/>
                <a:cs typeface="Times New Roman" panose="02020603050405020304" pitchFamily="18" charset="0"/>
              </a:rPr>
              <a:t>, K. A., </a:t>
            </a:r>
            <a:r>
              <a:rPr lang="en-US" sz="4800" b="0" dirty="0" err="1">
                <a:latin typeface="Times New Roman" panose="02020603050405020304" pitchFamily="18" charset="0"/>
                <a:cs typeface="Times New Roman" panose="02020603050405020304" pitchFamily="18" charset="0"/>
              </a:rPr>
              <a:t>Corso</a:t>
            </a:r>
            <a:r>
              <a:rPr lang="en-US" sz="4800" b="0" dirty="0">
                <a:latin typeface="Times New Roman" panose="02020603050405020304" pitchFamily="18" charset="0"/>
                <a:cs typeface="Times New Roman" panose="02020603050405020304" pitchFamily="18" charset="0"/>
              </a:rPr>
              <a:t>, M. L., ... Bryan, C. J., (2012). Longitudinal outcomes after brief behavioral health intervention in an integrated primary care clinic. </a:t>
            </a:r>
            <a:r>
              <a:rPr lang="en-US" sz="4800" b="0" i="1" dirty="0">
                <a:latin typeface="Times New Roman" panose="02020603050405020304" pitchFamily="18" charset="0"/>
                <a:cs typeface="Times New Roman" panose="02020603050405020304" pitchFamily="18" charset="0"/>
              </a:rPr>
              <a:t>Family, Systems, &amp; Health, 30</a:t>
            </a:r>
            <a:r>
              <a:rPr lang="en-US" sz="4800" b="0" dirty="0">
                <a:latin typeface="Times New Roman" panose="02020603050405020304" pitchFamily="18" charset="0"/>
                <a:cs typeface="Times New Roman" panose="02020603050405020304" pitchFamily="18" charset="0"/>
              </a:rPr>
              <a:t>(1), 61-70. </a:t>
            </a:r>
            <a:r>
              <a:rPr lang="en-US" sz="4800" b="0" dirty="0" err="1">
                <a:latin typeface="Times New Roman" panose="02020603050405020304" pitchFamily="18" charset="0"/>
                <a:cs typeface="Times New Roman" panose="02020603050405020304" pitchFamily="18" charset="0"/>
              </a:rPr>
              <a:t>doi</a:t>
            </a:r>
            <a:r>
              <a:rPr lang="en-US" sz="4800" b="0" dirty="0">
                <a:latin typeface="Times New Roman" panose="02020603050405020304" pitchFamily="18" charset="0"/>
                <a:cs typeface="Times New Roman" panose="02020603050405020304" pitchFamily="18" charset="0"/>
              </a:rPr>
              <a:t>: 10.1037/a0027029</a:t>
            </a:r>
          </a:p>
          <a:p>
            <a:pPr>
              <a:lnSpc>
                <a:spcPct val="120000"/>
              </a:lnSpc>
            </a:pPr>
            <a:r>
              <a:rPr lang="en-US" sz="4800" b="0" dirty="0">
                <a:latin typeface="Times New Roman" panose="02020603050405020304" pitchFamily="18" charset="0"/>
                <a:cs typeface="Times New Roman" panose="02020603050405020304" pitchFamily="18" charset="0"/>
              </a:rPr>
              <a:t>Robinson, P. J. (2013). Treatment of depression. In </a:t>
            </a:r>
            <a:r>
              <a:rPr lang="en-US" sz="4800" b="0" dirty="0" err="1">
                <a:latin typeface="Times New Roman" panose="02020603050405020304" pitchFamily="18" charset="0"/>
                <a:cs typeface="Times New Roman" panose="02020603050405020304" pitchFamily="18" charset="0"/>
              </a:rPr>
              <a:t>O’Donohoe</a:t>
            </a:r>
            <a:r>
              <a:rPr lang="en-US" sz="4800" b="0" dirty="0">
                <a:latin typeface="Times New Roman" panose="02020603050405020304" pitchFamily="18" charset="0"/>
                <a:cs typeface="Times New Roman" panose="02020603050405020304" pitchFamily="18" charset="0"/>
              </a:rPr>
              <a:t>, W. (Ed.) </a:t>
            </a:r>
            <a:r>
              <a:rPr lang="en-US" sz="4800" b="0" i="1" dirty="0">
                <a:latin typeface="Times New Roman" panose="02020603050405020304" pitchFamily="18" charset="0"/>
                <a:cs typeface="Times New Roman" panose="02020603050405020304" pitchFamily="18" charset="0"/>
              </a:rPr>
              <a:t>Case Studies in Clinical Psychological Science</a:t>
            </a:r>
            <a:r>
              <a:rPr lang="en-US" sz="4800" b="0" dirty="0">
                <a:latin typeface="Times New Roman" panose="02020603050405020304" pitchFamily="18" charset="0"/>
                <a:cs typeface="Times New Roman" panose="02020603050405020304" pitchFamily="18" charset="0"/>
              </a:rPr>
              <a:t>. NY: Oxford University Press.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b="0" dirty="0">
                <a:latin typeface="Times New Roman" panose="02020603050405020304" pitchFamily="18" charset="0"/>
                <a:cs typeface="Times New Roman" panose="02020603050405020304" pitchFamily="18" charset="0"/>
              </a:rPr>
              <a:t>Robinson, P. J., Gould, D., &amp; </a:t>
            </a:r>
            <a:r>
              <a:rPr lang="en-US" b="0" dirty="0" err="1">
                <a:latin typeface="Times New Roman" panose="02020603050405020304" pitchFamily="18" charset="0"/>
                <a:cs typeface="Times New Roman" panose="02020603050405020304" pitchFamily="18" charset="0"/>
              </a:rPr>
              <a:t>Strosahl</a:t>
            </a:r>
            <a:r>
              <a:rPr lang="en-US" b="0" dirty="0">
                <a:latin typeface="Times New Roman" panose="02020603050405020304" pitchFamily="18" charset="0"/>
                <a:cs typeface="Times New Roman" panose="02020603050405020304" pitchFamily="18" charset="0"/>
              </a:rPr>
              <a:t>, K. D. (2011). </a:t>
            </a:r>
            <a:r>
              <a:rPr lang="en-US" b="0" i="1" dirty="0">
                <a:latin typeface="Times New Roman" panose="02020603050405020304" pitchFamily="18" charset="0"/>
                <a:cs typeface="Times New Roman" panose="02020603050405020304" pitchFamily="18" charset="0"/>
              </a:rPr>
              <a:t>Real Behavior Change in Primary Care</a:t>
            </a:r>
            <a:r>
              <a:rPr lang="en-US" b="0" dirty="0">
                <a:latin typeface="Times New Roman" panose="02020603050405020304" pitchFamily="18" charset="0"/>
                <a:cs typeface="Times New Roman" panose="02020603050405020304" pitchFamily="18" charset="0"/>
              </a:rPr>
              <a:t>. </a:t>
            </a:r>
            <a:r>
              <a:rPr lang="en-US" b="0" i="1" dirty="0">
                <a:latin typeface="Times New Roman" panose="02020603050405020304" pitchFamily="18" charset="0"/>
                <a:cs typeface="Times New Roman" panose="02020603050405020304" pitchFamily="18" charset="0"/>
              </a:rPr>
              <a:t>Strategies and Tools for Improving Outcomes and Increasing Job Satisfaction</a:t>
            </a:r>
            <a:r>
              <a:rPr lang="en-US" b="0" dirty="0">
                <a:latin typeface="Times New Roman" panose="02020603050405020304" pitchFamily="18" charset="0"/>
                <a:cs typeface="Times New Roman" panose="02020603050405020304" pitchFamily="18" charset="0"/>
              </a:rPr>
              <a:t>. Oakland: New Harbinger </a:t>
            </a:r>
          </a:p>
          <a:p>
            <a:r>
              <a:rPr lang="en-US" b="0" dirty="0">
                <a:latin typeface="Times New Roman" panose="02020603050405020304" pitchFamily="18" charset="0"/>
                <a:cs typeface="Times New Roman" panose="02020603050405020304" pitchFamily="18" charset="0"/>
              </a:rPr>
              <a:t>Robinson, P. J. &amp; Reiter, J. T. (2016). </a:t>
            </a:r>
            <a:r>
              <a:rPr lang="en-US" b="0" i="1" dirty="0">
                <a:latin typeface="Times New Roman" panose="02020603050405020304" pitchFamily="18" charset="0"/>
                <a:cs typeface="Times New Roman" panose="02020603050405020304" pitchFamily="18" charset="0"/>
              </a:rPr>
              <a:t>Behavioral Consultation and Primary Care: A Guide to Integrating Services, 2</a:t>
            </a:r>
            <a:r>
              <a:rPr lang="en-US" b="0" i="1" baseline="30000" dirty="0">
                <a:latin typeface="Times New Roman" panose="02020603050405020304" pitchFamily="18" charset="0"/>
                <a:cs typeface="Times New Roman" panose="02020603050405020304" pitchFamily="18" charset="0"/>
              </a:rPr>
              <a:t>nd</a:t>
            </a:r>
            <a:r>
              <a:rPr lang="en-US" b="0" i="1" dirty="0">
                <a:latin typeface="Times New Roman" panose="02020603050405020304" pitchFamily="18" charset="0"/>
                <a:cs typeface="Times New Roman" panose="02020603050405020304" pitchFamily="18" charset="0"/>
              </a:rPr>
              <a:t> Edition</a:t>
            </a:r>
            <a:r>
              <a:rPr lang="en-US" b="0" dirty="0">
                <a:latin typeface="Times New Roman" panose="02020603050405020304" pitchFamily="18" charset="0"/>
                <a:cs typeface="Times New Roman" panose="02020603050405020304" pitchFamily="18" charset="0"/>
              </a:rPr>
              <a:t>. NY: Springer. </a:t>
            </a:r>
          </a:p>
          <a:p>
            <a:r>
              <a:rPr lang="en-US" b="0" dirty="0">
                <a:latin typeface="Times New Roman" panose="02020603050405020304" pitchFamily="18" charset="0"/>
                <a:cs typeface="Times New Roman" panose="02020603050405020304" pitchFamily="18" charset="0"/>
              </a:rPr>
              <a:t>Robinson, P. &amp; </a:t>
            </a:r>
            <a:r>
              <a:rPr lang="en-US" b="0" dirty="0" err="1">
                <a:latin typeface="Times New Roman" panose="02020603050405020304" pitchFamily="18" charset="0"/>
                <a:cs typeface="Times New Roman" panose="02020603050405020304" pitchFamily="18" charset="0"/>
              </a:rPr>
              <a:t>Strosahl</a:t>
            </a:r>
            <a:r>
              <a:rPr lang="en-US" b="0" dirty="0">
                <a:latin typeface="Times New Roman" panose="02020603050405020304" pitchFamily="18" charset="0"/>
                <a:cs typeface="Times New Roman" panose="02020603050405020304" pitchFamily="18" charset="0"/>
              </a:rPr>
              <a:t>, K. (2009) Behavioral consultation and primary care: Lessons learned. </a:t>
            </a:r>
            <a:r>
              <a:rPr lang="en-US" b="0" i="1" dirty="0">
                <a:latin typeface="Times New Roman" panose="02020603050405020304" pitchFamily="18" charset="0"/>
                <a:cs typeface="Times New Roman" panose="02020603050405020304" pitchFamily="18" charset="0"/>
              </a:rPr>
              <a:t>Journal of Clinical Psychology in Medical Settings,16, </a:t>
            </a:r>
            <a:r>
              <a:rPr lang="en-US" b="0" dirty="0">
                <a:latin typeface="Times New Roman" panose="02020603050405020304" pitchFamily="18" charset="0"/>
                <a:cs typeface="Times New Roman" panose="02020603050405020304" pitchFamily="18" charset="0"/>
              </a:rPr>
              <a:t>58-71. </a:t>
            </a:r>
          </a:p>
          <a:p>
            <a:r>
              <a:rPr lang="en-US" b="0" dirty="0" err="1">
                <a:latin typeface="Times New Roman" panose="02020603050405020304" pitchFamily="18" charset="0"/>
                <a:cs typeface="Times New Roman" panose="02020603050405020304" pitchFamily="18" charset="0"/>
              </a:rPr>
              <a:t>Strosahl</a:t>
            </a:r>
            <a:r>
              <a:rPr lang="en-US" b="0" dirty="0">
                <a:latin typeface="Times New Roman" panose="02020603050405020304" pitchFamily="18" charset="0"/>
                <a:cs typeface="Times New Roman" panose="02020603050405020304" pitchFamily="18" charset="0"/>
              </a:rPr>
              <a:t>, K. D., Robinson, P. J., &amp; </a:t>
            </a:r>
            <a:r>
              <a:rPr lang="en-US" b="0" dirty="0" err="1">
                <a:latin typeface="Times New Roman" panose="02020603050405020304" pitchFamily="18" charset="0"/>
                <a:cs typeface="Times New Roman" panose="02020603050405020304" pitchFamily="18" charset="0"/>
              </a:rPr>
              <a:t>Gustavsson</a:t>
            </a:r>
            <a:r>
              <a:rPr lang="en-US" b="0" dirty="0">
                <a:latin typeface="Times New Roman" panose="02020603050405020304" pitchFamily="18" charset="0"/>
                <a:cs typeface="Times New Roman" panose="02020603050405020304" pitchFamily="18" charset="0"/>
              </a:rPr>
              <a:t>, T. (2012). </a:t>
            </a:r>
            <a:r>
              <a:rPr lang="en-US" b="0" i="1" dirty="0">
                <a:latin typeface="Times New Roman" panose="02020603050405020304" pitchFamily="18" charset="0"/>
                <a:cs typeface="Times New Roman" panose="02020603050405020304" pitchFamily="18" charset="0"/>
              </a:rPr>
              <a:t>Brief Interventions for Radical Change: Principles and Practice of Focused Acceptance and Commitment Therapy</a:t>
            </a:r>
            <a:r>
              <a:rPr lang="en-US" b="0" dirty="0">
                <a:latin typeface="Times New Roman" panose="02020603050405020304" pitchFamily="18" charset="0"/>
                <a:cs typeface="Times New Roman" panose="02020603050405020304" pitchFamily="18" charset="0"/>
              </a:rPr>
              <a:t>. Oakland, CA: New Harbinger.</a:t>
            </a:r>
          </a:p>
          <a:p>
            <a:endParaRPr lang="en-US" b="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Important Terms</a:t>
            </a:r>
          </a:p>
        </p:txBody>
      </p:sp>
      <p:sp>
        <p:nvSpPr>
          <p:cNvPr id="4" name="Content Placeholder 2"/>
          <p:cNvSpPr>
            <a:spLocks noGrp="1"/>
          </p:cNvSpPr>
          <p:nvPr>
            <p:ph idx="1"/>
          </p:nvPr>
        </p:nvSpPr>
        <p:spPr>
          <a:xfrm>
            <a:off x="914400" y="4724400"/>
            <a:ext cx="2743200" cy="1447800"/>
          </a:xfrm>
          <a:solidFill>
            <a:schemeClr val="bg1">
              <a:lumMod val="50000"/>
            </a:schemeClr>
          </a:solidFill>
        </p:spPr>
        <p:txBody>
          <a:bodyPr>
            <a:normAutofit fontScale="62500" lnSpcReduction="20000"/>
          </a:bodyPr>
          <a:lstStyle/>
          <a:p>
            <a:pPr algn="ctr">
              <a:buNone/>
            </a:pPr>
            <a:r>
              <a:rPr lang="en-US" sz="3400" b="1" dirty="0">
                <a:solidFill>
                  <a:srgbClr val="FFC000"/>
                </a:solidFill>
                <a:latin typeface="Times New Roman" panose="02020603050405020304" pitchFamily="18" charset="0"/>
                <a:cs typeface="Times New Roman" panose="02020603050405020304" pitchFamily="18" charset="0"/>
              </a:rPr>
              <a:t>PCP = Primary </a:t>
            </a:r>
          </a:p>
          <a:p>
            <a:pPr algn="ctr">
              <a:buNone/>
            </a:pPr>
            <a:r>
              <a:rPr lang="en-US" sz="3400" b="1" dirty="0">
                <a:solidFill>
                  <a:srgbClr val="FFC000"/>
                </a:solidFill>
                <a:latin typeface="Times New Roman" panose="02020603050405020304" pitchFamily="18" charset="0"/>
                <a:cs typeface="Times New Roman" panose="02020603050405020304" pitchFamily="18" charset="0"/>
              </a:rPr>
              <a:t>Care Provider</a:t>
            </a:r>
          </a:p>
          <a:p>
            <a:pPr marL="0" algn="ctr">
              <a:buNone/>
            </a:pPr>
            <a:r>
              <a:rPr lang="en-US" sz="3000" b="1" i="1" dirty="0">
                <a:latin typeface="Times New Roman" panose="02020603050405020304" pitchFamily="18" charset="0"/>
                <a:cs typeface="Times New Roman" panose="02020603050405020304" pitchFamily="18" charset="0"/>
              </a:rPr>
              <a:t>Retains ultimate responsibility for patient care</a:t>
            </a:r>
          </a:p>
          <a:p>
            <a:pPr>
              <a:buNone/>
            </a:pPr>
            <a:endParaRPr lang="en-US" dirty="0"/>
          </a:p>
        </p:txBody>
      </p:sp>
      <p:sp>
        <p:nvSpPr>
          <p:cNvPr id="5" name="Content Placeholder 2"/>
          <p:cNvSpPr txBox="1">
            <a:spLocks/>
          </p:cNvSpPr>
          <p:nvPr/>
        </p:nvSpPr>
        <p:spPr>
          <a:xfrm>
            <a:off x="5486400" y="4724400"/>
            <a:ext cx="2743200" cy="1447800"/>
          </a:xfrm>
          <a:prstGeom prst="rect">
            <a:avLst/>
          </a:prstGeom>
          <a:solidFill>
            <a:schemeClr val="bg1">
              <a:lumMod val="50000"/>
            </a:schemeClr>
          </a:solidFill>
        </p:spPr>
        <p:txBody>
          <a:bodyPr vert="horz" lIns="91440" tIns="45720" rIns="91440" bIns="45720" rtlCol="0">
            <a:normAutofit fontScale="25000" lnSpcReduction="20000"/>
          </a:bodyPr>
          <a:lstStyle/>
          <a:p>
            <a:pPr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8400" b="1" i="0" u="none" strike="noStrike" kern="1200" cap="none" spc="0" normalizeH="0" baseline="0" noProof="0" dirty="0">
                <a:ln>
                  <a:noFill/>
                </a:ln>
                <a:solidFill>
                  <a:srgbClr val="FFC000"/>
                </a:solidFill>
                <a:effectLst/>
                <a:uLnTx/>
                <a:uFillTx/>
                <a:latin typeface="Times New Roman" panose="02020603050405020304" pitchFamily="18" charset="0"/>
                <a:cs typeface="Times New Roman" panose="02020603050405020304" pitchFamily="18" charset="0"/>
              </a:rPr>
              <a:t>BHC = Behavioral Health Consultant</a:t>
            </a:r>
          </a:p>
          <a:p>
            <a:pPr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8400" b="1" i="1" dirty="0">
                <a:latin typeface="Times New Roman" panose="02020603050405020304" pitchFamily="18" charset="0"/>
                <a:cs typeface="Times New Roman" panose="02020603050405020304" pitchFamily="18" charset="0"/>
              </a:rPr>
              <a:t>Member of the primary care team</a:t>
            </a:r>
            <a:endParaRPr kumimoji="0" lang="en-US" sz="8400" b="1"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pic>
        <p:nvPicPr>
          <p:cNvPr id="1026" name="Picture 2" descr="C:\Program Files (x86)\Microsoft Office\MEDIA\CAGCAT10\j0240719.wmf"/>
          <p:cNvPicPr>
            <a:picLocks noChangeAspect="1" noChangeArrowheads="1"/>
          </p:cNvPicPr>
          <p:nvPr/>
        </p:nvPicPr>
        <p:blipFill>
          <a:blip r:embed="rId3" cstate="print"/>
          <a:srcRect/>
          <a:stretch>
            <a:fillRect/>
          </a:stretch>
        </p:blipFill>
        <p:spPr bwMode="auto">
          <a:xfrm>
            <a:off x="1219200" y="1600200"/>
            <a:ext cx="1828800" cy="2870340"/>
          </a:xfrm>
          <a:prstGeom prst="rect">
            <a:avLst/>
          </a:prstGeom>
          <a:noFill/>
        </p:spPr>
      </p:pic>
      <p:pic>
        <p:nvPicPr>
          <p:cNvPr id="1030" name="Picture 6" descr="http://www.claphamhealth.nhs.uk/typo3temp/pics/5dd5e8f0c8.jpg"/>
          <p:cNvPicPr>
            <a:picLocks noChangeAspect="1" noChangeArrowheads="1"/>
          </p:cNvPicPr>
          <p:nvPr/>
        </p:nvPicPr>
        <p:blipFill>
          <a:blip r:embed="rId4" cstate="print"/>
          <a:srcRect/>
          <a:stretch>
            <a:fillRect/>
          </a:stretch>
        </p:blipFill>
        <p:spPr bwMode="auto">
          <a:xfrm>
            <a:off x="5257800" y="2209800"/>
            <a:ext cx="2857500" cy="20955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Important is BH in PC?</a:t>
            </a:r>
          </a:p>
        </p:txBody>
      </p:sp>
      <p:sp>
        <p:nvSpPr>
          <p:cNvPr id="3075" name="Content Placeholder 2"/>
          <p:cNvSpPr>
            <a:spLocks noGrp="1"/>
          </p:cNvSpPr>
          <p:nvPr>
            <p:ph idx="1"/>
          </p:nvPr>
        </p:nvSpPr>
        <p:spPr/>
        <p:txBody>
          <a:bodyPr/>
          <a:lstStyle/>
          <a:p>
            <a:r>
              <a:rPr lang="en-US" altLang="en-US" b="0" dirty="0">
                <a:latin typeface="Times New Roman" panose="02020603050405020304" pitchFamily="18" charset="0"/>
                <a:cs typeface="Times New Roman" panose="02020603050405020304" pitchFamily="18" charset="0"/>
              </a:rPr>
              <a:t>What are the options for outpatient behavioral health services in Bexar county?</a:t>
            </a:r>
          </a:p>
          <a:p>
            <a:r>
              <a:rPr lang="en-US" altLang="en-US" b="0" dirty="0">
                <a:latin typeface="Times New Roman" panose="02020603050405020304" pitchFamily="18" charset="0"/>
                <a:cs typeface="Times New Roman" panose="02020603050405020304" pitchFamily="18" charset="0"/>
              </a:rPr>
              <a:t>How long does it take to access?</a:t>
            </a:r>
          </a:p>
          <a:p>
            <a:r>
              <a:rPr lang="en-US" altLang="en-US" b="0" dirty="0">
                <a:latin typeface="Times New Roman" panose="02020603050405020304" pitchFamily="18" charset="0"/>
                <a:cs typeface="Times New Roman" panose="02020603050405020304" pitchFamily="18" charset="0"/>
              </a:rPr>
              <a:t>How effective is referral?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3075">
                                            <p:txEl>
                                              <p:pRg st="2" end="2"/>
                                            </p:txEl>
                                          </p:spTgt>
                                        </p:tgtEl>
                                        <p:attrNameLst>
                                          <p:attrName>r</p:attrName>
                                        </p:attrNameLst>
                                      </p:cBhvr>
                                    </p:animRot>
                                    <p:animRot by="-240000">
                                      <p:cBhvr>
                                        <p:cTn id="13" dur="200" fill="hold">
                                          <p:stCondLst>
                                            <p:cond delay="200"/>
                                          </p:stCondLst>
                                        </p:cTn>
                                        <p:tgtEl>
                                          <p:spTgt spid="3075">
                                            <p:txEl>
                                              <p:pRg st="2" end="2"/>
                                            </p:txEl>
                                          </p:spTgt>
                                        </p:tgtEl>
                                        <p:attrNameLst>
                                          <p:attrName>r</p:attrName>
                                        </p:attrNameLst>
                                      </p:cBhvr>
                                    </p:animRot>
                                    <p:animRot by="240000">
                                      <p:cBhvr>
                                        <p:cTn id="14" dur="200" fill="hold">
                                          <p:stCondLst>
                                            <p:cond delay="400"/>
                                          </p:stCondLst>
                                        </p:cTn>
                                        <p:tgtEl>
                                          <p:spTgt spid="3075">
                                            <p:txEl>
                                              <p:pRg st="2" end="2"/>
                                            </p:txEl>
                                          </p:spTgt>
                                        </p:tgtEl>
                                        <p:attrNameLst>
                                          <p:attrName>r</p:attrName>
                                        </p:attrNameLst>
                                      </p:cBhvr>
                                    </p:animRot>
                                    <p:animRot by="-240000">
                                      <p:cBhvr>
                                        <p:cTn id="15" dur="200" fill="hold">
                                          <p:stCondLst>
                                            <p:cond delay="600"/>
                                          </p:stCondLst>
                                        </p:cTn>
                                        <p:tgtEl>
                                          <p:spTgt spid="3075">
                                            <p:txEl>
                                              <p:pRg st="2" end="2"/>
                                            </p:txEl>
                                          </p:spTgt>
                                        </p:tgtEl>
                                        <p:attrNameLst>
                                          <p:attrName>r</p:attrName>
                                        </p:attrNameLst>
                                      </p:cBhvr>
                                    </p:animRot>
                                    <p:animRot by="120000">
                                      <p:cBhvr>
                                        <p:cTn id="16" dur="200" fill="hold">
                                          <p:stCondLst>
                                            <p:cond delay="800"/>
                                          </p:stCondLst>
                                        </p:cTn>
                                        <p:tgtEl>
                                          <p:spTgt spid="307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alpha val="39999"/>
          </a:srgbClr>
        </a:solidFill>
        <a:effectLst/>
      </p:bgPr>
    </p:bg>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US" dirty="0">
                <a:latin typeface="Times New Roman" pitchFamily="18" charset="0"/>
                <a:cs typeface="Times New Roman" pitchFamily="18" charset="0"/>
              </a:rPr>
              <a:t>Primary Care: IOM definition</a:t>
            </a:r>
          </a:p>
        </p:txBody>
      </p:sp>
      <p:sp>
        <p:nvSpPr>
          <p:cNvPr id="152579" name="Rectangle 3"/>
          <p:cNvSpPr>
            <a:spLocks noGrp="1" noChangeArrowheads="1"/>
          </p:cNvSpPr>
          <p:nvPr>
            <p:ph sz="quarter" idx="1"/>
          </p:nvPr>
        </p:nvSpPr>
        <p:spPr/>
        <p:txBody>
          <a:bodyPr/>
          <a:lstStyle/>
          <a:p>
            <a:pPr eaLnBrk="1" hangingPunct="1">
              <a:defRPr/>
            </a:pPr>
            <a:r>
              <a:rPr lang="en-US" b="0" dirty="0">
                <a:latin typeface="Times New Roman" pitchFamily="18" charset="0"/>
                <a:cs typeface="Times New Roman" pitchFamily="18" charset="0"/>
              </a:rPr>
              <a:t>The provision of integrated, accessible health care</a:t>
            </a:r>
            <a:r>
              <a:rPr lang="en-US" dirty="0">
                <a:latin typeface="Times New Roman" pitchFamily="18" charset="0"/>
                <a:cs typeface="Times New Roman" pitchFamily="18" charset="0"/>
              </a:rPr>
              <a:t> </a:t>
            </a:r>
            <a:r>
              <a:rPr lang="en-US" b="0" dirty="0">
                <a:latin typeface="Times New Roman" pitchFamily="18" charset="0"/>
                <a:cs typeface="Times New Roman" pitchFamily="18" charset="0"/>
              </a:rPr>
              <a:t>services by clinicians who are accountable for addressing a large majority of personal health care needs, developing a sustained partnership with patients, and practicing in the context of family and community (IOM, 1996).</a:t>
            </a:r>
          </a:p>
        </p:txBody>
      </p:sp>
    </p:spTree>
    <p:extLst>
      <p:ext uri="{BB962C8B-B14F-4D97-AF65-F5344CB8AC3E}">
        <p14:creationId xmlns:p14="http://schemas.microsoft.com/office/powerpoint/2010/main" val="324794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fade">
                                      <p:cBhvr>
                                        <p:cTn id="7" dur="1000"/>
                                        <p:tgtEl>
                                          <p:spTgt spid="152579">
                                            <p:txEl>
                                              <p:pRg st="0" end="0"/>
                                            </p:txEl>
                                          </p:spTgt>
                                        </p:tgtEl>
                                      </p:cBhvr>
                                    </p:animEffect>
                                    <p:anim calcmode="lin" valueType="num">
                                      <p:cBhvr>
                                        <p:cTn id="8" dur="1000" fill="hold"/>
                                        <p:tgtEl>
                                          <p:spTgt spid="152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257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alpha val="40000"/>
          </a:srgb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What is “Integrated Care”?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Integrated Care: Methods of Care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IMPACT/Collaborative Care Model</a:t>
            </a:r>
          </a:p>
          <a:p>
            <a:r>
              <a:rPr lang="en-US" dirty="0">
                <a:latin typeface="Times New Roman" panose="02020603050405020304" pitchFamily="18" charset="0"/>
                <a:cs typeface="Times New Roman" panose="02020603050405020304" pitchFamily="18" charset="0"/>
              </a:rPr>
              <a:t>Chronic Care Model</a:t>
            </a:r>
          </a:p>
          <a:p>
            <a:r>
              <a:rPr lang="en-US" dirty="0">
                <a:latin typeface="Times New Roman" panose="02020603050405020304" pitchFamily="18" charset="0"/>
                <a:cs typeface="Times New Roman" panose="02020603050405020304" pitchFamily="18" charset="0"/>
              </a:rPr>
              <a:t>Co-Location</a:t>
            </a:r>
          </a:p>
          <a:p>
            <a:r>
              <a:rPr lang="en-US" dirty="0">
                <a:latin typeface="Times New Roman" panose="02020603050405020304" pitchFamily="18" charset="0"/>
                <a:cs typeface="Times New Roman" panose="02020603050405020304" pitchFamily="18" charset="0"/>
              </a:rPr>
              <a:t>Primary Care Behavioral Health (PCBH) Consultation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5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Integrated Models</a:t>
            </a:r>
          </a:p>
        </p:txBody>
      </p:sp>
      <p:sp>
        <p:nvSpPr>
          <p:cNvPr id="9219" name="AutoShape 2" descr="data:image/jpeg;base64,/9j/4AAQSkZJRgABAQAAAQABAAD/2wCEAAkGBxQQEhUUEBQWFhUVFhcWFRgYGBkYFRcXGBwXFhwVFhUdHCggGBwlHhcUITEhJSkrLi4uFx8zODMsNygtLisBCgoKBQUFDgUFDisZExkrKysrKysrKysrKysrKysrKysrKysrKysrKysrKysrKysrKysrKysrKysrKysrKysrK//AABEIAI0BZAMBIgACEQEDEQH/xAAbAAEAAgMBAQAAAAAAAAAAAAAABAUCAwYBB//EAE0QAAIABAIFCAcFBQMLBQEAAAECAAMEERIhBRUxQVQTIlFTk5TR0wYUFjJhktIjQnGBkTNSobHjB0NVJDVEYnJzgrKzwfA0NmR0oyX/xAAUAQEAAAAAAAAAAAAAAAAAAAAA/8QAFBEBAAAAAAAAAAAAAAAAAAAAAP/aAAwDAQACEQMRAD8Avp0g1NfXibOqAJU2UstUqJ0tVUywxAVHA25xI1EnXVffKnzYilHat0qJLhHM6ThYrjAPJLtW4vlffvjfOpJ5Js5zVQWxEAMMFyiDJQbPkb7dsBnqFOuq++VPmx7qFOuq++VPmwZaq4sUsMVybZi74crZEDktnxhMl1OeF190WJAza2d+g3vY7LWgPNQp11X3yp82PdQp11X3yp82Mklz1l5G78qzc4g8wk2Um2WVtgjUJNUL2cG4SwJBtZnL2uNpUpa+WRgM9Qp11X3yp82GoU66r75U+bFhIxBRjN2sMRta5/CNsBU6hTrqvvlT5sNQp11X3yp82LGfLxqVuVuLXU2YfEGIlbTzMKCUzFl3liA2X3yMyPw/QwGnUKddV98qfNj3UKddV98qfNjxZNSoYBwblyLkXW8xiLEjMBCBY9EDLqsPvpe4uABkuAXK3G3HfbugGoU66r75U+bHuoU66r75U+bGdNKn8rimMMIWYLA80klShw/AA3uTtyjUJFSSrFwGCMCLgozkyyMsPu2D7c84DLUKddV98qfNhqFOuq++VPmx7LSpLnEyqmLdYsFs+Qy6eT2j96MqBJ6lBNYMAlnOVy/7wsM75ZZWgMNQp11X3yp82GoU66r75U+bFpHsBVahTrqvvlT5sNQp11X3yp82LWEBVahTrqvvlT5sNQp11X3yp82LWEBVahTrqvvlT5sNQp11X3yp82LWEBVahTrqvvlT5sNQp11X3yp82LWBgKnUKddV98qfNhqFOuq++VPmxaxD0vpJKWUZk29hYKozd2OSoi7WYndAc96TmTQysTz6ou5wSkNbUqHc7LsZvNUXF2OQEY6J9I00PyUx9JpXSpllq5fLic8hj7s2nBYuyDJSuZO38I2n/ROraZQ1s+nmVEw1CzJ0hAHWRTrhYSMJOEk87ETkT8I6Wo9ItHSCPXdFTKVCcPKTaSUZVzsBdMQEB9Fp56zFV0YMrAMrA3BBzBB3iNkfP6Cp1PNRQcei6pgZEwG60sx8xLLdS9+afunLYY78GA9hCEAhCEAhCEAhCEAhCEAhCEAhCEB8rMt2rNKiU4luZ0nC5UOFPJLnhORiVMopoJZXBbk0AJLYS4Jxtg90XXZ0GK9qubL0jpISqdpoM6Vcq8tbHklyszC/5RM1nUcFM7WT9cBk8qruMLpbCwJNveIbCbBdzYPgRfKJNPJnB+c4ZOfkQL/dwHJRn79/yiJrSo4GZ2sj6491pU8FM7WR9cBmtPVAD7VS1he4GG+Br7FBtjwkfC8Ek1N1vMW33shi2jfhsRa9rWP4xr1nUcDM7WR9cNaVPAzO1k/XAZSaWpCqDNFwqh2yJJCzLkc22bGUdmwGME9bJYGwyGEjDhuMOey+fP6fyj3WlRwUztZH1w1nUcDM7WR9cBapewvtsL9F99ohz6FuTmLLmNic3BZjzcxcC2YFr/rEbWdRwMztZH1w1pUcFM7WR9cBvm008X5OYLDAFB/PGbkE32WuTvjU0uqBsHU3DZ2UKOaMNxhvfFizuRmMhGOs6jgpnayPrhrSp4GZ2sj64DaZdSWviQLcmwsSBc2BJGfNsMrZ32x7Jp54ZC0wFQecMhcFAD93MB7kDLI7Y060qeCmdrI+uGtKjgpnayfrgJM6XPu2FhbEuHYOZzbjNTZ/ezNxmMo1rJqcrzFvvyFrWfP3fevyfQMjlnaNWs6jgZnayPrhrSo4KZ2sj64DMyqkixZMwATfMZOD93aSZZvusfzxenqlVgjqSWBUsRYDCow2wZjEG+Ocea0qeCmdrI+uGtKjgpnayPrgM/V6gXtMB5z5ki+EzFYAc2wITEuYOdo2SJVQGBeYpAK5ADNefe5w5tYy8xYXB2Rp1pUcFM7WR9ceazqeCmdrI+uAuRCKbWlRwUztZH1x7rSp4GZ2sj64C4hFPrSp4KZ2sj64a0qeCmdrI+uAuI8MVGtKngZnayPrjGZpaoAJNE4AzJM6RYDeTz4CzrKtJKNMmsFRAWYnYAIx9DtCvVzVr6xCoH/o5DbZakW5eYOsbOw+6CN8czomZUaUmS6g0M2ZRyjeXL5SUonTVP7R8TDGi/dAuCc4+g69rP8ADZvbU/1wG7T+lqmndeRo3qZZXnGXMRXVr7MDkXFt4Mcp6Vza/S1M9JJoHp1m4RMm1Dy8KqCGuqoWLHKOl17Wf4bN7an+uPNe1n+Gze2p/rgJWjPR2VKoZdFMHKylkiU2L74tYkjd/wBootAV0zRs9dH1bFpL39RqG+8ot/k01usXPCfvAdMWmvaz/DZvbU/1xXafefXSGkT9FzirbCJ9PiRhsdDjyYHMGA7OPY4z0C0/PJNFpMYKyUMSkkXqJOwTRYlSw2MATnnvjs4BCEIBCEIBCEIBCEIBCEIBCEID5Ua1JFZpWbNOFEnSSxsTYcko2CJszTKC5s1sKsptbGGw5oCbm2IXyiEaxZFbpWZMJCpOkkkBmP7JRkqgk7d0bH0pI5RsSbgTMK7sCzMxt2Fctt7ZQE46WlC1224gMjtXFcEbvcf9IxbTEoXuxFgCeacri4By2kEZfERoaspiwuoxWJzlm4HPJvl8Jn8emPZtZIx2Kg3VgxtuAlkIQdtxNS0BKTSSFcRuo5Qy8xniBIz6BlvjUmmZRvmRbDnbI4y6qAd5ujZRhLqqdkNgMCLyjcwhQDc3OW3I5bYTKiQDZlANlBuhyDMQmLLK7Xt8YCwkzQ6hl2EXH4Rsivk6UlHCFJzwheaw94YlOYyBBEa5+nJSgMLsMGM2GYXA0wGx6QhygJtVUFALIz3YDmgG1/vG52RGqNLIkx5bBrqoa9hZi2xFzzbZl8Y8n6XlobHFiADWCm9iVH6jGtx8YxevkYrsBcMLnCThOIyVYm2XOxKPzgMpemZRCkkriQPYjMAhTna4FsQvG969AFN8nJCm2RI+P5fnEelEicGwKM0APNKko62FshkVFvyiYaZCFBUELbCLZC2y0BDl6blGWHJKjCrEEG4DLiB+ItfMdBjYdLSr2xHMsBkc8LYCRlsDZXje9HLORRTawGQ2AWA/TKMjTJlzVyJIy2Em5I/E5wGiq0issNkzYCoaw2FioAvsvzgbRg2lpQtdrXxWyP3cVwRuPMf5TEpqZCcRVScs7C+WY/7RgaOWTcot89w33v8A8zfqemA0DSsvO+IWKC5Ugc8XXP8ADpidGqZSo3vIpvYG4GYGwH8I3QCEIQCEIQCEIQCOeSnbTU9qeUSKKS2GrmqbGa4z9WlkbvdxHoNoy0jNm10/1CibCbA1c4f3Es/dU9a24bhnH0bQuipVHJSRTqElyxZR/Mk7ydpMBJpadZSKktQqIAqqBYKoyAAjbCEBpq6lJSNMmsFRFLMxNgqjMkmPlGk/7Q64zaadISXLoamqSnk8ohM6atwGnbeapztFl/aKKupqpcg0k+bQJhmTeRKYp7g3EtizC0sWzG03/COb/tM05MmNo0HR9RIEqrllFfk+fbDaXLCuc8t9hAfb4RB0NXPUShMmSZkhiSOTmYcYsbXOEkZ7dsToCg9LfR0VqK0tuSqZJx004bZb9B6UbYRvBjH0S9IvW1eVOXk6unISoldDbpifvS22gx0Mct6X6AmTGSsobLWyAQl/cnSzm1PN6VNsjuMB1MIqPRnT8uvk8pLBVgSk2W2Typg96W43EfxBBi3gEIQgEIQgEIQgEIQgEIQgPmVD/nDSf+/k/wDSWLN5CttVTfM3ANzbDc/llHMaQpKc1ulJtTLLiXNle6HLWMtcgqm5zMJtFRrf/Jvuqy3ZwzBsGxScrYxcHP4QHQ6ulYg+BcQAAtkLC9hbZ94/rGYo5drcmlujCtt3w/1V/QdEc81Fo8WBlWuWG17grjBBGLL9m/6QaioBe8giwBP7TK4xAHnZXBH6iA6RJKqLKqgEWIAAFugjojFaSWLWRObs5q5fhllFAmjKLBjaRhHKNL2vkVJFzzrAZRqWjoc7yLWCZ3cgl2dAo5226GA6U0yZcxMrW5oytstllbdHi0ksXsiC+3mrne4zy6CR+Zirk+jlI6hhJFiLi5cH8xiyjZ7MUnUj5n+qAn+py8/s0zFjzVzGWRy2ZDL4DojL1ZLg4EuNhwi4vnllFPVej1MgGGmx3IBAZhYfvG7RFqtGUct2U04IUylJDte802Wy4rkA7YDpUlqvugDIDIAZDID8BGd45FKOkZkC0tw5QBsb256Gbf3tgUfrE2p0NRIbcgCcJewZ/dG8nF05QHQwjlRR0GEFpOG5UWJe4xBDf3sx9omfxj31Chvb1drYGe/PsQjBDYY77T0boDqbwikk+jlG6hlkqQwBBxPsP/FGz2YpOpHzP9UBbwio9mKTqR8z/VD2XpOpHzP9UBb3hFR7MUnUj5n+qHsxSdSPmf6oC3heKj2YpOpHzP8AVD2YpOpHzP8AVAW94pNOaTmGYlJR2aqnDI7VkS98+Z0AZ2B2mIGm9GUsgIkqmE2fNbBIlBnu7bbscXNQbSY6f0Z/s1paeUPWEE6e3OmzLsMzngQA5INgEBe+ino/J0dIEqUbknFNmH35sw+9Mc7yf4DKLnGOkRQexNDw4+Z/qh7E0PDj5n+qAv8AGOkQxjpEUHsTQ8OPmf6oexNDw4+Z/qgL/GOkRW6Z0JT1hlGoUOZLiZLzIwuNhyOeyOd0/ozRFAFNUiJjuEXFMLuRa4RAxLbRsG+Kikr9BTJqyihlO/uCcs+VivkLF7CA+l4x0iGMdIig9iaHhx8z/VD2JoeHHzP9UBf4x0iGMdIig9iaHhx8z/VD2JoeHHzP9UBWek2jHpJx0jQLicACrkLsqZY++Bs5ZBsO8C0dNobSkqrkpPkNilzACDvHSrDcw2EbrRWexNDw4+Z/qihrtHajmGqpEPqTW9ckC55K3+kygege8u8ZwHfwjTS1KzUV5bBkcBlYZgg5ggxugEIQgEIQgEIQgEIQgPlRqxJrNKzGDELOkkhFLMfslGSjM7Y3nSaYieT3opJA5Q41EwXS17C4v0W+Ee0P+cNJ/wC/k/8ASWLXkhe9hfptn+sBTyNJrMmACSLFsOM4chyYnMem1nH6mJVVWSkfCy3ayr7oPv3wr02Nj8BvidyY6B+g/D+UDLF72F+m2cBSU+mEIAeVgUBWGQIBMvlsgBtwkZxJmaQlXKlLkLcjAGsM2tle/un4Xiy5MdA/T8v5R5yK/ujZbYNnR+EBhSzVdFZPdIytb/tlG8x4q2yAsI9gI9VNZQMCF7sAQCBYH72cRKquSXNPKIAQtw9gWawuVGW4XyJEWUYmWL3sL7L2F7dEBW6zlXw4DcEAgKMiSJYF9m1gMtxjKVpCVMdUC3awtdfdviFvh7p2ZRYLLA2AfoPxgJYvewuNhsLwFa+kJNsWC+bW5q35l8RF9lsPwOQtHjaTkkG6kgBrcwWIBVWtfZmy3vb+EWRkr+6Mzc5Db0/jHplg7QP0gK99Ly1AwZm4AAyFry1v+H2ikdME0yhC3DAuSAMr5My5i+8qYsOSH7o/Qf8AnRDklvfCL/gICtk6cRgpswxKjAZXsys+edhYKd8SKXSaTGCrizvYkWBwhSfjsdf1iTyK2thW3RYRkFHQIDKEIQCIOmdKJSyzMe5JIVEGbzHOSy0G8k2Ebq+tSRLabNYKiC7E/wDmZj30M0G9RMXSFahU2/ySS39yh/vHHWsLf7IygJ3oV6NvKJq6wA1c5bEbVkS9oky/4FjvMddCEAhCEAhCEBW6bnmSnLJTtUTEyVUwcpZiL4WYgAZAnPdHyX+07Sb14kSa+lm0FKJodqiYvKNexXAvJ3CXBOZO4R9O9IGr1dGoVp5iYSHlzWZGLXyZXAItbcRHLek+h9K6WkmlnS6WlkuVMxxMac5CkNZFwgDMDfAfQaSYrIrS2DIVBVgbhltkQd9xG6IOhNGJSU8qnl3wSkVFJ2kKLXMToBCEIBGLKCLEXByI3ERlCA4Ff/4U62erZ75bxRznOz4SWPyk9Ed6pvmI01tIk6W0uaodHUq6kXDA7QRHG6FrX0VUJQ1TFqeabUM9s7f/ABZrfvD7p3gfCA7mEIQCEIQCEIQCEIQHyR5tQukdJerypbjlpWIvMKEHkhkAEa8TPWa7h6fvDeVGk1XJVmlXwO+GdJOFFLOfslyVRtiSdMHERgyBQWJtN56B7mXbYL2Oe4wGHrNdw9P3hvKh6zXcPT94byo9p9Ms7gcmAhaxYtsAlLNLW/4gIl1WklltgIN7KR0HEwXL8LwEP1mv4en7w3lQ9ZruHp+8N5UbZemlOEYHub5CxtZim38r23CJtFVCagZcgb5HaCNxgK31mv4en7w3lQ9Zr+Hp+8N5UXUICl9ar+Hp+8N5UPWq/h6fvDeVFnVTHUDk0D3YA87DYbzsz/CIdVpXk5jJhBCmUMm+0PKG11S2YXac9l+iA0es1/D0/eG8qHrNfw9P3hvKj2XplmZAJfNcyxiLbA0tppNrbgLRNq68Sza1zgLjMAEDoJ2/leAg+s13D0/eG8qHrNdw9P3hvKjZrxAFLqwJKgrkTmENx0gcosZHTAv+za2B3ByucDBCAt+k/wAIDT6zXcPT94byoes13D0/eG8qLaRNDqrLsYAj8DGyApfWa7h6fvDeVD1mu4en7w3lRdQgKX1mu4en7w3lRjMra1QWaRTAAEkmoYAAbSTyUXkUdHRNpicUFxQSGtOcbKqYp/YoerUjnHfsgK/Q1NXaUeVVmmktSyyWkynnMizZimwnn7MlkGeEEDpjvPXdKcJS95fyY6KVLCgKoAAAAAyAA3AbozgOa9d0pwlL3l/Jh67pThKXvL+THSwgOa9d0pwlL3l/Jh67pThKXvL+THSwgOa9d0pwlL3l/Jh67pThKXvL+THSwgOa9d0pwlL3l/Jh67pThKXvL+TEr0j0dVVBlrS1Qpk53KsJYea2zCELHCv3rkg7o+eens+u0Ekqpl6QmVCtNEtpNQqHFcFrqVAI9235iA7n13SnCUveX8mHrulOEpe8v5MdBSzS6KxUqWUMVO1SQDY/hG2A5r13SnCUveX8mHrulOEpe8v5MdLCA5r13SnCUveX8mHrulOEpe8v5MdLCA5r13SnCUveX8mK/TlJX1sh5FRR0pRxxLhlIzDqeRyYHMH4R2sIDifRHTdRTulDpUKJ5X7CcpxJUKu1cVhaao2iwvtEdtFR6Uej8vSEgypt1IIaVMXKZKmD3ZkttoI8RFb6JafmO70ddZaySLncs+XsE+V0g7xuMB1MIQgEIQgEIQgPlTVBlVmlXCPMKzpJwIAXb7JclBIEbJmmSrtilEKBmbc+/JiZhtsvna19xjXLrpUrSOkhMmIhM6URiYLcckuYvFjrmn6+V86+MBFGnExBcDXILfd2c/ZnnfAf1EenTK4slutmu3xAlEAHo+1t+KmNx0nSk4jNk3Gw41vl+fxMZ65p+vlfOvjAa6fSSurMJbWRMZuBfME4QOnIxpqNM4A4WU2JExWyA93EN+zMZjflErXNP18r518Ya5p+vlfOvjAapel7nCJbFsQTcBiuVzuchkTnujxtNLzOYwMz3Rle1yoJAOwkGN2uafr5Xzr4w1zT9fK+dfGA80bpETjbCVYIjHo5wBy/Am2fRE8Lv3/xiDrmn6+V86+MBpmn6+V86+MBOwwK/CIWuqfr5Xzr4w11T9fK+dfGAmlfhHhQHaBEPXVP18r518Ya6p+vlfOvjAToRB11T9fK+dfGGuqfr5Xzr4wE6EQddU/XyvnXxim036RK7pS0k+UJs3NppZcEiVsaYTexbcq9MBLniZpGe1FSsVlpb1yePuKf7iWesbf+6DH0fRlBLppSSZChJctQqKNwH8z8YovR6o0fQyFkSKiThXMkzFLOx953N82J3xZ+0lJxMntF8YC0hFX7SUnEye0Xxh7SUnEye0XxgLSEVftJScTJ7RfGHtJScTJ7RfGAtIRV+0lJxMntF8Ye0lJxMntF8YC0hFX7SUnEye0Xxh7SUnEye0XxgK7019NKfRUsGccUx78lKW2Jzs35KtyLkxx2i5cmuqErdM1dOWl86npFmqZUnZZnP3339H8o7PSNXoypINQ9LMK3ClzLYgHcLxD9V0N+7Rf/AJwHV089Zih5bBlYXVgbgjpB3xsimptOUUpQkufTqiiyqroAB0AXyjb7SUnEye0XxgLSEVftJScTJ7RfGHtJScTJ7RfGAtIRV+0lJxMntF8Ye0lJxMntF8YC0hFX7SUnEye0Xxh7SUnEye0XxgLSOf8AS30d9bVJkluSqpBL08791t6P+9LbYREz2kpOJk9ovjHntHScTJ7RfGAieiPpH64rpNXk6qQ2CplfuttDL0owzB+MdBHA+lsyQzpW0NTIWskggAzFCz5e0yJme/Ig7jHSeiXpJJ0lTrPkHI811PvS3G1GHSP43BgLqEIQCEIQHy2npUfSOk8aIxE6TbEoa32S7LiLD1GnvbkpN+jAl/0tFY1IJ1ZpWWxYBp0kEoxVh9kpyYZjZEnVCljz8rodl3BRAgu975gAnpgJPqdPe3Jyb5ZYUvnmN0ZnR0jfJlfIvhEKk0QitjV7srE322bkllZ59C3/ADiTU0Bd8WMgWUEDfhYN05bN3TAbNWyeplfIvhDVsnqZXZr4REl6Hw4bTGst8swM2LXyO3O3xAibRSOSQKWxWJzP8vjAY6tk9TK7NfCMfUqe1+Sk26cCW/W0TIhT9GoZRloAgLK+QuLqyvmN9ysANFTgXMuTbpwJbo6IySgkHZKlHdkibRu2RE1KpzLXBYOQAAtxMWZkNw5oH5mJEihwSjKVrAqQCMmBYscV/wA/4QGerpF7clKv/sJ4fAx7q2T1Mr5F8IjrornYsdm5guBYWQsdl9+Ixrl6EyYPMZsQcdABdUW4F92En/iMBM1bJ6mV8i+ENWyepldmvhGNHRGWxbFcFVW1srgAXFybbNnxibARdWyepldmvhDVknqZXZr4RKiv03pVaZAcJeY5CSpa+/MmHYqj+Z3CAgab5OWUkU1PKmVU/KSmBbDpmzMskXaT+Udb6LehVPRyAjS5c2YxLzZjIpLzDmSARzV3ADYIx9CvRlqUNPqiHq59jNYe6g3SZfQi/wATcx1MBA1JTcPJ7NPCGpKbh5PZp4RPhAQNSU3DyezTwhqSm4eT2aeET4QEDUlNw8ns08IakpuHk9mnhE+EBA1JTcPJ7NPCGpKbh5PZp4RPhAQNSU3DyezTwhqSm4eT2aeET4QFJpSRQUqGZUS6aWg+8ySwPwGWZ+EUXo36Q6M0hUzKenp1Ly05QlpCqpW6i4uL/eH4iOurNHypxQzZaOZZxJiUNhbZcX2G0fNPRf8A906S/wDrJ/y0sB9G1JTcPJ7NPCGpKbh5PZp4RPhAQNSU3DyezTwhqSm4eT2aeET4QEDUlNw8ns08IakpuHk9mnhE+EBA1JTcPJ7NPCGpKbh5PZp4RPhAQNSU3DyezTwhqSm4eT2aeET4QFfqSm4eT2aeEctp3Rr6MnGvoUvKIAraZBk6D+/lKNkxRtA2gR3MeGAj6Nr5dRKSdJYPLmKGVhsIMSY4KqlnQc9pyAnR097z0Gfqs1j+2QbpTG+IbjYx3cuYGAZSCCLgjMEHeDAZQhCA+VGkWdWaVluWCtOkglWKt+yU5MMxEqZoRTezuLiwzNwcMtA175kYAbneTFnVei81ampnSahV9YdXZWk47FVCZNyg6OiPdRVXFS+7f1oCsOhFs1nYYsZuMrF35QkZ/HD+EYnQuYImNtFxns518GfNvi2fAdEWuo6ripfdv60NR1XFS+7f1oCr1MbgtNc7MtgyVV2A5Hm3v/rGMhoVQQcbGxVs87lWdrkX2kPh/ACLLUdVxUvu39aGo6ripfdv60BBqdHY2ZsZGLD+WG2QN/dNsxvuc41pocA3LsbFT8BZnYgC+QOPDboAiy1HVcVL7t/WhqOq4qX3b+tAVA0FZUUTXARMAw5G2Flve/xB/ERLptHhJnKXzMsIQBYZMzAjPL3z+giZqKq4qX3b+tDUdVxUvu39aAyEIx1HVcVL7t/WhqOq4qX3b+tAZQjHUdVxUvu39aGo6ripfdv60BH0npBKaU02abKv6sTkFUb2JsAIk+hXo87P69XLae62kyjmKaUfu/7xsix/KIU70RnvPlTplUjGTcy0NP8AZhz/AHhXlecw3XOUXuCu4qT3Y+dAdNCOZwV3FSe7HzoYK7ipPdj50B00I5nBXcVJ7sfOhgruKk92PnQHTQjmcFdxUnux86GCu4qT3Y+dAdNCOZwV3FSe7HzoYK7ipPdj50B00I5nBXcVJ7sfOhgruKk92PnQHTQjmcFdxUnux86GCu4qT3Y+dAWenEqii+pNJV8XO5UMy4bbsJGd7Rw1B6G6Tk18+vWfSGbUIEdSkzAABLFxnf8Aux+pjpsFdxUnux86GCu4qT3Y+dAX2jxMEtOXKmZbnlAQhP8Aqg52iRHM4K7ipPdj50MFdxUnux86A6aEczgruKk92PnQwV3FSe7HzoDpoRzOCu4qT3Y+dDBXcVJ7sfOgOmhHM4K7ipPdj50MFdxUnux86A6aEczgruKk92PnQwV3FSe7HzoDpoRzOCu4qT3Y+dDBXcVJ7sfOgOinyVdSrgMrAqwIuCDkQRvEcPo2Y2hZ6004k0E5rUs1j/6dz/o0wn7hPun8otsFdxUnux86ImldFVNVKeTPqJDy5gsymmP6j7bIjaDAdheEU3oro+bTUySZ08zzL5omMuFiotYNmbkdO+EB/9k=">
            <a:hlinkClick r:id="rId3"/>
          </p:cNvPr>
          <p:cNvSpPr>
            <a:spLocks noChangeAspect="1" noChangeArrowheads="1"/>
          </p:cNvSpPr>
          <p:nvPr/>
        </p:nvSpPr>
        <p:spPr bwMode="auto">
          <a:xfrm>
            <a:off x="101600" y="-852488"/>
            <a:ext cx="4476750" cy="1781176"/>
          </a:xfrm>
          <a:prstGeom prst="rect">
            <a:avLst/>
          </a:prstGeom>
          <a:noFill/>
          <a:ln w="9525">
            <a:noFill/>
            <a:miter lim="800000"/>
            <a:headEnd/>
            <a:tailEnd/>
          </a:ln>
        </p:spPr>
        <p:txBody>
          <a:bodyPr/>
          <a:lstStyle/>
          <a:p>
            <a:endParaRPr lang="en-US" altLang="en-US"/>
          </a:p>
        </p:txBody>
      </p:sp>
      <p:sp>
        <p:nvSpPr>
          <p:cNvPr id="9220" name="AutoShape 4" descr="data:image/jpeg;base64,/9j/4AAQSkZJRgABAQAAAQABAAD/2wCEAAkGBxQQEhUUEBQWFhUVFhcWFRgYGBkYFRcXGBwXFhwVFhUdHCggGBwlHhcUITEhJSkrLi4uFx8zODMsNygtLisBCgoKBQUFDgUFDisZExkrKysrKysrKysrKysrKysrKysrKysrKysrKysrKysrKysrKysrKysrKysrKysrKysrK//AABEIAI0BZAMBIgACEQEDEQH/xAAbAAEAAgMBAQAAAAAAAAAAAAAABAUCAwYBB//EAE0QAAIABAIFCAcFBQMLBQEAAAECAAMEERIhBRUxQVQTIlFTk5TR0wYUFjJhktIjQnGBkTNSobHjB0NVJDVEYnJzgrKzwfA0NmR0oyX/xAAUAQEAAAAAAAAAAAAAAAAAAAAA/8QAFBEBAAAAAAAAAAAAAAAAAAAAAP/aAAwDAQACEQMRAD8Avp0g1NfXibOqAJU2UstUqJ0tVUywxAVHA25xI1EnXVffKnzYilHat0qJLhHM6ThYrjAPJLtW4vlffvjfOpJ5Js5zVQWxEAMMFyiDJQbPkb7dsBnqFOuq++VPmx7qFOuq++VPmwZaq4sUsMVybZi74crZEDktnxhMl1OeF190WJAza2d+g3vY7LWgPNQp11X3yp82PdQp11X3yp82Mklz1l5G78qzc4g8wk2Um2WVtgjUJNUL2cG4SwJBtZnL2uNpUpa+WRgM9Qp11X3yp82GoU66r75U+bFhIxBRjN2sMRta5/CNsBU6hTrqvvlT5sNQp11X3yp82LGfLxqVuVuLXU2YfEGIlbTzMKCUzFl3liA2X3yMyPw/QwGnUKddV98qfNj3UKddV98qfNjxZNSoYBwblyLkXW8xiLEjMBCBY9EDLqsPvpe4uABkuAXK3G3HfbugGoU66r75U+bHuoU66r75U+bGdNKn8rimMMIWYLA80klShw/AA3uTtyjUJFSSrFwGCMCLgozkyyMsPu2D7c84DLUKddV98qfNhqFOuq++VPmx7LSpLnEyqmLdYsFs+Qy6eT2j96MqBJ6lBNYMAlnOVy/7wsM75ZZWgMNQp11X3yp82GoU66r75U+bFpHsBVahTrqvvlT5sNQp11X3yp82LWEBVahTrqvvlT5sNQp11X3yp82LWEBVahTrqvvlT5sNQp11X3yp82LWEBVahTrqvvlT5sNQp11X3yp82LWBgKnUKddV98qfNhqFOuq++VPmxaxD0vpJKWUZk29hYKozd2OSoi7WYndAc96TmTQysTz6ou5wSkNbUqHc7LsZvNUXF2OQEY6J9I00PyUx9JpXSpllq5fLic8hj7s2nBYuyDJSuZO38I2n/ROraZQ1s+nmVEw1CzJ0hAHWRTrhYSMJOEk87ETkT8I6Wo9ItHSCPXdFTKVCcPKTaSUZVzsBdMQEB9Fp56zFV0YMrAMrA3BBzBB3iNkfP6Cp1PNRQcei6pgZEwG60sx8xLLdS9+afunLYY78GA9hCEAhCEAhCEAhCEAhCEAhCEAhCEB8rMt2rNKiU4luZ0nC5UOFPJLnhORiVMopoJZXBbk0AJLYS4Jxtg90XXZ0GK9qubL0jpISqdpoM6Vcq8tbHklyszC/5RM1nUcFM7WT9cBk8qruMLpbCwJNveIbCbBdzYPgRfKJNPJnB+c4ZOfkQL/dwHJRn79/yiJrSo4GZ2sj6491pU8FM7WR9cBmtPVAD7VS1he4GG+Br7FBtjwkfC8Ek1N1vMW33shi2jfhsRa9rWP4xr1nUcDM7WR9cNaVPAzO1k/XAZSaWpCqDNFwqh2yJJCzLkc22bGUdmwGME9bJYGwyGEjDhuMOey+fP6fyj3WlRwUztZH1w1nUcDM7WR9cBapewvtsL9F99ohz6FuTmLLmNic3BZjzcxcC2YFr/rEbWdRwMztZH1w1pUcFM7WR9cBvm008X5OYLDAFB/PGbkE32WuTvjU0uqBsHU3DZ2UKOaMNxhvfFizuRmMhGOs6jgpnayPrhrSp4GZ2sj64DaZdSWviQLcmwsSBc2BJGfNsMrZ32x7Jp54ZC0wFQecMhcFAD93MB7kDLI7Y060qeCmdrI+uGtKjgpnayfrgJM6XPu2FhbEuHYOZzbjNTZ/ezNxmMo1rJqcrzFvvyFrWfP3fevyfQMjlnaNWs6jgZnayPrhrSo4KZ2sj64DMyqkixZMwATfMZOD93aSZZvusfzxenqlVgjqSWBUsRYDCow2wZjEG+Ocea0qeCmdrI+uGtKjgpnayPrgM/V6gXtMB5z5ki+EzFYAc2wITEuYOdo2SJVQGBeYpAK5ADNefe5w5tYy8xYXB2Rp1pUcFM7WR9ceazqeCmdrI+uAuRCKbWlRwUztZH1x7rSp4GZ2sj64C4hFPrSp4KZ2sj64a0qeCmdrI+uAuI8MVGtKngZnayPrjGZpaoAJNE4AzJM6RYDeTz4CzrKtJKNMmsFRAWYnYAIx9DtCvVzVr6xCoH/o5DbZakW5eYOsbOw+6CN8czomZUaUmS6g0M2ZRyjeXL5SUonTVP7R8TDGi/dAuCc4+g69rP8ADZvbU/1wG7T+lqmndeRo3qZZXnGXMRXVr7MDkXFt4Mcp6Vza/S1M9JJoHp1m4RMm1Dy8KqCGuqoWLHKOl17Wf4bN7an+uPNe1n+Gze2p/rgJWjPR2VKoZdFMHKylkiU2L74tYkjd/wBootAV0zRs9dH1bFpL39RqG+8ot/k01usXPCfvAdMWmvaz/DZvbU/1xXafefXSGkT9FzirbCJ9PiRhsdDjyYHMGA7OPY4z0C0/PJNFpMYKyUMSkkXqJOwTRYlSw2MATnnvjs4BCEIBCEIBCEIBCEIBCEIBCEID5Ua1JFZpWbNOFEnSSxsTYcko2CJszTKC5s1sKsptbGGw5oCbm2IXyiEaxZFbpWZMJCpOkkkBmP7JRkqgk7d0bH0pI5RsSbgTMK7sCzMxt2Fctt7ZQE46WlC1224gMjtXFcEbvcf9IxbTEoXuxFgCeacri4By2kEZfERoaspiwuoxWJzlm4HPJvl8Jn8emPZtZIx2Kg3VgxtuAlkIQdtxNS0BKTSSFcRuo5Qy8xniBIz6BlvjUmmZRvmRbDnbI4y6qAd5ujZRhLqqdkNgMCLyjcwhQDc3OW3I5bYTKiQDZlANlBuhyDMQmLLK7Xt8YCwkzQ6hl2EXH4Rsivk6UlHCFJzwheaw94YlOYyBBEa5+nJSgMLsMGM2GYXA0wGx6QhygJtVUFALIz3YDmgG1/vG52RGqNLIkx5bBrqoa9hZi2xFzzbZl8Y8n6XlobHFiADWCm9iVH6jGtx8YxevkYrsBcMLnCThOIyVYm2XOxKPzgMpemZRCkkriQPYjMAhTna4FsQvG969AFN8nJCm2RI+P5fnEelEicGwKM0APNKko62FshkVFvyiYaZCFBUELbCLZC2y0BDl6blGWHJKjCrEEG4DLiB+ItfMdBjYdLSr2xHMsBkc8LYCRlsDZXje9HLORRTawGQ2AWA/TKMjTJlzVyJIy2Em5I/E5wGiq0issNkzYCoaw2FioAvsvzgbRg2lpQtdrXxWyP3cVwRuPMf5TEpqZCcRVScs7C+WY/7RgaOWTcot89w33v8A8zfqemA0DSsvO+IWKC5Ugc8XXP8ADpidGqZSo3vIpvYG4GYGwH8I3QCEIQCEIQCEIQCOeSnbTU9qeUSKKS2GrmqbGa4z9WlkbvdxHoNoy0jNm10/1CibCbA1c4f3Es/dU9a24bhnH0bQuipVHJSRTqElyxZR/Mk7ydpMBJpadZSKktQqIAqqBYKoyAAjbCEBpq6lJSNMmsFRFLMxNgqjMkmPlGk/7Q64zaadISXLoamqSnk8ohM6atwGnbeapztFl/aKKupqpcg0k+bQJhmTeRKYp7g3EtizC0sWzG03/COb/tM05MmNo0HR9RIEqrllFfk+fbDaXLCuc8t9hAfb4RB0NXPUShMmSZkhiSOTmYcYsbXOEkZ7dsToCg9LfR0VqK0tuSqZJx004bZb9B6UbYRvBjH0S9IvW1eVOXk6unISoldDbpifvS22gx0Mct6X6AmTGSsobLWyAQl/cnSzm1PN6VNsjuMB1MIqPRnT8uvk8pLBVgSk2W2Typg96W43EfxBBi3gEIQgEIQgEIQgEIQgEIQgPmVD/nDSf+/k/wDSWLN5CttVTfM3ANzbDc/llHMaQpKc1ulJtTLLiXNle6HLWMtcgqm5zMJtFRrf/Jvuqy3ZwzBsGxScrYxcHP4QHQ6ulYg+BcQAAtkLC9hbZ94/rGYo5drcmlujCtt3w/1V/QdEc81Fo8WBlWuWG17grjBBGLL9m/6QaioBe8giwBP7TK4xAHnZXBH6iA6RJKqLKqgEWIAAFugjojFaSWLWRObs5q5fhllFAmjKLBjaRhHKNL2vkVJFzzrAZRqWjoc7yLWCZ3cgl2dAo5226GA6U0yZcxMrW5oytstllbdHi0ksXsiC+3mrne4zy6CR+Zirk+jlI6hhJFiLi5cH8xiyjZ7MUnUj5n+qAn+py8/s0zFjzVzGWRy2ZDL4DojL1ZLg4EuNhwi4vnllFPVej1MgGGmx3IBAZhYfvG7RFqtGUct2U04IUylJDte802Wy4rkA7YDpUlqvugDIDIAZDID8BGd45FKOkZkC0tw5QBsb256Gbf3tgUfrE2p0NRIbcgCcJewZ/dG8nF05QHQwjlRR0GEFpOG5UWJe4xBDf3sx9omfxj31Chvb1drYGe/PsQjBDYY77T0boDqbwikk+jlG6hlkqQwBBxPsP/FGz2YpOpHzP9UBbwio9mKTqR8z/VD2XpOpHzP9UBb3hFR7MUnUj5n+qHsxSdSPmf6oC3heKj2YpOpHzP8AVD2YpOpHzP8AVAW94pNOaTmGYlJR2aqnDI7VkS98+Z0AZ2B2mIGm9GUsgIkqmE2fNbBIlBnu7bbscXNQbSY6f0Z/s1paeUPWEE6e3OmzLsMzngQA5INgEBe+ino/J0dIEqUbknFNmH35sw+9Mc7yf4DKLnGOkRQexNDw4+Z/qh7E0PDj5n+qAv8AGOkQxjpEUHsTQ8OPmf6oexNDw4+Z/qgL/GOkRW6Z0JT1hlGoUOZLiZLzIwuNhyOeyOd0/ozRFAFNUiJjuEXFMLuRa4RAxLbRsG+Kikr9BTJqyihlO/uCcs+VivkLF7CA+l4x0iGMdIig9iaHhx8z/VD2JoeHHzP9UBf4x0iGMdIig9iaHhx8z/VD2JoeHHzP9UBWek2jHpJx0jQLicACrkLsqZY++Bs5ZBsO8C0dNobSkqrkpPkNilzACDvHSrDcw2EbrRWexNDw4+Z/qihrtHajmGqpEPqTW9ckC55K3+kygege8u8ZwHfwjTS1KzUV5bBkcBlYZgg5ggxugEIQgEIQgEIQgEIQgPlRqxJrNKzGDELOkkhFLMfslGSjM7Y3nSaYieT3opJA5Q41EwXS17C4v0W+Ee0P+cNJ/wC/k/8ASWLXkhe9hfptn+sBTyNJrMmACSLFsOM4chyYnMem1nH6mJVVWSkfCy3ayr7oPv3wr02Nj8BvidyY6B+g/D+UDLF72F+m2cBSU+mEIAeVgUBWGQIBMvlsgBtwkZxJmaQlXKlLkLcjAGsM2tle/un4Xiy5MdA/T8v5R5yK/ujZbYNnR+EBhSzVdFZPdIytb/tlG8x4q2yAsI9gI9VNZQMCF7sAQCBYH72cRKquSXNPKIAQtw9gWawuVGW4XyJEWUYmWL3sL7L2F7dEBW6zlXw4DcEAgKMiSJYF9m1gMtxjKVpCVMdUC3awtdfdviFvh7p2ZRYLLA2AfoPxgJYvewuNhsLwFa+kJNsWC+bW5q35l8RF9lsPwOQtHjaTkkG6kgBrcwWIBVWtfZmy3vb+EWRkr+6Mzc5Db0/jHplg7QP0gK99Ly1AwZm4AAyFry1v+H2ikdME0yhC3DAuSAMr5My5i+8qYsOSH7o/Qf8AnRDklvfCL/gICtk6cRgpswxKjAZXsys+edhYKd8SKXSaTGCrizvYkWBwhSfjsdf1iTyK2thW3RYRkFHQIDKEIQCIOmdKJSyzMe5JIVEGbzHOSy0G8k2Ebq+tSRLabNYKiC7E/wDmZj30M0G9RMXSFahU2/ySS39yh/vHHWsLf7IygJ3oV6NvKJq6wA1c5bEbVkS9oky/4FjvMddCEAhCEAhCEBW6bnmSnLJTtUTEyVUwcpZiL4WYgAZAnPdHyX+07Sb14kSa+lm0FKJodqiYvKNexXAvJ3CXBOZO4R9O9IGr1dGoVp5iYSHlzWZGLXyZXAItbcRHLek+h9K6WkmlnS6WlkuVMxxMac5CkNZFwgDMDfAfQaSYrIrS2DIVBVgbhltkQd9xG6IOhNGJSU8qnl3wSkVFJ2kKLXMToBCEIBGLKCLEXByI3ERlCA4Ff/4U62erZ75bxRznOz4SWPyk9Ed6pvmI01tIk6W0uaodHUq6kXDA7QRHG6FrX0VUJQ1TFqeabUM9s7f/ABZrfvD7p3gfCA7mEIQCEIQCEIQCEIQHyR5tQukdJerypbjlpWIvMKEHkhkAEa8TPWa7h6fvDeVGk1XJVmlXwO+GdJOFFLOfslyVRtiSdMHERgyBQWJtN56B7mXbYL2Oe4wGHrNdw9P3hvKh6zXcPT94byo9p9Ms7gcmAhaxYtsAlLNLW/4gIl1WklltgIN7KR0HEwXL8LwEP1mv4en7w3lQ9ZruHp+8N5UbZemlOEYHub5CxtZim38r23CJtFVCagZcgb5HaCNxgK31mv4en7w3lQ9Zr+Hp+8N5UXUICl9ar+Hp+8N5UPWq/h6fvDeVFnVTHUDk0D3YA87DYbzsz/CIdVpXk5jJhBCmUMm+0PKG11S2YXac9l+iA0es1/D0/eG8qHrNfw9P3hvKj2XplmZAJfNcyxiLbA0tppNrbgLRNq68Sza1zgLjMAEDoJ2/leAg+s13D0/eG8qHrNdw9P3hvKjZrxAFLqwJKgrkTmENx0gcosZHTAv+za2B3ByucDBCAt+k/wAIDT6zXcPT94byoes13D0/eG8qLaRNDqrLsYAj8DGyApfWa7h6fvDeVD1mu4en7w3lRdQgKX1mu4en7w3lRjMra1QWaRTAAEkmoYAAbSTyUXkUdHRNpicUFxQSGtOcbKqYp/YoerUjnHfsgK/Q1NXaUeVVmmktSyyWkynnMizZimwnn7MlkGeEEDpjvPXdKcJS95fyY6KVLCgKoAAAAAyAA3AbozgOa9d0pwlL3l/Jh67pThKXvL+THSwgOa9d0pwlL3l/Jh67pThKXvL+THSwgOa9d0pwlL3l/Jh67pThKXvL+THSwgOa9d0pwlL3l/Jh67pThKXvL+TEr0j0dVVBlrS1Qpk53KsJYea2zCELHCv3rkg7o+eens+u0Ekqpl6QmVCtNEtpNQqHFcFrqVAI9235iA7n13SnCUveX8mHrulOEpe8v5MdBSzS6KxUqWUMVO1SQDY/hG2A5r13SnCUveX8mHrulOEpe8v5MdLCA5r13SnCUveX8mHrulOEpe8v5MdLCA5r13SnCUveX8mK/TlJX1sh5FRR0pRxxLhlIzDqeRyYHMH4R2sIDifRHTdRTulDpUKJ5X7CcpxJUKu1cVhaao2iwvtEdtFR6Uej8vSEgypt1IIaVMXKZKmD3ZkttoI8RFb6JafmO70ddZaySLncs+XsE+V0g7xuMB1MIQgEIQgEIQgPlTVBlVmlXCPMKzpJwIAXb7JclBIEbJmmSrtilEKBmbc+/JiZhtsvna19xjXLrpUrSOkhMmIhM6URiYLcckuYvFjrmn6+V86+MBFGnExBcDXILfd2c/ZnnfAf1EenTK4slutmu3xAlEAHo+1t+KmNx0nSk4jNk3Gw41vl+fxMZ65p+vlfOvjAa6fSSurMJbWRMZuBfME4QOnIxpqNM4A4WU2JExWyA93EN+zMZjflErXNP18r518Ya5p+vlfOvjAapel7nCJbFsQTcBiuVzuchkTnujxtNLzOYwMz3Rle1yoJAOwkGN2uafr5Xzr4w1zT9fK+dfGA80bpETjbCVYIjHo5wBy/Am2fRE8Lv3/xiDrmn6+V86+MBpmn6+V86+MBOwwK/CIWuqfr5Xzr4w11T9fK+dfGAmlfhHhQHaBEPXVP18r518Ya6p+vlfOvjAToRB11T9fK+dfGGuqfr5Xzr4wE6EQddU/XyvnXxim036RK7pS0k+UJs3NppZcEiVsaYTexbcq9MBLniZpGe1FSsVlpb1yePuKf7iWesbf+6DH0fRlBLppSSZChJctQqKNwH8z8YovR6o0fQyFkSKiThXMkzFLOx953N82J3xZ+0lJxMntF8YC0hFX7SUnEye0Xxh7SUnEye0XxgLSEVftJScTJ7RfGHtJScTJ7RfGAtIRV+0lJxMntF8Ye0lJxMntF8YC0hFX7SUnEye0Xxh7SUnEye0XxgK7019NKfRUsGccUx78lKW2Jzs35KtyLkxx2i5cmuqErdM1dOWl86npFmqZUnZZnP3339H8o7PSNXoypINQ9LMK3ClzLYgHcLxD9V0N+7Rf/AJwHV089Zih5bBlYXVgbgjpB3xsimptOUUpQkufTqiiyqroAB0AXyjb7SUnEye0XxgLSEVftJScTJ7RfGHtJScTJ7RfGAtIRV+0lJxMntF8Ye0lJxMntF8YC0hFX7SUnEye0Xxh7SUnEye0XxgLSOf8AS30d9bVJkluSqpBL08791t6P+9LbYREz2kpOJk9ovjHntHScTJ7RfGAieiPpH64rpNXk6qQ2CplfuttDL0owzB+MdBHA+lsyQzpW0NTIWskggAzFCz5e0yJme/Ig7jHSeiXpJJ0lTrPkHI811PvS3G1GHSP43BgLqEIQCEIQHy2npUfSOk8aIxE6TbEoa32S7LiLD1GnvbkpN+jAl/0tFY1IJ1ZpWWxYBp0kEoxVh9kpyYZjZEnVCljz8rodl3BRAgu975gAnpgJPqdPe3Jyb5ZYUvnmN0ZnR0jfJlfIvhEKk0QitjV7srE322bkllZ59C3/ADiTU0Bd8WMgWUEDfhYN05bN3TAbNWyeplfIvhDVsnqZXZr4REl6Hw4bTGst8swM2LXyO3O3xAibRSOSQKWxWJzP8vjAY6tk9TK7NfCMfUqe1+Sk26cCW/W0TIhT9GoZRloAgLK+QuLqyvmN9ysANFTgXMuTbpwJbo6IySgkHZKlHdkibRu2RE1KpzLXBYOQAAtxMWZkNw5oH5mJEihwSjKVrAqQCMmBYscV/wA/4QGerpF7clKv/sJ4fAx7q2T1Mr5F8IjrornYsdm5guBYWQsdl9+Ixrl6EyYPMZsQcdABdUW4F92En/iMBM1bJ6mV8i+ENWyepldmvhGNHRGWxbFcFVW1srgAXFybbNnxibARdWyepldmvhDVknqZXZr4RKiv03pVaZAcJeY5CSpa+/MmHYqj+Z3CAgab5OWUkU1PKmVU/KSmBbDpmzMskXaT+Udb6LehVPRyAjS5c2YxLzZjIpLzDmSARzV3ADYIx9CvRlqUNPqiHq59jNYe6g3SZfQi/wATcx1MBA1JTcPJ7NPCGpKbh5PZp4RPhAQNSU3DyezTwhqSm4eT2aeET4QEDUlNw8ns08IakpuHk9mnhE+EBA1JTcPJ7NPCGpKbh5PZp4RPhAQNSU3DyezTwhqSm4eT2aeET4QFJpSRQUqGZUS6aWg+8ySwPwGWZ+EUXo36Q6M0hUzKenp1Ly05QlpCqpW6i4uL/eH4iOurNHypxQzZaOZZxJiUNhbZcX2G0fNPRf8A906S/wDrJ/y0sB9G1JTcPJ7NPCGpKbh5PZp4RPhAQNSU3DyezTwhqSm4eT2aeET4QEDUlNw8ns08IakpuHk9mnhE+EBA1JTcPJ7NPCGpKbh5PZp4RPhAQNSU3DyezTwhqSm4eT2aeET4QFfqSm4eT2aeEctp3Rr6MnGvoUvKIAraZBk6D+/lKNkxRtA2gR3MeGAj6Nr5dRKSdJYPLmKGVhsIMSY4KqlnQc9pyAnR097z0Gfqs1j+2QbpTG+IbjYx3cuYGAZSCCLgjMEHeDAZQhCA+VGkWdWaVluWCtOkglWKt+yU5MMxEqZoRTezuLiwzNwcMtA175kYAbneTFnVei81ampnSahV9YdXZWk47FVCZNyg6OiPdRVXFS+7f1oCsOhFs1nYYsZuMrF35QkZ/HD+EYnQuYImNtFxns518GfNvi2fAdEWuo6ripfdv60NR1XFS+7f1oCr1MbgtNc7MtgyVV2A5Hm3v/rGMhoVQQcbGxVs87lWdrkX2kPh/ACLLUdVxUvu39aGo6ripfdv60BBqdHY2ZsZGLD+WG2QN/dNsxvuc41pocA3LsbFT8BZnYgC+QOPDboAiy1HVcVL7t/WhqOq4qX3b+tAVA0FZUUTXARMAw5G2Flve/xB/ERLptHhJnKXzMsIQBYZMzAjPL3z+giZqKq4qX3b+tDUdVxUvu39aAyEIx1HVcVL7t/WhqOq4qX3b+tAZQjHUdVxUvu39aGo6ripfdv60BH0npBKaU02abKv6sTkFUb2JsAIk+hXo87P69XLae62kyjmKaUfu/7xsix/KIU70RnvPlTplUjGTcy0NP8AZhz/AHhXlecw3XOUXuCu4qT3Y+dAdNCOZwV3FSe7HzoYK7ipPdj50B00I5nBXcVJ7sfOhgruKk92PnQHTQjmcFdxUnux86GCu4qT3Y+dAdNCOZwV3FSe7HzoYK7ipPdj50B00I5nBXcVJ7sfOhgruKk92PnQHTQjmcFdxUnux86GCu4qT3Y+dAWenEqii+pNJV8XO5UMy4bbsJGd7Rw1B6G6Tk18+vWfSGbUIEdSkzAABLFxnf8Aux+pjpsFdxUnux86GCu4qT3Y+dAX2jxMEtOXKmZbnlAQhP8Aqg52iRHM4K7ipPdj50MFdxUnux86A6aEczgruKk92PnQwV3FSe7HzoDpoRzOCu4qT3Y+dDBXcVJ7sfOgOmhHM4K7ipPdj50MFdxUnux86A6aEczgruKk92PnQwV3FSe7HzoDpoRzOCu4qT3Y+dDBXcVJ7sfOgOinyVdSrgMrAqwIuCDkQRvEcPo2Y2hZ6004k0E5rUs1j/6dz/o0wn7hPun8otsFdxUnux86ImldFVNVKeTPqJDy5gsymmP6j7bIjaDAdheEU3oro+bTUySZ08zzL5omMuFiotYNmbkdO+EB/9k=">
            <a:hlinkClick r:id="rId3"/>
          </p:cNvPr>
          <p:cNvSpPr>
            <a:spLocks noChangeAspect="1" noChangeArrowheads="1"/>
          </p:cNvSpPr>
          <p:nvPr/>
        </p:nvSpPr>
        <p:spPr bwMode="auto">
          <a:xfrm>
            <a:off x="254000" y="-700088"/>
            <a:ext cx="4476750" cy="1781176"/>
          </a:xfrm>
          <a:prstGeom prst="rect">
            <a:avLst/>
          </a:prstGeom>
          <a:noFill/>
          <a:ln w="9525">
            <a:noFill/>
            <a:miter lim="800000"/>
            <a:headEnd/>
            <a:tailEnd/>
          </a:ln>
        </p:spPr>
        <p:txBody>
          <a:bodyPr/>
          <a:lstStyle/>
          <a:p>
            <a:endParaRPr lang="en-US" altLang="en-US"/>
          </a:p>
        </p:txBody>
      </p:sp>
      <p:sp>
        <p:nvSpPr>
          <p:cNvPr id="9221" name="TextBox 6"/>
          <p:cNvSpPr txBox="1">
            <a:spLocks noChangeArrowheads="1"/>
          </p:cNvSpPr>
          <p:nvPr/>
        </p:nvSpPr>
        <p:spPr bwMode="auto">
          <a:xfrm>
            <a:off x="5257800" y="6267450"/>
            <a:ext cx="3657600" cy="381000"/>
          </a:xfrm>
          <a:prstGeom prst="rect">
            <a:avLst/>
          </a:prstGeom>
          <a:noFill/>
          <a:ln w="9525">
            <a:noFill/>
            <a:miter lim="800000"/>
            <a:headEnd/>
            <a:tailEnd/>
          </a:ln>
        </p:spPr>
        <p:txBody>
          <a:bodyPr>
            <a:spAutoFit/>
          </a:bodyPr>
          <a:lstStyle/>
          <a:p>
            <a:r>
              <a:rPr lang="en-US" altLang="en-US"/>
              <a:t>Doherty, McDaniel, &amp; Baird, 1996</a:t>
            </a:r>
          </a:p>
        </p:txBody>
      </p:sp>
      <p:pic>
        <p:nvPicPr>
          <p:cNvPr id="9222" name="Picture 7"/>
          <p:cNvPicPr>
            <a:picLocks noChangeAspect="1" noChangeArrowheads="1"/>
          </p:cNvPicPr>
          <p:nvPr/>
        </p:nvPicPr>
        <p:blipFill>
          <a:blip r:embed="rId4" cstate="print"/>
          <a:srcRect/>
          <a:stretch>
            <a:fillRect/>
          </a:stretch>
        </p:blipFill>
        <p:spPr bwMode="auto">
          <a:xfrm>
            <a:off x="457200" y="1368425"/>
            <a:ext cx="8305800" cy="422751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56414</TotalTime>
  <Words>2850</Words>
  <Application>Microsoft Office PowerPoint</Application>
  <PresentationFormat>On-screen Show (4:3)</PresentationFormat>
  <Paragraphs>281</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MS PGothic</vt:lpstr>
      <vt:lpstr>Arial</vt:lpstr>
      <vt:lpstr>Comic Sans MS</vt:lpstr>
      <vt:lpstr>Helvetica</vt:lpstr>
      <vt:lpstr>Times New Roman</vt:lpstr>
      <vt:lpstr>Default Design</vt:lpstr>
      <vt:lpstr>The Primary Care Behavioral Health (PCBH) Model: What You Need to Know  </vt:lpstr>
      <vt:lpstr>Overview</vt:lpstr>
      <vt:lpstr>Introductions</vt:lpstr>
      <vt:lpstr>Important Terms</vt:lpstr>
      <vt:lpstr>How Important is BH in PC?</vt:lpstr>
      <vt:lpstr>Primary Care: IOM definition</vt:lpstr>
      <vt:lpstr>What is “Integrated Care”?</vt:lpstr>
      <vt:lpstr>Integrated Care: Methods of Care</vt:lpstr>
      <vt:lpstr>Integrated Models</vt:lpstr>
      <vt:lpstr>Integrated Models</vt:lpstr>
      <vt:lpstr>What is “Primary Care Behavioral Health (PCBH)”?</vt:lpstr>
      <vt:lpstr>PowerPoint Presentation</vt:lpstr>
      <vt:lpstr>What is “Behavioral Health”?</vt:lpstr>
      <vt:lpstr>PowerPoint Presentation</vt:lpstr>
      <vt:lpstr>Scope of Integrated Behavioral Health Practice</vt:lpstr>
      <vt:lpstr>Behavioral Health Presence In PC</vt:lpstr>
      <vt:lpstr>Why Integrate Behavioral Health into Primary Care?</vt:lpstr>
      <vt:lpstr>What does this look like?</vt:lpstr>
      <vt:lpstr>The Primary Care Behavioral Health (PCBH) Model</vt:lpstr>
      <vt:lpstr>Who is the Behavioral Health Consultant?</vt:lpstr>
      <vt:lpstr>PCBH Model</vt:lpstr>
      <vt:lpstr>PCBH vs. Specialty Mental Health</vt:lpstr>
      <vt:lpstr>Why be brief?</vt:lpstr>
      <vt:lpstr>PowerPoint Presentation</vt:lpstr>
      <vt:lpstr>Wrap-Up</vt:lpstr>
      <vt:lpstr>Questions/Discussion</vt:lpstr>
      <vt:lpstr>Resources</vt:lpstr>
      <vt:lpstr>PCBH Resources</vt:lpstr>
      <vt:lpstr>More Resources</vt:lpstr>
      <vt:lpstr>References and Resources</vt:lpstr>
      <vt:lpstr>References</vt:lpstr>
      <vt:lpstr>References</vt:lpstr>
      <vt:lpstr>References</vt:lpstr>
    </vt:vector>
  </TitlesOfParts>
  <Company>MAHEC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 in PC</dc:title>
  <dc:creator>Dr. Stacy Ogbeide</dc:creator>
  <cp:lastModifiedBy>sogbeide</cp:lastModifiedBy>
  <cp:revision>347</cp:revision>
  <dcterms:created xsi:type="dcterms:W3CDTF">2007-05-22T20:03:04Z</dcterms:created>
  <dcterms:modified xsi:type="dcterms:W3CDTF">2017-11-29T15:46:46Z</dcterms:modified>
</cp:coreProperties>
</file>