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4"/>
  </p:notesMasterIdLst>
  <p:sldIdLst>
    <p:sldId id="256" r:id="rId5"/>
    <p:sldId id="290" r:id="rId6"/>
    <p:sldId id="261" r:id="rId7"/>
    <p:sldId id="294" r:id="rId8"/>
    <p:sldId id="305" r:id="rId9"/>
    <p:sldId id="307" r:id="rId10"/>
    <p:sldId id="306" r:id="rId11"/>
    <p:sldId id="308" r:id="rId12"/>
    <p:sldId id="296" r:id="rId13"/>
    <p:sldId id="295" r:id="rId14"/>
    <p:sldId id="291" r:id="rId15"/>
    <p:sldId id="259" r:id="rId16"/>
    <p:sldId id="299" r:id="rId17"/>
    <p:sldId id="298" r:id="rId18"/>
    <p:sldId id="300" r:id="rId19"/>
    <p:sldId id="304" r:id="rId20"/>
    <p:sldId id="301" r:id="rId21"/>
    <p:sldId id="297"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F05A21"/>
    <a:srgbClr val="495A70"/>
    <a:srgbClr val="DBD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94798"/>
  </p:normalViewPr>
  <p:slideViewPr>
    <p:cSldViewPr snapToGrid="0">
      <p:cViewPr varScale="1">
        <p:scale>
          <a:sx n="103" d="100"/>
          <a:sy n="103" d="100"/>
        </p:scale>
        <p:origin x="4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C8776-1334-BB42-9C30-B46C66B2C886}"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FD4CB-C2D2-304D-A2EC-E1BC0072AF90}" type="slidenum">
              <a:rPr lang="en-US" smtClean="0"/>
              <a:t>‹#›</a:t>
            </a:fld>
            <a:endParaRPr lang="en-US"/>
          </a:p>
        </p:txBody>
      </p:sp>
    </p:spTree>
    <p:extLst>
      <p:ext uri="{BB962C8B-B14F-4D97-AF65-F5344CB8AC3E}">
        <p14:creationId xmlns:p14="http://schemas.microsoft.com/office/powerpoint/2010/main" val="325675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57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65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7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38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97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BF2C1-8001-B542-83C6-5EFEEEDAF18D}"/>
              </a:ext>
            </a:extLst>
          </p:cNvPr>
          <p:cNvPicPr>
            <a:picLocks noChangeAspect="1"/>
          </p:cNvPicPr>
          <p:nvPr userDrawn="1"/>
        </p:nvPicPr>
        <p:blipFill>
          <a:blip r:embed="rId2"/>
          <a:srcRect/>
          <a:stretch/>
        </p:blipFill>
        <p:spPr>
          <a:xfrm>
            <a:off x="1351894" y="2101860"/>
            <a:ext cx="3713193" cy="1327140"/>
          </a:xfrm>
          <a:prstGeom prst="rect">
            <a:avLst/>
          </a:prstGeom>
        </p:spPr>
      </p:pic>
      <p:cxnSp>
        <p:nvCxnSpPr>
          <p:cNvPr id="5" name="Straight Connector 4">
            <a:extLst>
              <a:ext uri="{FF2B5EF4-FFF2-40B4-BE49-F238E27FC236}">
                <a16:creationId xmlns:a16="http://schemas.microsoft.com/office/drawing/2014/main" id="{FC7026FE-7778-5244-A1E3-93D4968B8C89}"/>
              </a:ext>
            </a:extLst>
          </p:cNvPr>
          <p:cNvCxnSpPr>
            <a:cxnSpLocks/>
          </p:cNvCxnSpPr>
          <p:nvPr userDrawn="1"/>
        </p:nvCxnSpPr>
        <p:spPr>
          <a:xfrm flipH="1">
            <a:off x="1430402" y="3583417"/>
            <a:ext cx="3634685" cy="0"/>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06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ver">
    <p:bg>
      <p:bgPr>
        <a:solidFill>
          <a:srgbClr val="0C234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EE80C-064F-9F43-97D7-3D9304366B0D}"/>
              </a:ext>
            </a:extLst>
          </p:cNvPr>
          <p:cNvSpPr txBox="1"/>
          <p:nvPr userDrawn="1"/>
        </p:nvSpPr>
        <p:spPr>
          <a:xfrm>
            <a:off x="4709855" y="3184121"/>
            <a:ext cx="4800416" cy="892552"/>
          </a:xfrm>
          <a:prstGeom prst="rect">
            <a:avLst/>
          </a:prstGeom>
          <a:noFill/>
        </p:spPr>
        <p:txBody>
          <a:bodyPr wrap="square" rtlCol="0">
            <a:spAutoFit/>
          </a:bodyPr>
          <a:lstStyle/>
          <a:p>
            <a:r>
              <a:rPr lang="en-US" sz="1400">
                <a:solidFill>
                  <a:schemeClr val="bg1"/>
                </a:solidFill>
                <a:latin typeface="Arial" panose="020B0604020202020204" pitchFamily="34" charset="0"/>
                <a:cs typeface="Arial" panose="020B0604020202020204" pitchFamily="34" charset="0"/>
              </a:rPr>
              <a:t>One UTSA Circle</a:t>
            </a:r>
          </a:p>
          <a:p>
            <a:r>
              <a:rPr lang="en-US" sz="1400">
                <a:solidFill>
                  <a:schemeClr val="bg1"/>
                </a:solidFill>
                <a:latin typeface="Arial" panose="020B0604020202020204" pitchFamily="34" charset="0"/>
                <a:cs typeface="Arial" panose="020B0604020202020204" pitchFamily="34" charset="0"/>
              </a:rPr>
              <a:t>San Antonio, TX, 78249</a:t>
            </a:r>
          </a:p>
          <a:p>
            <a:r>
              <a:rPr lang="en-US" sz="2400" b="1" err="1">
                <a:solidFill>
                  <a:srgbClr val="F26000"/>
                </a:solidFill>
                <a:latin typeface="Arial" panose="020B0604020202020204" pitchFamily="34" charset="0"/>
                <a:cs typeface="Arial" panose="020B0604020202020204" pitchFamily="34" charset="0"/>
              </a:rPr>
              <a:t>utsa.edu</a:t>
            </a:r>
            <a:endParaRPr lang="en-US" sz="2400" b="1">
              <a:solidFill>
                <a:srgbClr val="F26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AB58FF1-A691-3540-8265-6F3C2E88C55B}"/>
              </a:ext>
            </a:extLst>
          </p:cNvPr>
          <p:cNvPicPr>
            <a:picLocks noChangeAspect="1"/>
          </p:cNvPicPr>
          <p:nvPr userDrawn="1"/>
        </p:nvPicPr>
        <p:blipFill>
          <a:blip r:embed="rId2"/>
          <a:srcRect/>
          <a:stretch/>
        </p:blipFill>
        <p:spPr>
          <a:xfrm>
            <a:off x="1682232" y="2524984"/>
            <a:ext cx="2210826" cy="2210826"/>
          </a:xfrm>
          <a:prstGeom prst="rect">
            <a:avLst/>
          </a:prstGeom>
        </p:spPr>
      </p:pic>
      <p:cxnSp>
        <p:nvCxnSpPr>
          <p:cNvPr id="7" name="Straight Connector 6">
            <a:extLst>
              <a:ext uri="{FF2B5EF4-FFF2-40B4-BE49-F238E27FC236}">
                <a16:creationId xmlns:a16="http://schemas.microsoft.com/office/drawing/2014/main" id="{8C37B429-BAA6-534F-9145-3EB261AC982A}"/>
              </a:ext>
            </a:extLst>
          </p:cNvPr>
          <p:cNvCxnSpPr>
            <a:cxnSpLocks/>
          </p:cNvCxnSpPr>
          <p:nvPr userDrawn="1"/>
        </p:nvCxnSpPr>
        <p:spPr>
          <a:xfrm flipH="1" flipV="1">
            <a:off x="4213691" y="2627013"/>
            <a:ext cx="7552" cy="2006768"/>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91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7"/>
        <p:cNvGrpSpPr/>
        <p:nvPr/>
      </p:nvGrpSpPr>
      <p:grpSpPr>
        <a:xfrm>
          <a:off x="0" y="0"/>
          <a:ext cx="0" cy="0"/>
          <a:chOff x="0" y="0"/>
          <a:chExt cx="0" cy="0"/>
        </a:xfrm>
      </p:grpSpPr>
      <p:sp>
        <p:nvSpPr>
          <p:cNvPr id="18" name="Google Shape;18;p3"/>
          <p:cNvSpPr/>
          <p:nvPr/>
        </p:nvSpPr>
        <p:spPr>
          <a:xfrm>
            <a:off x="3292283"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3"/>
          <p:cNvSpPr/>
          <p:nvPr/>
        </p:nvSpPr>
        <p:spPr>
          <a:xfrm rot="10800000">
            <a:off x="3055463"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2943217"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a:off x="2616000"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p:nvPr/>
        </p:nvSpPr>
        <p:spPr>
          <a:xfrm rot="10800000">
            <a:off x="3877467" y="-167"/>
            <a:ext cx="8324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txBox="1">
            <a:spLocks noGrp="1"/>
          </p:cNvSpPr>
          <p:nvPr>
            <p:ph type="ctrTitle"/>
          </p:nvPr>
        </p:nvSpPr>
        <p:spPr>
          <a:xfrm>
            <a:off x="4601967" y="2727000"/>
            <a:ext cx="6872400" cy="921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4800" b="0">
                <a:solidFill>
                  <a:schemeClr val="lt1"/>
                </a:solidFill>
              </a:defRPr>
            </a:lvl1pPr>
            <a:lvl2pPr lvl="1" rtl="0">
              <a:spcBef>
                <a:spcPts val="0"/>
              </a:spcBef>
              <a:spcAft>
                <a:spcPts val="0"/>
              </a:spcAft>
              <a:buClr>
                <a:schemeClr val="lt1"/>
              </a:buClr>
              <a:buSzPts val="3600"/>
              <a:buNone/>
              <a:defRPr sz="4800" b="0">
                <a:solidFill>
                  <a:schemeClr val="lt1"/>
                </a:solidFill>
              </a:defRPr>
            </a:lvl2pPr>
            <a:lvl3pPr lvl="2" rtl="0">
              <a:spcBef>
                <a:spcPts val="0"/>
              </a:spcBef>
              <a:spcAft>
                <a:spcPts val="0"/>
              </a:spcAft>
              <a:buClr>
                <a:schemeClr val="lt1"/>
              </a:buClr>
              <a:buSzPts val="3600"/>
              <a:buNone/>
              <a:defRPr sz="4800" b="0">
                <a:solidFill>
                  <a:schemeClr val="lt1"/>
                </a:solidFill>
              </a:defRPr>
            </a:lvl3pPr>
            <a:lvl4pPr lvl="3" rtl="0">
              <a:spcBef>
                <a:spcPts val="0"/>
              </a:spcBef>
              <a:spcAft>
                <a:spcPts val="0"/>
              </a:spcAft>
              <a:buClr>
                <a:schemeClr val="lt1"/>
              </a:buClr>
              <a:buSzPts val="3600"/>
              <a:buNone/>
              <a:defRPr sz="4800" b="0">
                <a:solidFill>
                  <a:schemeClr val="lt1"/>
                </a:solidFill>
              </a:defRPr>
            </a:lvl4pPr>
            <a:lvl5pPr lvl="4" rtl="0">
              <a:spcBef>
                <a:spcPts val="0"/>
              </a:spcBef>
              <a:spcAft>
                <a:spcPts val="0"/>
              </a:spcAft>
              <a:buClr>
                <a:schemeClr val="lt1"/>
              </a:buClr>
              <a:buSzPts val="3600"/>
              <a:buNone/>
              <a:defRPr sz="4800" b="0">
                <a:solidFill>
                  <a:schemeClr val="lt1"/>
                </a:solidFill>
              </a:defRPr>
            </a:lvl5pPr>
            <a:lvl6pPr lvl="5" rtl="0">
              <a:spcBef>
                <a:spcPts val="0"/>
              </a:spcBef>
              <a:spcAft>
                <a:spcPts val="0"/>
              </a:spcAft>
              <a:buClr>
                <a:schemeClr val="lt1"/>
              </a:buClr>
              <a:buSzPts val="3600"/>
              <a:buNone/>
              <a:defRPr sz="4800" b="0">
                <a:solidFill>
                  <a:schemeClr val="lt1"/>
                </a:solidFill>
              </a:defRPr>
            </a:lvl6pPr>
            <a:lvl7pPr lvl="6" rtl="0">
              <a:spcBef>
                <a:spcPts val="0"/>
              </a:spcBef>
              <a:spcAft>
                <a:spcPts val="0"/>
              </a:spcAft>
              <a:buClr>
                <a:schemeClr val="lt1"/>
              </a:buClr>
              <a:buSzPts val="3600"/>
              <a:buNone/>
              <a:defRPr sz="4800" b="0">
                <a:solidFill>
                  <a:schemeClr val="lt1"/>
                </a:solidFill>
              </a:defRPr>
            </a:lvl7pPr>
            <a:lvl8pPr lvl="7" rtl="0">
              <a:spcBef>
                <a:spcPts val="0"/>
              </a:spcBef>
              <a:spcAft>
                <a:spcPts val="0"/>
              </a:spcAft>
              <a:buClr>
                <a:schemeClr val="lt1"/>
              </a:buClr>
              <a:buSzPts val="3600"/>
              <a:buNone/>
              <a:defRPr sz="4800" b="0">
                <a:solidFill>
                  <a:schemeClr val="lt1"/>
                </a:solidFill>
              </a:defRPr>
            </a:lvl8pPr>
            <a:lvl9pPr lvl="8" rtl="0">
              <a:spcBef>
                <a:spcPts val="0"/>
              </a:spcBef>
              <a:spcAft>
                <a:spcPts val="0"/>
              </a:spcAft>
              <a:buClr>
                <a:schemeClr val="lt1"/>
              </a:buClr>
              <a:buSzPts val="3600"/>
              <a:buNone/>
              <a:defRPr sz="4800" b="0">
                <a:solidFill>
                  <a:schemeClr val="lt1"/>
                </a:solidFill>
              </a:defRPr>
            </a:lvl9pPr>
          </a:lstStyle>
          <a:p>
            <a:endParaRPr/>
          </a:p>
        </p:txBody>
      </p:sp>
      <p:sp>
        <p:nvSpPr>
          <p:cNvPr id="24" name="Google Shape;24;p3"/>
          <p:cNvSpPr txBox="1">
            <a:spLocks noGrp="1"/>
          </p:cNvSpPr>
          <p:nvPr>
            <p:ph type="subTitle" idx="1"/>
          </p:nvPr>
        </p:nvSpPr>
        <p:spPr>
          <a:xfrm>
            <a:off x="4601967" y="3574100"/>
            <a:ext cx="6872400" cy="57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solidFill>
                  <a:schemeClr val="accent3"/>
                </a:solidFill>
              </a:defRPr>
            </a:lvl1pPr>
            <a:lvl2pPr lvl="1" rtl="0">
              <a:spcBef>
                <a:spcPts val="0"/>
              </a:spcBef>
              <a:spcAft>
                <a:spcPts val="0"/>
              </a:spcAft>
              <a:buSzPts val="1400"/>
              <a:buNone/>
              <a:defRPr sz="1867">
                <a:solidFill>
                  <a:schemeClr val="accent3"/>
                </a:solidFill>
              </a:defRPr>
            </a:lvl2pPr>
            <a:lvl3pPr lvl="2" rtl="0">
              <a:spcBef>
                <a:spcPts val="0"/>
              </a:spcBef>
              <a:spcAft>
                <a:spcPts val="0"/>
              </a:spcAft>
              <a:buSzPts val="1400"/>
              <a:buNone/>
              <a:defRPr sz="1867">
                <a:solidFill>
                  <a:schemeClr val="accent3"/>
                </a:solidFill>
              </a:defRPr>
            </a:lvl3pPr>
            <a:lvl4pPr lvl="3" rtl="0">
              <a:spcBef>
                <a:spcPts val="0"/>
              </a:spcBef>
              <a:spcAft>
                <a:spcPts val="0"/>
              </a:spcAft>
              <a:buClr>
                <a:schemeClr val="accent3"/>
              </a:buClr>
              <a:buSzPts val="1400"/>
              <a:buNone/>
              <a:defRPr sz="1867">
                <a:solidFill>
                  <a:schemeClr val="accent3"/>
                </a:solidFill>
              </a:defRPr>
            </a:lvl4pPr>
            <a:lvl5pPr lvl="4" rtl="0">
              <a:spcBef>
                <a:spcPts val="0"/>
              </a:spcBef>
              <a:spcAft>
                <a:spcPts val="0"/>
              </a:spcAft>
              <a:buClr>
                <a:schemeClr val="accent3"/>
              </a:buClr>
              <a:buSzPts val="1400"/>
              <a:buNone/>
              <a:defRPr sz="1867">
                <a:solidFill>
                  <a:schemeClr val="accent3"/>
                </a:solidFill>
              </a:defRPr>
            </a:lvl5pPr>
            <a:lvl6pPr lvl="5" rtl="0">
              <a:spcBef>
                <a:spcPts val="0"/>
              </a:spcBef>
              <a:spcAft>
                <a:spcPts val="0"/>
              </a:spcAft>
              <a:buClr>
                <a:schemeClr val="accent3"/>
              </a:buClr>
              <a:buSzPts val="1400"/>
              <a:buNone/>
              <a:defRPr sz="1867">
                <a:solidFill>
                  <a:schemeClr val="accent3"/>
                </a:solidFill>
              </a:defRPr>
            </a:lvl6pPr>
            <a:lvl7pPr lvl="6" rtl="0">
              <a:spcBef>
                <a:spcPts val="0"/>
              </a:spcBef>
              <a:spcAft>
                <a:spcPts val="0"/>
              </a:spcAft>
              <a:buClr>
                <a:schemeClr val="accent3"/>
              </a:buClr>
              <a:buSzPts val="1400"/>
              <a:buNone/>
              <a:defRPr sz="1867">
                <a:solidFill>
                  <a:schemeClr val="accent3"/>
                </a:solidFill>
              </a:defRPr>
            </a:lvl7pPr>
            <a:lvl8pPr lvl="7" rtl="0">
              <a:spcBef>
                <a:spcPts val="0"/>
              </a:spcBef>
              <a:spcAft>
                <a:spcPts val="0"/>
              </a:spcAft>
              <a:buClr>
                <a:schemeClr val="accent3"/>
              </a:buClr>
              <a:buSzPts val="1400"/>
              <a:buNone/>
              <a:defRPr sz="1867">
                <a:solidFill>
                  <a:schemeClr val="accent3"/>
                </a:solidFill>
              </a:defRPr>
            </a:lvl8pPr>
            <a:lvl9pPr lvl="8" rtl="0">
              <a:spcBef>
                <a:spcPts val="0"/>
              </a:spcBef>
              <a:spcAft>
                <a:spcPts val="0"/>
              </a:spcAft>
              <a:buClr>
                <a:schemeClr val="accent3"/>
              </a:buClr>
              <a:buSzPts val="1400"/>
              <a:buNone/>
              <a:defRPr sz="1867">
                <a:solidFill>
                  <a:schemeClr val="accent3"/>
                </a:solidFill>
              </a:defRPr>
            </a:lvl9pPr>
          </a:lstStyle>
          <a:p>
            <a:endParaRPr/>
          </a:p>
        </p:txBody>
      </p:sp>
      <p:sp>
        <p:nvSpPr>
          <p:cNvPr id="25" name="Google Shape;25;p3"/>
          <p:cNvSpPr txBox="1">
            <a:spLocks noGrp="1"/>
          </p:cNvSpPr>
          <p:nvPr>
            <p:ph type="sldNum" idx="12"/>
          </p:nvPr>
        </p:nvSpPr>
        <p:spPr>
          <a:xfrm>
            <a:off x="11372779" y="6333135"/>
            <a:ext cx="731600" cy="524800"/>
          </a:xfrm>
          <a:prstGeom prst="rect">
            <a:avLst/>
          </a:prstGeom>
        </p:spPr>
        <p:txBody>
          <a:bodyPr spcFirstLastPara="1" wrap="square" lIns="91425" tIns="91425" rIns="91425" bIns="91425" anchor="ctr" anchorCtr="0">
            <a:noAutofit/>
          </a:bodyPr>
          <a:lstStyle>
            <a:lvl1pPr lvl="0" rtl="0">
              <a:buNone/>
              <a:defRPr>
                <a:latin typeface="Droid Serif"/>
                <a:ea typeface="Droid Serif"/>
                <a:cs typeface="Droid Serif"/>
                <a:sym typeface="Droid Serif"/>
              </a:defRPr>
            </a:lvl1pPr>
            <a:lvl2pPr lvl="1" rtl="0">
              <a:buNone/>
              <a:defRPr>
                <a:latin typeface="Droid Serif"/>
                <a:ea typeface="Droid Serif"/>
                <a:cs typeface="Droid Serif"/>
                <a:sym typeface="Droid Serif"/>
              </a:defRPr>
            </a:lvl2pPr>
            <a:lvl3pPr lvl="2" rtl="0">
              <a:buNone/>
              <a:defRPr>
                <a:latin typeface="Droid Serif"/>
                <a:ea typeface="Droid Serif"/>
                <a:cs typeface="Droid Serif"/>
                <a:sym typeface="Droid Serif"/>
              </a:defRPr>
            </a:lvl3pPr>
            <a:lvl4pPr lvl="3" rtl="0">
              <a:buNone/>
              <a:defRPr>
                <a:latin typeface="Droid Serif"/>
                <a:ea typeface="Droid Serif"/>
                <a:cs typeface="Droid Serif"/>
                <a:sym typeface="Droid Serif"/>
              </a:defRPr>
            </a:lvl4pPr>
            <a:lvl5pPr lvl="4" rtl="0">
              <a:buNone/>
              <a:defRPr>
                <a:latin typeface="Droid Serif"/>
                <a:ea typeface="Droid Serif"/>
                <a:cs typeface="Droid Serif"/>
                <a:sym typeface="Droid Serif"/>
              </a:defRPr>
            </a:lvl5pPr>
            <a:lvl6pPr lvl="5" rtl="0">
              <a:buNone/>
              <a:defRPr>
                <a:latin typeface="Droid Serif"/>
                <a:ea typeface="Droid Serif"/>
                <a:cs typeface="Droid Serif"/>
                <a:sym typeface="Droid Serif"/>
              </a:defRPr>
            </a:lvl6pPr>
            <a:lvl7pPr lvl="6" rtl="0">
              <a:buNone/>
              <a:defRPr>
                <a:latin typeface="Droid Serif"/>
                <a:ea typeface="Droid Serif"/>
                <a:cs typeface="Droid Serif"/>
                <a:sym typeface="Droid Serif"/>
              </a:defRPr>
            </a:lvl7pPr>
            <a:lvl8pPr lvl="7" rtl="0">
              <a:buNone/>
              <a:defRPr>
                <a:latin typeface="Droid Serif"/>
                <a:ea typeface="Droid Serif"/>
                <a:cs typeface="Droid Serif"/>
                <a:sym typeface="Droid Serif"/>
              </a:defRPr>
            </a:lvl8pPr>
            <a:lvl9pPr lvl="8" rtl="0">
              <a:buNone/>
              <a:defRPr>
                <a:latin typeface="Droid Serif"/>
                <a:ea typeface="Droid Serif"/>
                <a:cs typeface="Droid Serif"/>
                <a:sym typeface="Droid Serif"/>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12524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6"/>
        <p:cNvGrpSpPr/>
        <p:nvPr/>
      </p:nvGrpSpPr>
      <p:grpSpPr>
        <a:xfrm>
          <a:off x="0" y="0"/>
          <a:ext cx="0" cy="0"/>
          <a:chOff x="0" y="0"/>
          <a:chExt cx="0" cy="0"/>
        </a:xfrm>
      </p:grpSpPr>
      <p:sp>
        <p:nvSpPr>
          <p:cNvPr id="37" name="Google Shape;37;p5"/>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5"/>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5"/>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5"/>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Google Shape;44;p5"/>
          <p:cNvSpPr txBox="1">
            <a:spLocks noGrp="1"/>
          </p:cNvSpPr>
          <p:nvPr>
            <p:ph type="body" idx="1"/>
          </p:nvPr>
        </p:nvSpPr>
        <p:spPr>
          <a:xfrm>
            <a:off x="609600" y="1875925"/>
            <a:ext cx="7068400" cy="42152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a:lvl1pPr>
            <a:lvl2pPr marL="1219170" lvl="1" indent="-457189">
              <a:spcBef>
                <a:spcPts val="0"/>
              </a:spcBef>
              <a:spcAft>
                <a:spcPts val="0"/>
              </a:spcAft>
              <a:buSzPts val="1800"/>
              <a:buChar char="⇾"/>
              <a:defRPr/>
            </a:lvl2pPr>
            <a:lvl3pPr marL="1828754" lvl="2" indent="-457189">
              <a:spcBef>
                <a:spcPts val="0"/>
              </a:spcBef>
              <a:spcAft>
                <a:spcPts val="0"/>
              </a:spcAft>
              <a:buSzPts val="18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5" name="Google Shape;45;p5"/>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6259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6"/>
        <p:cNvGrpSpPr/>
        <p:nvPr/>
      </p:nvGrpSpPr>
      <p:grpSpPr>
        <a:xfrm>
          <a:off x="0" y="0"/>
          <a:ext cx="0" cy="0"/>
          <a:chOff x="0" y="0"/>
          <a:chExt cx="0" cy="0"/>
        </a:xfrm>
      </p:grpSpPr>
      <p:sp>
        <p:nvSpPr>
          <p:cNvPr id="47" name="Google Shape;47;p6"/>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6"/>
          <p:cNvSpPr/>
          <p:nvPr/>
        </p:nvSpPr>
        <p:spPr>
          <a:xfrm>
            <a:off x="8984516" y="-167"/>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6"/>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8635451" y="-167"/>
            <a:ext cx="120800" cy="6858000"/>
          </a:xfrm>
          <a:prstGeom prst="rect">
            <a:avLst/>
          </a:prstGeom>
          <a:gradFill>
            <a:gsLst>
              <a:gs pos="0">
                <a:srgbClr val="C6F18D"/>
              </a:gs>
              <a:gs pos="100000">
                <a:srgbClr val="8AD824"/>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6"/>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55" name="Google Shape;55;p6"/>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noAutofit/>
          </a:bodyPr>
          <a:lstStyle>
            <a:lvl1pPr marL="609585" lvl="0" indent="-440256">
              <a:spcBef>
                <a:spcPts val="800"/>
              </a:spcBef>
              <a:spcAft>
                <a:spcPts val="0"/>
              </a:spcAft>
              <a:buSzPts val="1600"/>
              <a:buChar char="➝"/>
              <a:defRPr sz="2133"/>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a:p>
        </p:txBody>
      </p:sp>
      <p:sp>
        <p:nvSpPr>
          <p:cNvPr id="56" name="Google Shape;56;p6"/>
          <p:cNvSpPr txBox="1">
            <a:spLocks noGrp="1"/>
          </p:cNvSpPr>
          <p:nvPr>
            <p:ph type="sldNum" idx="12"/>
          </p:nvPr>
        </p:nvSpPr>
        <p:spPr>
          <a:xfrm>
            <a:off x="7475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87710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bg>
      <p:bgPr>
        <a:solidFill>
          <a:srgbClr val="0C234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BF2C1-8001-B542-83C6-5EFEEEDAF18D}"/>
              </a:ext>
            </a:extLst>
          </p:cNvPr>
          <p:cNvPicPr>
            <a:picLocks noChangeAspect="1"/>
          </p:cNvPicPr>
          <p:nvPr userDrawn="1"/>
        </p:nvPicPr>
        <p:blipFill>
          <a:blip r:embed="rId2"/>
          <a:srcRect/>
          <a:stretch/>
        </p:blipFill>
        <p:spPr>
          <a:xfrm>
            <a:off x="1351894" y="2101860"/>
            <a:ext cx="3713193" cy="1327140"/>
          </a:xfrm>
          <a:prstGeom prst="rect">
            <a:avLst/>
          </a:prstGeom>
        </p:spPr>
      </p:pic>
      <p:cxnSp>
        <p:nvCxnSpPr>
          <p:cNvPr id="5" name="Straight Connector 4">
            <a:extLst>
              <a:ext uri="{FF2B5EF4-FFF2-40B4-BE49-F238E27FC236}">
                <a16:creationId xmlns:a16="http://schemas.microsoft.com/office/drawing/2014/main" id="{FC7026FE-7778-5244-A1E3-93D4968B8C89}"/>
              </a:ext>
            </a:extLst>
          </p:cNvPr>
          <p:cNvCxnSpPr>
            <a:cxnSpLocks/>
          </p:cNvCxnSpPr>
          <p:nvPr userDrawn="1"/>
        </p:nvCxnSpPr>
        <p:spPr>
          <a:xfrm flipH="1">
            <a:off x="1430402" y="3583417"/>
            <a:ext cx="3634685" cy="0"/>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752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2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9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19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21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Arr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8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8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EE80C-064F-9F43-97D7-3D9304366B0D}"/>
              </a:ext>
            </a:extLst>
          </p:cNvPr>
          <p:cNvSpPr txBox="1"/>
          <p:nvPr userDrawn="1"/>
        </p:nvSpPr>
        <p:spPr>
          <a:xfrm>
            <a:off x="4709855" y="3184121"/>
            <a:ext cx="4800416" cy="892552"/>
          </a:xfrm>
          <a:prstGeom prst="rect">
            <a:avLst/>
          </a:prstGeom>
          <a:noFill/>
        </p:spPr>
        <p:txBody>
          <a:bodyPr wrap="square" rtlCol="0">
            <a:spAutoFit/>
          </a:bodyPr>
          <a:lstStyle/>
          <a:p>
            <a:r>
              <a:rPr lang="en-US" sz="1400">
                <a:solidFill>
                  <a:schemeClr val="bg1"/>
                </a:solidFill>
                <a:latin typeface="Arial" panose="020B0604020202020204" pitchFamily="34" charset="0"/>
                <a:cs typeface="Arial" panose="020B0604020202020204" pitchFamily="34" charset="0"/>
              </a:rPr>
              <a:t>One UTSA Circle</a:t>
            </a:r>
          </a:p>
          <a:p>
            <a:r>
              <a:rPr lang="en-US" sz="1400">
                <a:solidFill>
                  <a:schemeClr val="bg1"/>
                </a:solidFill>
                <a:latin typeface="Arial" panose="020B0604020202020204" pitchFamily="34" charset="0"/>
                <a:cs typeface="Arial" panose="020B0604020202020204" pitchFamily="34" charset="0"/>
              </a:rPr>
              <a:t>San Antonio, TX, 78249</a:t>
            </a:r>
          </a:p>
          <a:p>
            <a:r>
              <a:rPr lang="en-US" sz="2400" b="1" err="1">
                <a:solidFill>
                  <a:srgbClr val="F26000"/>
                </a:solidFill>
                <a:latin typeface="Arial" panose="020B0604020202020204" pitchFamily="34" charset="0"/>
                <a:cs typeface="Arial" panose="020B0604020202020204" pitchFamily="34" charset="0"/>
              </a:rPr>
              <a:t>utsa.edu</a:t>
            </a:r>
            <a:endParaRPr lang="en-US" sz="2400" b="1">
              <a:solidFill>
                <a:srgbClr val="F26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AB58FF1-A691-3540-8265-6F3C2E88C55B}"/>
              </a:ext>
            </a:extLst>
          </p:cNvPr>
          <p:cNvPicPr>
            <a:picLocks noChangeAspect="1"/>
          </p:cNvPicPr>
          <p:nvPr userDrawn="1"/>
        </p:nvPicPr>
        <p:blipFill>
          <a:blip r:embed="rId2"/>
          <a:srcRect/>
          <a:stretch/>
        </p:blipFill>
        <p:spPr>
          <a:xfrm>
            <a:off x="1682232" y="2524984"/>
            <a:ext cx="2210826" cy="2210826"/>
          </a:xfrm>
          <a:prstGeom prst="rect">
            <a:avLst/>
          </a:prstGeom>
        </p:spPr>
      </p:pic>
      <p:cxnSp>
        <p:nvCxnSpPr>
          <p:cNvPr id="7" name="Straight Connector 6">
            <a:extLst>
              <a:ext uri="{FF2B5EF4-FFF2-40B4-BE49-F238E27FC236}">
                <a16:creationId xmlns:a16="http://schemas.microsoft.com/office/drawing/2014/main" id="{8C37B429-BAA6-534F-9145-3EB261AC982A}"/>
              </a:ext>
            </a:extLst>
          </p:cNvPr>
          <p:cNvCxnSpPr>
            <a:cxnSpLocks/>
          </p:cNvCxnSpPr>
          <p:nvPr userDrawn="1"/>
        </p:nvCxnSpPr>
        <p:spPr>
          <a:xfrm flipH="1" flipV="1">
            <a:off x="4213691" y="2627013"/>
            <a:ext cx="7552" cy="2006768"/>
          </a:xfrm>
          <a:prstGeom prst="line">
            <a:avLst/>
          </a:prstGeom>
          <a:ln w="25400">
            <a:solidFill>
              <a:srgbClr val="F15A2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743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972852"/>
      </p:ext>
    </p:extLst>
  </p:cSld>
  <p:clrMap bg1="lt1" tx1="dk1" bg2="lt2" tx2="dk2" accent1="accent1" accent2="accent2" accent3="accent3" accent4="accent4" accent5="accent5" accent6="accent6" hlink="hlink" folHlink="folHlink"/>
  <p:sldLayoutIdLst>
    <p:sldLayoutId id="2147483652" r:id="rId1"/>
    <p:sldLayoutId id="2147483660" r:id="rId2"/>
    <p:sldLayoutId id="2147483653" r:id="rId3"/>
    <p:sldLayoutId id="2147483654" r:id="rId4"/>
    <p:sldLayoutId id="2147483655" r:id="rId5"/>
    <p:sldLayoutId id="2147483656" r:id="rId6"/>
    <p:sldLayoutId id="2147483657" r:id="rId7"/>
    <p:sldLayoutId id="2147483658" r:id="rId8"/>
    <p:sldLayoutId id="2147483659" r:id="rId9"/>
    <p:sldLayoutId id="2147483661" r:id="rId10"/>
    <p:sldLayoutId id="2147483664" r:id="rId11"/>
    <p:sldLayoutId id="2147483665"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Gerald.juhnke@utsa.edu" TargetMode="External"/><Relationship Id="rId2" Type="http://schemas.openxmlformats.org/officeDocument/2006/relationships/hyperlink" Target="https://education.utsa.edu/images/Clinical_Training_Manual_-_September_2021_FINAL.pdf" TargetMode="External"/><Relationship Id="rId1" Type="http://schemas.openxmlformats.org/officeDocument/2006/relationships/slideLayout" Target="../slideLayouts/slideLayout3.xml"/><Relationship Id="rId6" Type="http://schemas.openxmlformats.org/officeDocument/2006/relationships/hyperlink" Target="mailto:catherine.somody@utsa.edu" TargetMode="External"/><Relationship Id="rId5" Type="http://schemas.openxmlformats.org/officeDocument/2006/relationships/hyperlink" Target="mailto:claudia.interiano-shiverdecker@utsa.edu" TargetMode="External"/><Relationship Id="rId4" Type="http://schemas.openxmlformats.org/officeDocument/2006/relationships/hyperlink" Target="mailto:john.harrichand@uts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6D6886C-C008-EC42-856B-5C9731B0E1F3}"/>
              </a:ext>
            </a:extLst>
          </p:cNvPr>
          <p:cNvSpPr txBox="1"/>
          <p:nvPr/>
        </p:nvSpPr>
        <p:spPr>
          <a:xfrm>
            <a:off x="1292519" y="3764138"/>
            <a:ext cx="9002839" cy="2339102"/>
          </a:xfrm>
          <a:prstGeom prst="rect">
            <a:avLst/>
          </a:prstGeom>
          <a:noFill/>
        </p:spPr>
        <p:txBody>
          <a:bodyPr wrap="square" rtlCol="0">
            <a:spAutoFit/>
          </a:bodyPr>
          <a:lstStyle/>
          <a:p>
            <a:pPr algn="ctr"/>
            <a:r>
              <a:rPr lang="en-US" sz="5400" b="1" dirty="0">
                <a:solidFill>
                  <a:srgbClr val="F45A21"/>
                </a:solidFill>
                <a:latin typeface="Helvetica"/>
                <a:cs typeface="Helvetica"/>
              </a:rPr>
              <a:t>Site Supervisor Training:</a:t>
            </a:r>
          </a:p>
          <a:p>
            <a:pPr algn="ctr"/>
            <a:r>
              <a:rPr lang="en-US" sz="3600" b="1" dirty="0">
                <a:solidFill>
                  <a:srgbClr val="F45A21"/>
                </a:solidFill>
                <a:latin typeface="Helvetica"/>
                <a:cs typeface="Helvetica"/>
              </a:rPr>
              <a:t>Practicum and Internship Requirements and Course Expectations</a:t>
            </a:r>
          </a:p>
          <a:p>
            <a:pPr algn="ctr"/>
            <a:r>
              <a:rPr lang="en-US" sz="2000" b="1" dirty="0">
                <a:solidFill>
                  <a:srgbClr val="F45A21"/>
                </a:solidFill>
                <a:latin typeface="Helvetica"/>
                <a:cs typeface="Helvetica"/>
              </a:rPr>
              <a:t>By Dr. Catherine Somody</a:t>
            </a:r>
          </a:p>
        </p:txBody>
      </p:sp>
    </p:spTree>
    <p:extLst>
      <p:ext uri="{BB962C8B-B14F-4D97-AF65-F5344CB8AC3E}">
        <p14:creationId xmlns:p14="http://schemas.microsoft.com/office/powerpoint/2010/main" val="82954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a:spLocks noGrp="1"/>
          </p:cNvSpPr>
          <p:nvPr>
            <p:ph type="ctrTitle"/>
          </p:nvPr>
        </p:nvSpPr>
        <p:spPr>
          <a:xfrm>
            <a:off x="4601967" y="2727000"/>
            <a:ext cx="6872400" cy="921200"/>
          </a:xfrm>
          <a:prstGeom prst="rect">
            <a:avLst/>
          </a:prstGeom>
        </p:spPr>
        <p:txBody>
          <a:bodyPr spcFirstLastPara="1" wrap="square" lIns="121900" tIns="121900" rIns="121900" bIns="121900" anchor="b" anchorCtr="0">
            <a:noAutofit/>
          </a:bodyPr>
          <a:lstStyle/>
          <a:p>
            <a:r>
              <a:rPr lang="en" dirty="0"/>
              <a:t>Course Expectations</a:t>
            </a:r>
            <a:endParaRPr dirty="0"/>
          </a:p>
        </p:txBody>
      </p:sp>
      <p:sp>
        <p:nvSpPr>
          <p:cNvPr id="144" name="Google Shape;144;p17"/>
          <p:cNvSpPr txBox="1">
            <a:spLocks noGrp="1"/>
          </p:cNvSpPr>
          <p:nvPr>
            <p:ph type="subTitle" idx="1"/>
          </p:nvPr>
        </p:nvSpPr>
        <p:spPr>
          <a:xfrm>
            <a:off x="4601967" y="3574100"/>
            <a:ext cx="6872400" cy="576400"/>
          </a:xfrm>
          <a:prstGeom prst="rect">
            <a:avLst/>
          </a:prstGeom>
        </p:spPr>
        <p:txBody>
          <a:bodyPr spcFirstLastPara="1" wrap="square" lIns="121900" tIns="121900" rIns="121900" bIns="121900" anchor="t" anchorCtr="0">
            <a:noAutofit/>
          </a:bodyPr>
          <a:lstStyle/>
          <a:p>
            <a:pPr marL="0" indent="0"/>
            <a:endParaRPr dirty="0"/>
          </a:p>
        </p:txBody>
      </p:sp>
      <p:sp>
        <p:nvSpPr>
          <p:cNvPr id="145" name="Google Shape;145;p17"/>
          <p:cNvSpPr/>
          <p:nvPr/>
        </p:nvSpPr>
        <p:spPr>
          <a:xfrm>
            <a:off x="945934" y="2868200"/>
            <a:ext cx="731065" cy="1121600"/>
          </a:xfrm>
          <a:prstGeom prst="rect">
            <a:avLst/>
          </a:prstGeom>
        </p:spPr>
        <p:txBody>
          <a:bodyPr>
            <a:prstTxWarp prst="textPlain">
              <a:avLst/>
            </a:prstTxWarp>
          </a:bodyPr>
          <a:lstStyle/>
          <a:p>
            <a:pPr lvl="0" algn="ctr"/>
            <a:r>
              <a:rPr lang="en-US" sz="2400" b="1" dirty="0">
                <a:gradFill>
                  <a:gsLst>
                    <a:gs pos="0">
                      <a:srgbClr val="75DDFF"/>
                    </a:gs>
                    <a:gs pos="100000">
                      <a:srgbClr val="09B1E9"/>
                    </a:gs>
                  </a:gsLst>
                  <a:lin ang="5400012" scaled="0"/>
                </a:gradFill>
                <a:latin typeface="Droid Serif"/>
              </a:rPr>
              <a:t>2</a:t>
            </a:r>
            <a:endParaRPr sz="2400" b="1" dirty="0">
              <a:gradFill>
                <a:gsLst>
                  <a:gs pos="0">
                    <a:srgbClr val="75DDFF"/>
                  </a:gs>
                  <a:gs pos="100000">
                    <a:srgbClr val="09B1E9"/>
                  </a:gs>
                </a:gsLst>
                <a:lin ang="5400012" scaled="0"/>
              </a:gradFill>
              <a:latin typeface="Droid Serif"/>
            </a:endParaRPr>
          </a:p>
        </p:txBody>
      </p:sp>
      <p:sp>
        <p:nvSpPr>
          <p:cNvPr id="146" name="Google Shape;146;p17"/>
          <p:cNvSpPr txBox="1">
            <a:spLocks noGrp="1"/>
          </p:cNvSpPr>
          <p:nvPr>
            <p:ph type="sldNum" idx="12"/>
          </p:nvPr>
        </p:nvSpPr>
        <p:spPr>
          <a:xfrm>
            <a:off x="11372779"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10</a:t>
            </a:fld>
            <a:endParaRPr/>
          </a:p>
        </p:txBody>
      </p:sp>
    </p:spTree>
    <p:extLst>
      <p:ext uri="{BB962C8B-B14F-4D97-AF65-F5344CB8AC3E}">
        <p14:creationId xmlns:p14="http://schemas.microsoft.com/office/powerpoint/2010/main" val="74662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609600" y="693683"/>
            <a:ext cx="7068400" cy="1027784"/>
          </a:xfrm>
          <a:prstGeom prst="rect">
            <a:avLst/>
          </a:prstGeom>
        </p:spPr>
        <p:txBody>
          <a:bodyPr spcFirstLastPara="1" wrap="square" lIns="121900" tIns="121900" rIns="121900" bIns="121900" anchor="b" anchorCtr="0">
            <a:noAutofit/>
          </a:bodyPr>
          <a:lstStyle/>
          <a:p>
            <a:r>
              <a:rPr lang="en-US" sz="3600" dirty="0">
                <a:solidFill>
                  <a:schemeClr val="bg1"/>
                </a:solidFill>
              </a:rPr>
              <a:t>Practicum and Internship Courses</a:t>
            </a:r>
          </a:p>
        </p:txBody>
      </p:sp>
      <p:sp>
        <p:nvSpPr>
          <p:cNvPr id="128" name="Google Shape;128;p15"/>
          <p:cNvSpPr txBox="1">
            <a:spLocks noGrp="1"/>
          </p:cNvSpPr>
          <p:nvPr>
            <p:ph type="body" idx="2"/>
          </p:nvPr>
        </p:nvSpPr>
        <p:spPr>
          <a:xfrm>
            <a:off x="609600" y="5614300"/>
            <a:ext cx="7068400" cy="1102000"/>
          </a:xfrm>
          <a:prstGeom prst="rect">
            <a:avLst/>
          </a:prstGeom>
        </p:spPr>
        <p:txBody>
          <a:bodyPr spcFirstLastPara="1" wrap="square" lIns="121900" tIns="121900" rIns="121900" bIns="121900" anchor="t" anchorCtr="0">
            <a:noAutofit/>
          </a:bodyPr>
          <a:lstStyle/>
          <a:p>
            <a:pPr marL="0" indent="0">
              <a:spcBef>
                <a:spcPts val="0"/>
              </a:spcBef>
              <a:buClr>
                <a:schemeClr val="dk1"/>
              </a:buClr>
              <a:buSzPts val="1100"/>
              <a:buNone/>
            </a:pPr>
            <a:endParaRPr sz="1333" dirty="0">
              <a:solidFill>
                <a:schemeClr val="accent4"/>
              </a:solidFill>
            </a:endParaRPr>
          </a:p>
          <a:p>
            <a:pPr marL="0" indent="0">
              <a:spcBef>
                <a:spcPts val="0"/>
              </a:spcBef>
              <a:buNone/>
            </a:pPr>
            <a:endParaRPr sz="1333" dirty="0">
              <a:solidFill>
                <a:schemeClr val="accent4"/>
              </a:solidFill>
            </a:endParaRPr>
          </a:p>
        </p:txBody>
      </p:sp>
      <p:sp>
        <p:nvSpPr>
          <p:cNvPr id="129" name="Google Shape;129;p15"/>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11</a:t>
            </a:fld>
            <a:endParaRPr/>
          </a:p>
        </p:txBody>
      </p:sp>
      <p:sp>
        <p:nvSpPr>
          <p:cNvPr id="130" name="Google Shape;130;p15"/>
          <p:cNvSpPr txBox="1">
            <a:spLocks noGrp="1"/>
          </p:cNvSpPr>
          <p:nvPr>
            <p:ph type="body" idx="1"/>
          </p:nvPr>
        </p:nvSpPr>
        <p:spPr>
          <a:xfrm>
            <a:off x="609600" y="1576551"/>
            <a:ext cx="6463862" cy="4756584"/>
          </a:xfrm>
          <a:prstGeom prst="rect">
            <a:avLst/>
          </a:prstGeom>
        </p:spPr>
        <p:txBody>
          <a:bodyPr spcFirstLastPara="1" wrap="square" lIns="121900" tIns="121900" rIns="121900" bIns="121900" anchor="t" anchorCtr="0">
            <a:noAutofit/>
          </a:bodyPr>
          <a:lstStyle/>
          <a:p>
            <a:pPr marL="169329" indent="0">
              <a:buNone/>
            </a:pPr>
            <a:endParaRPr lang="en-US" dirty="0">
              <a:solidFill>
                <a:schemeClr val="bg1"/>
              </a:solidFill>
            </a:endParaRPr>
          </a:p>
          <a:p>
            <a:r>
              <a:rPr lang="en-US" dirty="0">
                <a:solidFill>
                  <a:schemeClr val="bg1"/>
                </a:solidFill>
              </a:rPr>
              <a:t>Students in practicum are building their basic counseling skills and developing their theoretical orientation.</a:t>
            </a:r>
          </a:p>
          <a:p>
            <a:r>
              <a:rPr lang="en-US" dirty="0">
                <a:solidFill>
                  <a:schemeClr val="bg1"/>
                </a:solidFill>
              </a:rPr>
              <a:t>Students in Internship are developing more advanced counseling skills and continuing to develop their theoretical orientation.</a:t>
            </a:r>
          </a:p>
          <a:p>
            <a:r>
              <a:rPr lang="en-US" dirty="0">
                <a:solidFill>
                  <a:schemeClr val="bg1"/>
                </a:solidFill>
              </a:rPr>
              <a:t>All students are required to complete two tapescripts with analysis. </a:t>
            </a:r>
          </a:p>
          <a:p>
            <a:r>
              <a:rPr lang="en-US" dirty="0">
                <a:solidFill>
                  <a:schemeClr val="bg1"/>
                </a:solidFill>
              </a:rPr>
              <a:t>All students are required to develop a treatment plan and present a case-conceptualization to their class.</a:t>
            </a:r>
          </a:p>
          <a:p>
            <a:pPr marL="169329"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pPr marL="169329" indent="0">
              <a:buNone/>
            </a:pPr>
            <a:endParaRPr lang="en-US" dirty="0">
              <a:solidFill>
                <a:schemeClr val="bg1"/>
              </a:solidFill>
            </a:endParaRPr>
          </a:p>
          <a:p>
            <a:pPr marL="0" indent="0">
              <a:buNone/>
            </a:pPr>
            <a:endParaRP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2978701"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Clinical Log </a:t>
            </a:r>
          </a:p>
        </p:txBody>
      </p:sp>
      <p:sp>
        <p:nvSpPr>
          <p:cNvPr id="6" name="TextBox 5">
            <a:extLst>
              <a:ext uri="{FF2B5EF4-FFF2-40B4-BE49-F238E27FC236}">
                <a16:creationId xmlns:a16="http://schemas.microsoft.com/office/drawing/2014/main" id="{5028FE14-0D71-0844-B918-779B9B77B105}"/>
              </a:ext>
            </a:extLst>
          </p:cNvPr>
          <p:cNvSpPr txBox="1"/>
          <p:nvPr/>
        </p:nvSpPr>
        <p:spPr>
          <a:xfrm>
            <a:off x="701826" y="1596202"/>
            <a:ext cx="10493396" cy="4708981"/>
          </a:xfrm>
          <a:prstGeom prst="rect">
            <a:avLst/>
          </a:prstGeom>
          <a:noFill/>
        </p:spPr>
        <p:txBody>
          <a:bodyPr wrap="square" rtlCol="0">
            <a:spAutoFit/>
          </a:bodyPr>
          <a:lstStyle/>
          <a:p>
            <a:pPr marL="457200" indent="-457200">
              <a:lnSpc>
                <a:spcPct val="150000"/>
              </a:lnSpc>
              <a:buSzPct val="75000"/>
              <a:buBlip>
                <a:blip r:embed="rId2"/>
              </a:buBlip>
            </a:pPr>
            <a:r>
              <a:rPr lang="en-US" sz="2000" dirty="0">
                <a:solidFill>
                  <a:schemeClr val="bg1"/>
                </a:solidFill>
                <a:cs typeface="Arial" panose="020B0604020202020204" pitchFamily="34" charset="0"/>
              </a:rPr>
              <a:t>Students must keep a detailed record of their hours and the work they do.</a:t>
            </a:r>
          </a:p>
          <a:p>
            <a:pPr marL="457200" indent="-457200">
              <a:lnSpc>
                <a:spcPct val="150000"/>
              </a:lnSpc>
              <a:buSzPct val="75000"/>
              <a:buBlip>
                <a:blip r:embed="rId2"/>
              </a:buBlip>
            </a:pPr>
            <a:r>
              <a:rPr lang="en-US" sz="2000" dirty="0">
                <a:solidFill>
                  <a:schemeClr val="bg1"/>
                </a:solidFill>
                <a:cs typeface="Arial" panose="020B0604020202020204" pitchFamily="34" charset="0"/>
              </a:rPr>
              <a:t>Each week, the student transfers the number of hours to their clinical log. </a:t>
            </a:r>
          </a:p>
          <a:p>
            <a:pPr marL="457200" indent="-457200">
              <a:lnSpc>
                <a:spcPct val="150000"/>
              </a:lnSpc>
              <a:buSzPct val="75000"/>
              <a:buBlip>
                <a:blip r:embed="rId2"/>
              </a:buBlip>
            </a:pPr>
            <a:r>
              <a:rPr lang="en-US" sz="2000" dirty="0">
                <a:solidFill>
                  <a:schemeClr val="bg1"/>
                </a:solidFill>
                <a:cs typeface="Arial" panose="020B0604020202020204" pitchFamily="34" charset="0"/>
              </a:rPr>
              <a:t>Supervisors, please initial the log each week so that you can monitor their hours.</a:t>
            </a:r>
          </a:p>
          <a:p>
            <a:pPr marL="457200" indent="-457200">
              <a:lnSpc>
                <a:spcPct val="150000"/>
              </a:lnSpc>
              <a:buSzPct val="75000"/>
              <a:buBlip>
                <a:blip r:embed="rId2"/>
              </a:buBlip>
            </a:pPr>
            <a:r>
              <a:rPr lang="en-US" dirty="0">
                <a:solidFill>
                  <a:schemeClr val="bg1"/>
                </a:solidFill>
              </a:rPr>
              <a:t>Direct and Indirect Hours: All direct hours must be face-to-face with clients.  Round up to the nearest hour or half-hour.  (e.g., 50 minutes is considered one clinical hour.  30 minutes is considered .5 clinical </a:t>
            </a:r>
            <a:r>
              <a:rPr lang="en-US" dirty="0" smtClean="0">
                <a:solidFill>
                  <a:schemeClr val="bg1"/>
                </a:solidFill>
              </a:rPr>
              <a:t>hours.)</a:t>
            </a:r>
            <a:endParaRPr lang="en-US" sz="2000" dirty="0" smtClean="0">
              <a:solidFill>
                <a:schemeClr val="bg1"/>
              </a:solidFill>
            </a:endParaRPr>
          </a:p>
          <a:p>
            <a:pPr marL="1200150" lvl="2" indent="-285750">
              <a:buFont typeface="Arial" panose="020B0604020202020204" pitchFamily="34" charset="0"/>
              <a:buChar char="•"/>
            </a:pPr>
            <a:r>
              <a:rPr lang="en-US" dirty="0" smtClean="0">
                <a:solidFill>
                  <a:schemeClr val="bg1"/>
                </a:solidFill>
              </a:rPr>
              <a:t>Individuals, couples, and families are counted as individual direct hours.  </a:t>
            </a:r>
            <a:endParaRPr lang="en-US" sz="2000" dirty="0" smtClean="0">
              <a:solidFill>
                <a:schemeClr val="bg1"/>
              </a:solidFill>
            </a:endParaRPr>
          </a:p>
          <a:p>
            <a:pPr marL="1200150" lvl="2" indent="-285750">
              <a:buFont typeface="Arial" panose="020B0604020202020204" pitchFamily="34" charset="0"/>
              <a:buChar char="•"/>
            </a:pPr>
            <a:r>
              <a:rPr lang="en-US" dirty="0" smtClean="0">
                <a:solidFill>
                  <a:schemeClr val="bg1"/>
                </a:solidFill>
              </a:rPr>
              <a:t>Group </a:t>
            </a:r>
            <a:r>
              <a:rPr lang="en-US" dirty="0">
                <a:solidFill>
                  <a:schemeClr val="bg1"/>
                </a:solidFill>
              </a:rPr>
              <a:t>hours are counted as group direct hours. </a:t>
            </a:r>
            <a:endParaRPr lang="en-US" sz="2000" dirty="0">
              <a:solidFill>
                <a:schemeClr val="bg1"/>
              </a:solidFill>
            </a:endParaRPr>
          </a:p>
          <a:p>
            <a:pPr marL="1200150" lvl="2" indent="-285750">
              <a:buFont typeface="Arial" panose="020B0604020202020204" pitchFamily="34" charset="0"/>
              <a:buChar char="•"/>
            </a:pPr>
            <a:r>
              <a:rPr lang="en-US" dirty="0">
                <a:solidFill>
                  <a:schemeClr val="bg1"/>
                </a:solidFill>
              </a:rPr>
              <a:t>Class time is counted as Group supervision.  </a:t>
            </a:r>
            <a:endParaRPr lang="en-US" sz="2000" dirty="0">
              <a:solidFill>
                <a:schemeClr val="bg1"/>
              </a:solidFill>
            </a:endParaRPr>
          </a:p>
          <a:p>
            <a:pPr marL="1200150" lvl="2" indent="-285750">
              <a:buFont typeface="Arial" panose="020B0604020202020204" pitchFamily="34" charset="0"/>
              <a:buChar char="•"/>
            </a:pPr>
            <a:r>
              <a:rPr lang="en-US" dirty="0">
                <a:solidFill>
                  <a:schemeClr val="bg1"/>
                </a:solidFill>
              </a:rPr>
              <a:t>Individual or Triadic Site supervision is counted as Individual Supervision.</a:t>
            </a:r>
            <a:endParaRPr lang="en-US" sz="2000" dirty="0">
              <a:solidFill>
                <a:schemeClr val="bg1"/>
              </a:solidFill>
            </a:endParaRPr>
          </a:p>
          <a:p>
            <a:pPr marL="1200150" lvl="2" indent="-285750">
              <a:buFont typeface="Arial" panose="020B0604020202020204" pitchFamily="34" charset="0"/>
              <a:buChar char="•"/>
            </a:pPr>
            <a:r>
              <a:rPr lang="en-US" dirty="0">
                <a:solidFill>
                  <a:schemeClr val="bg1"/>
                </a:solidFill>
              </a:rPr>
              <a:t>Group site supervision (if provided) is counted as Group Supervision.</a:t>
            </a:r>
            <a:endParaRPr lang="en-US" sz="2000" dirty="0">
              <a:solidFill>
                <a:schemeClr val="bg1"/>
              </a:solidFill>
            </a:endParaRPr>
          </a:p>
          <a:p>
            <a:pPr marL="1200150" lvl="2" indent="-285750">
              <a:buFont typeface="Arial" panose="020B0604020202020204" pitchFamily="34" charset="0"/>
              <a:buChar char="•"/>
            </a:pPr>
            <a:r>
              <a:rPr lang="en-US" dirty="0">
                <a:solidFill>
                  <a:schemeClr val="bg1"/>
                </a:solidFill>
              </a:rPr>
              <a:t>All other work such as research, consultation, training, progress notes, etc., is counted as Administrative Hours. </a:t>
            </a:r>
            <a:endParaRPr lang="en-US" sz="2000" dirty="0">
              <a:solidFill>
                <a:schemeClr val="bg1"/>
              </a:solidFill>
            </a:endParaRPr>
          </a:p>
          <a:p>
            <a:pPr marL="457200" indent="-457200">
              <a:lnSpc>
                <a:spcPct val="150000"/>
              </a:lnSpc>
              <a:buSzPct val="75000"/>
              <a:buBlip>
                <a:blip r:embed="rId2"/>
              </a:buBlip>
            </a:pPr>
            <a:endParaRPr lang="en-US"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339883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4717958"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Clinical Log Sample</a:t>
            </a:r>
          </a:p>
        </p:txBody>
      </p:sp>
      <p:pic>
        <p:nvPicPr>
          <p:cNvPr id="6" name="Picture 5" descr="Table&#10;&#10;Description automatically generated">
            <a:extLst>
              <a:ext uri="{FF2B5EF4-FFF2-40B4-BE49-F238E27FC236}">
                <a16:creationId xmlns:a16="http://schemas.microsoft.com/office/drawing/2014/main" id="{97C0F940-FD39-644A-8AE7-AD01001BD034}"/>
              </a:ext>
            </a:extLst>
          </p:cNvPr>
          <p:cNvPicPr>
            <a:picLocks noChangeAspect="1"/>
          </p:cNvPicPr>
          <p:nvPr/>
        </p:nvPicPr>
        <p:blipFill>
          <a:blip r:embed="rId2"/>
          <a:stretch>
            <a:fillRect/>
          </a:stretch>
        </p:blipFill>
        <p:spPr>
          <a:xfrm>
            <a:off x="0" y="1453394"/>
            <a:ext cx="12192000" cy="3951212"/>
          </a:xfrm>
          <a:prstGeom prst="rect">
            <a:avLst/>
          </a:prstGeom>
        </p:spPr>
      </p:pic>
    </p:spTree>
    <p:extLst>
      <p:ext uri="{BB962C8B-B14F-4D97-AF65-F5344CB8AC3E}">
        <p14:creationId xmlns:p14="http://schemas.microsoft.com/office/powerpoint/2010/main" val="291926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5784148"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Transcript Requirements</a:t>
            </a:r>
          </a:p>
        </p:txBody>
      </p:sp>
      <p:sp>
        <p:nvSpPr>
          <p:cNvPr id="6" name="TextBox 5">
            <a:extLst>
              <a:ext uri="{FF2B5EF4-FFF2-40B4-BE49-F238E27FC236}">
                <a16:creationId xmlns:a16="http://schemas.microsoft.com/office/drawing/2014/main" id="{5028FE14-0D71-0844-B918-779B9B77B105}"/>
              </a:ext>
            </a:extLst>
          </p:cNvPr>
          <p:cNvSpPr txBox="1"/>
          <p:nvPr/>
        </p:nvSpPr>
        <p:spPr>
          <a:xfrm>
            <a:off x="701826" y="1648430"/>
            <a:ext cx="9643445" cy="4893647"/>
          </a:xfrm>
          <a:prstGeom prst="rect">
            <a:avLst/>
          </a:prstGeom>
          <a:noFill/>
        </p:spPr>
        <p:txBody>
          <a:bodyPr wrap="square" rtlCol="0">
            <a:spAutoFit/>
          </a:bodyPr>
          <a:lstStyle/>
          <a:p>
            <a:pPr marL="285750" indent="-285750" fontAlgn="base">
              <a:buFont typeface="Arial" panose="020B0604020202020204" pitchFamily="34" charset="0"/>
              <a:buChar char="•"/>
            </a:pPr>
            <a:r>
              <a:rPr lang="en-US" sz="2400" dirty="0">
                <a:solidFill>
                  <a:schemeClr val="bg1"/>
                </a:solidFill>
              </a:rPr>
              <a:t>Students must secure consent for recording from client.  This can be our form or it can be a form you provide at the site.  Some sites include this on their consent for counseling.</a:t>
            </a:r>
          </a:p>
          <a:p>
            <a:pPr marL="285750" indent="-285750" fontAlgn="base">
              <a:buFont typeface="Arial" panose="020B0604020202020204" pitchFamily="34" charset="0"/>
              <a:buChar char="•"/>
            </a:pP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Student must record a full session. (audio or video)</a:t>
            </a:r>
          </a:p>
          <a:p>
            <a:pPr marL="285750" indent="-285750" fontAlgn="base">
              <a:buFont typeface="Arial" panose="020B0604020202020204" pitchFamily="34" charset="0"/>
              <a:buChar char="•"/>
            </a:pP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Tapescripts should be 20 consecutive minutes of counselor-client interaction.</a:t>
            </a:r>
          </a:p>
          <a:p>
            <a:pPr marL="285750" indent="-285750" fontAlgn="base">
              <a:buFont typeface="Arial" panose="020B0604020202020204" pitchFamily="34" charset="0"/>
              <a:buChar char="•"/>
            </a:pPr>
            <a:endParaRPr lang="en-US" sz="2400" dirty="0">
              <a:solidFill>
                <a:schemeClr val="bg1"/>
              </a:solidFill>
            </a:endParaRPr>
          </a:p>
          <a:p>
            <a:pPr marL="285750" indent="-285750" fontAlgn="base">
              <a:buFont typeface="Arial" panose="020B0604020202020204" pitchFamily="34" charset="0"/>
              <a:buChar char="•"/>
            </a:pPr>
            <a:r>
              <a:rPr lang="en-US" sz="2400" dirty="0">
                <a:solidFill>
                  <a:schemeClr val="bg1"/>
                </a:solidFill>
              </a:rPr>
              <a:t>Student do not use any identifying information on the </a:t>
            </a:r>
            <a:r>
              <a:rPr lang="en-US" sz="2400" dirty="0" err="1">
                <a:solidFill>
                  <a:schemeClr val="bg1"/>
                </a:solidFill>
              </a:rPr>
              <a:t>tapescript</a:t>
            </a:r>
            <a:r>
              <a:rPr lang="en-US" sz="2400" dirty="0">
                <a:solidFill>
                  <a:schemeClr val="bg1"/>
                </a:solidFill>
              </a:rPr>
              <a:t> and all recordings are deleted after the assignment is graded.</a:t>
            </a:r>
          </a:p>
          <a:p>
            <a:pPr marL="285750" indent="-285750" fontAlgn="base">
              <a:buFont typeface="Arial" panose="020B0604020202020204" pitchFamily="34" charset="0"/>
              <a:buChar char="•"/>
            </a:pPr>
            <a:endParaRPr lang="en-US" sz="2400" dirty="0">
              <a:solidFill>
                <a:schemeClr val="bg1"/>
              </a:solidFill>
            </a:endParaRPr>
          </a:p>
          <a:p>
            <a:pPr fontAlgn="base"/>
            <a:r>
              <a:rPr lang="en-US" sz="2400" dirty="0"/>
              <a:t> </a:t>
            </a:r>
          </a:p>
        </p:txBody>
      </p:sp>
    </p:spTree>
    <p:extLst>
      <p:ext uri="{BB962C8B-B14F-4D97-AF65-F5344CB8AC3E}">
        <p14:creationId xmlns:p14="http://schemas.microsoft.com/office/powerpoint/2010/main" val="1938584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640866" y="141262"/>
            <a:ext cx="4404604" cy="707886"/>
          </a:xfrm>
          <a:prstGeom prst="rect">
            <a:avLst/>
          </a:prstGeom>
          <a:noFill/>
        </p:spPr>
        <p:txBody>
          <a:bodyPr wrap="none" rtlCol="0">
            <a:spAutoFit/>
          </a:bodyPr>
          <a:lstStyle/>
          <a:p>
            <a:r>
              <a:rPr lang="en-US" sz="4000" dirty="0" err="1">
                <a:solidFill>
                  <a:schemeClr val="bg1"/>
                </a:solidFill>
                <a:latin typeface="Arial" panose="020B0604020202020204" pitchFamily="34" charset="0"/>
                <a:cs typeface="Arial" panose="020B0604020202020204" pitchFamily="34" charset="0"/>
              </a:rPr>
              <a:t>Tapescript</a:t>
            </a:r>
            <a:r>
              <a:rPr lang="en-US" sz="4000" dirty="0">
                <a:solidFill>
                  <a:schemeClr val="bg1"/>
                </a:solidFill>
                <a:latin typeface="Arial" panose="020B0604020202020204" pitchFamily="34" charset="0"/>
                <a:cs typeface="Arial" panose="020B0604020202020204" pitchFamily="34" charset="0"/>
              </a:rPr>
              <a:t> Sample</a:t>
            </a:r>
          </a:p>
        </p:txBody>
      </p:sp>
      <p:graphicFrame>
        <p:nvGraphicFramePr>
          <p:cNvPr id="2" name="Table 1">
            <a:extLst>
              <a:ext uri="{FF2B5EF4-FFF2-40B4-BE49-F238E27FC236}">
                <a16:creationId xmlns:a16="http://schemas.microsoft.com/office/drawing/2014/main" id="{FB381A5C-99E5-AF42-A913-CB9A9E5B7298}"/>
              </a:ext>
            </a:extLst>
          </p:cNvPr>
          <p:cNvGraphicFramePr>
            <a:graphicFrameLocks noGrp="1"/>
          </p:cNvGraphicFramePr>
          <p:nvPr>
            <p:extLst>
              <p:ext uri="{D42A27DB-BD31-4B8C-83A1-F6EECF244321}">
                <p14:modId xmlns:p14="http://schemas.microsoft.com/office/powerpoint/2010/main" val="3358531139"/>
              </p:ext>
            </p:extLst>
          </p:nvPr>
        </p:nvGraphicFramePr>
        <p:xfrm>
          <a:off x="1377696" y="1466292"/>
          <a:ext cx="9631680" cy="4640648"/>
        </p:xfrm>
        <a:graphic>
          <a:graphicData uri="http://schemas.openxmlformats.org/drawingml/2006/table">
            <a:tbl>
              <a:tblPr firstRow="1" firstCol="1" bandRow="1">
                <a:tableStyleId>{5C22544A-7EE6-4342-B048-85BDC9FD1C3A}</a:tableStyleId>
              </a:tblPr>
              <a:tblGrid>
                <a:gridCol w="2433398">
                  <a:extLst>
                    <a:ext uri="{9D8B030D-6E8A-4147-A177-3AD203B41FA5}">
                      <a16:colId xmlns:a16="http://schemas.microsoft.com/office/drawing/2014/main" val="2080499443"/>
                    </a:ext>
                  </a:extLst>
                </a:gridCol>
                <a:gridCol w="2881601">
                  <a:extLst>
                    <a:ext uri="{9D8B030D-6E8A-4147-A177-3AD203B41FA5}">
                      <a16:colId xmlns:a16="http://schemas.microsoft.com/office/drawing/2014/main" val="576697288"/>
                    </a:ext>
                  </a:extLst>
                </a:gridCol>
                <a:gridCol w="4316681">
                  <a:extLst>
                    <a:ext uri="{9D8B030D-6E8A-4147-A177-3AD203B41FA5}">
                      <a16:colId xmlns:a16="http://schemas.microsoft.com/office/drawing/2014/main" val="487596406"/>
                    </a:ext>
                  </a:extLst>
                </a:gridCol>
              </a:tblGrid>
              <a:tr h="580080">
                <a:tc>
                  <a:txBody>
                    <a:bodyPr/>
                    <a:lstStyle/>
                    <a:p>
                      <a:pPr marL="0" marR="0" fontAlgn="base">
                        <a:spcBef>
                          <a:spcPts val="0"/>
                        </a:spcBef>
                        <a:spcAft>
                          <a:spcPts val="0"/>
                        </a:spcAft>
                      </a:pPr>
                      <a:r>
                        <a:rPr lang="en-US" sz="1800">
                          <a:effectLst/>
                        </a:rPr>
                        <a:t>Counseling Response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a:effectLst/>
                        </a:rPr>
                        <a:t>Skill Demonstrated (a) and Theoretical Intent (b)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dirty="0">
                          <a:effectLst/>
                        </a:rPr>
                        <a:t>Critique (c) and Alternative Response (d) </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3770642139"/>
                  </a:ext>
                </a:extLst>
              </a:tr>
              <a:tr h="1160163">
                <a:tc>
                  <a:txBody>
                    <a:bodyPr/>
                    <a:lstStyle/>
                    <a:p>
                      <a:pPr marL="0" marR="0" fontAlgn="base">
                        <a:spcBef>
                          <a:spcPts val="0"/>
                        </a:spcBef>
                        <a:spcAft>
                          <a:spcPts val="0"/>
                        </a:spcAft>
                      </a:pPr>
                      <a:r>
                        <a:rPr lang="en-US" sz="1800">
                          <a:effectLst/>
                        </a:rPr>
                        <a:t>Tell me more about your reasons for coming in today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dirty="0">
                          <a:effectLst/>
                        </a:rPr>
                        <a:t>(a) Open question. </a:t>
                      </a:r>
                      <a:endParaRPr lang="en-US" sz="2000" dirty="0">
                        <a:effectLst/>
                      </a:endParaRPr>
                    </a:p>
                    <a:p>
                      <a:pPr marL="0" marR="0" fontAlgn="base">
                        <a:spcBef>
                          <a:spcPts val="0"/>
                        </a:spcBef>
                        <a:spcAft>
                          <a:spcPts val="0"/>
                        </a:spcAft>
                      </a:pPr>
                      <a:r>
                        <a:rPr lang="en-US" sz="1800" dirty="0">
                          <a:effectLst/>
                        </a:rPr>
                        <a:t>(b) encourage client to elaborate on the problem. </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dirty="0">
                          <a:effectLst/>
                        </a:rPr>
                        <a:t> (c) I think this skill was effective in helping the client open up more about their concerns.   </a:t>
                      </a:r>
                      <a:endParaRPr lang="en-US" sz="2000" dirty="0">
                        <a:effectLst/>
                      </a:endParaRPr>
                    </a:p>
                    <a:p>
                      <a:pPr marL="0" marR="0" fontAlgn="base">
                        <a:spcBef>
                          <a:spcPts val="0"/>
                        </a:spcBef>
                        <a:spcAft>
                          <a:spcPts val="0"/>
                        </a:spcAft>
                      </a:pPr>
                      <a:r>
                        <a:rPr lang="en-US" sz="1800" dirty="0">
                          <a:effectLst/>
                        </a:rPr>
                        <a:t>(d) “You seem both anxious &amp; relieved about coming in today” Reflection of Feelings </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1835891215"/>
                  </a:ext>
                </a:extLst>
              </a:tr>
              <a:tr h="580080">
                <a:tc gridSpan="3">
                  <a:txBody>
                    <a:bodyPr/>
                    <a:lstStyle/>
                    <a:p>
                      <a:pPr marL="0" marR="0" fontAlgn="base">
                        <a:spcBef>
                          <a:spcPts val="0"/>
                        </a:spcBef>
                        <a:spcAft>
                          <a:spcPts val="0"/>
                        </a:spcAft>
                      </a:pPr>
                      <a:r>
                        <a:rPr lang="en-US" sz="1800">
                          <a:effectLst/>
                        </a:rPr>
                        <a:t>Client:  Since grandpa’s funeral, I can’t seem to stop crying. I knew he was going to die, but I didn’t expect it to hit me this hard.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9897226"/>
                  </a:ext>
                </a:extLst>
              </a:tr>
              <a:tr h="2320325">
                <a:tc>
                  <a:txBody>
                    <a:bodyPr/>
                    <a:lstStyle/>
                    <a:p>
                      <a:pPr marL="0" marR="0" fontAlgn="base">
                        <a:spcBef>
                          <a:spcPts val="0"/>
                        </a:spcBef>
                        <a:spcAft>
                          <a:spcPts val="0"/>
                        </a:spcAft>
                      </a:pPr>
                      <a:r>
                        <a:rPr lang="en-US" sz="1800">
                          <a:effectLst/>
                        </a:rPr>
                        <a:t>You feel hurt.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a:effectLst/>
                        </a:rPr>
                        <a:t>Reflection of Feeling. </a:t>
                      </a:r>
                      <a:endParaRPr lang="en-US" sz="2000">
                        <a:effectLst/>
                      </a:endParaRPr>
                    </a:p>
                    <a:p>
                      <a:pPr marL="0" marR="0" fontAlgn="base">
                        <a:spcBef>
                          <a:spcPts val="0"/>
                        </a:spcBef>
                        <a:spcAft>
                          <a:spcPts val="0"/>
                        </a:spcAft>
                      </a:pPr>
                      <a:r>
                        <a:rPr lang="en-US" sz="1800">
                          <a:effectLst/>
                        </a:rPr>
                        <a:t>-show that I am listening and connecting with the client and validate feelings. </a:t>
                      </a:r>
                      <a:endParaRPr lang="en-US" sz="20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1800" dirty="0">
                          <a:effectLst/>
                        </a:rPr>
                        <a:t>I think a reflection of feeling was appropriate, but I could have used more descriptive feeling words and included a reflection of meaning   </a:t>
                      </a:r>
                      <a:endParaRPr lang="en-US" sz="2000" dirty="0">
                        <a:effectLst/>
                      </a:endParaRPr>
                    </a:p>
                    <a:p>
                      <a:pPr marL="0" marR="0" fontAlgn="base">
                        <a:spcBef>
                          <a:spcPts val="0"/>
                        </a:spcBef>
                        <a:spcAft>
                          <a:spcPts val="0"/>
                        </a:spcAft>
                      </a:pPr>
                      <a:r>
                        <a:rPr lang="en-US" sz="1800" dirty="0">
                          <a:effectLst/>
                        </a:rPr>
                        <a:t> “You tried to prepare yourself, but you are now feeling overwhelmed with sadness and grief because your grandfather was such an important part of your life.” Reflection of meaning </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2033842504"/>
                  </a:ext>
                </a:extLst>
              </a:tr>
            </a:tbl>
          </a:graphicData>
        </a:graphic>
      </p:graphicFrame>
      <p:sp>
        <p:nvSpPr>
          <p:cNvPr id="3" name="Rectangle 1">
            <a:extLst>
              <a:ext uri="{FF2B5EF4-FFF2-40B4-BE49-F238E27FC236}">
                <a16:creationId xmlns:a16="http://schemas.microsoft.com/office/drawing/2014/main" id="{04E9DB43-C7BD-FD46-81A0-0A05C2AA815B}"/>
              </a:ext>
            </a:extLst>
          </p:cNvPr>
          <p:cNvSpPr>
            <a:spLocks noChangeArrowheads="1"/>
          </p:cNvSpPr>
          <p:nvPr/>
        </p:nvSpPr>
        <p:spPr bwMode="auto">
          <a:xfrm>
            <a:off x="1614653" y="758406"/>
            <a:ext cx="99364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bg1"/>
                </a:solidFill>
                <a:effectLst/>
                <a:latin typeface="Cambria" panose="02040503050406030204" pitchFamily="18" charset="0"/>
                <a:ea typeface="Times New Roman" panose="02020603050405020304" pitchFamily="18" charset="0"/>
                <a:cs typeface="Arial" panose="020B0604020202020204" pitchFamily="34" charset="0"/>
              </a:rPr>
              <a:t>Client Pseudonym, age, sex, date of session, session number, theoretical model, and techniques employed.</a:t>
            </a:r>
            <a:r>
              <a:rPr kumimoji="0" lang="en-US" altLang="en-US" sz="1200" b="0" i="0" u="none" strike="noStrike" cap="none" normalizeH="0" baseline="0" dirty="0">
                <a:ln>
                  <a:noFill/>
                </a:ln>
                <a:solidFill>
                  <a:schemeClr val="bg1"/>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014812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6458050" cy="707886"/>
          </a:xfrm>
          <a:prstGeom prst="rect">
            <a:avLst/>
          </a:prstGeom>
          <a:noFill/>
        </p:spPr>
        <p:txBody>
          <a:bodyPr wrap="none" rtlCol="0">
            <a:spAutoFit/>
          </a:bodyPr>
          <a:lstStyle/>
          <a:p>
            <a:r>
              <a:rPr lang="en-US" sz="4000" dirty="0" err="1">
                <a:solidFill>
                  <a:schemeClr val="bg1"/>
                </a:solidFill>
                <a:latin typeface="Arial" panose="020B0604020202020204" pitchFamily="34" charset="0"/>
                <a:cs typeface="Arial" panose="020B0604020202020204" pitchFamily="34" charset="0"/>
              </a:rPr>
              <a:t>Tapescript</a:t>
            </a:r>
            <a:r>
              <a:rPr lang="en-US" sz="4000" dirty="0">
                <a:solidFill>
                  <a:schemeClr val="bg1"/>
                </a:solidFill>
                <a:latin typeface="Arial" panose="020B0604020202020204" pitchFamily="34" charset="0"/>
                <a:cs typeface="Arial" panose="020B0604020202020204" pitchFamily="34" charset="0"/>
              </a:rPr>
              <a:t> Reflection Paper</a:t>
            </a:r>
          </a:p>
        </p:txBody>
      </p:sp>
      <p:sp>
        <p:nvSpPr>
          <p:cNvPr id="6" name="TextBox 5">
            <a:extLst>
              <a:ext uri="{FF2B5EF4-FFF2-40B4-BE49-F238E27FC236}">
                <a16:creationId xmlns:a16="http://schemas.microsoft.com/office/drawing/2014/main" id="{592E0535-0269-9A48-8E1F-04A0C89618FB}"/>
              </a:ext>
            </a:extLst>
          </p:cNvPr>
          <p:cNvSpPr txBox="1"/>
          <p:nvPr/>
        </p:nvSpPr>
        <p:spPr>
          <a:xfrm>
            <a:off x="1207007" y="1671145"/>
            <a:ext cx="10034017" cy="4401205"/>
          </a:xfrm>
          <a:prstGeom prst="rect">
            <a:avLst/>
          </a:prstGeom>
          <a:noFill/>
        </p:spPr>
        <p:txBody>
          <a:bodyPr wrap="square">
            <a:spAutoFit/>
          </a:bodyPr>
          <a:lstStyle/>
          <a:p>
            <a:pPr marL="0" marR="0" fontAlgn="base">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Additional Questions: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What did you do well in this session?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What do you wish you had done differently?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What are some reoccurring difficulties or patterns you are experiencing?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What specific parts of the tape/session would you like help on?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How did this session affect you? (e.g., your own personal issues or feelings came into the session)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Brainstorm avenues for further counseling with this client</a:t>
            </a:r>
            <a:r>
              <a:rPr lang="en-US" sz="28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a:t>
            </a: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a:p>
            <a:pPr marL="342900" marR="0" lvl="0" indent="-342900" fontAlgn="base">
              <a:spcBef>
                <a:spcPts val="0"/>
              </a:spcBef>
              <a:spcAft>
                <a:spcPts val="0"/>
              </a:spcAft>
              <a:buFont typeface="+mj-lt"/>
              <a:buAutoNum type="arabicPeriod"/>
            </a:pPr>
            <a:r>
              <a:rPr lang="en-US" sz="28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Additional comments:   </a:t>
            </a:r>
            <a:endParaRPr lang="en-US" sz="2800" dirty="0">
              <a:solidFill>
                <a:schemeClr val="bg1"/>
              </a:solidFill>
              <a:effectLst/>
              <a:latin typeface="Cambria" panose="020405030504060302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413861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653058" y="238798"/>
            <a:ext cx="4405373"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Case Presentation</a:t>
            </a:r>
          </a:p>
        </p:txBody>
      </p:sp>
      <p:sp>
        <p:nvSpPr>
          <p:cNvPr id="6" name="TextBox 5">
            <a:extLst>
              <a:ext uri="{FF2B5EF4-FFF2-40B4-BE49-F238E27FC236}">
                <a16:creationId xmlns:a16="http://schemas.microsoft.com/office/drawing/2014/main" id="{5028FE14-0D71-0844-B918-779B9B77B105}"/>
              </a:ext>
            </a:extLst>
          </p:cNvPr>
          <p:cNvSpPr txBox="1"/>
          <p:nvPr/>
        </p:nvSpPr>
        <p:spPr>
          <a:xfrm>
            <a:off x="1102947" y="1116623"/>
            <a:ext cx="10576989" cy="4893647"/>
          </a:xfrm>
          <a:prstGeom prst="rect">
            <a:avLst/>
          </a:prstGeom>
          <a:noFill/>
        </p:spPr>
        <p:txBody>
          <a:bodyPr wrap="square" rtlCol="0">
            <a:spAutoFit/>
          </a:bodyPr>
          <a:lstStyle/>
          <a:p>
            <a:pPr fontAlgn="base"/>
            <a:r>
              <a:rPr lang="en-US" sz="2400" dirty="0">
                <a:solidFill>
                  <a:schemeClr val="bg1"/>
                </a:solidFill>
              </a:rPr>
              <a:t> </a:t>
            </a:r>
          </a:p>
          <a:p>
            <a:pPr fontAlgn="base"/>
            <a:r>
              <a:rPr lang="en-US" sz="2400" dirty="0">
                <a:solidFill>
                  <a:schemeClr val="bg1"/>
                </a:solidFill>
              </a:rPr>
              <a:t>Make one formal case presentations to the class. In addition to the oral presentation, submit a written case presentation and a copy of the clients’ treatment plan.</a:t>
            </a:r>
          </a:p>
          <a:p>
            <a:pPr fontAlgn="base"/>
            <a:endParaRPr lang="en-US" sz="2400" dirty="0">
              <a:solidFill>
                <a:schemeClr val="bg1"/>
              </a:solidFill>
            </a:endParaRPr>
          </a:p>
          <a:p>
            <a:pPr marL="285750" indent="-285750" fontAlgn="base">
              <a:buFont typeface="Arial" panose="020B0604020202020204" pitchFamily="34" charset="0"/>
              <a:buChar char="•"/>
            </a:pPr>
            <a:r>
              <a:rPr lang="en-US" sz="2400" b="1" dirty="0">
                <a:solidFill>
                  <a:schemeClr val="bg1"/>
                </a:solidFill>
              </a:rPr>
              <a:t>Identifying Data </a:t>
            </a:r>
            <a:r>
              <a:rPr lang="en-US" sz="2400" dirty="0">
                <a:solidFill>
                  <a:schemeClr val="bg1"/>
                </a:solidFill>
              </a:rPr>
              <a:t>  </a:t>
            </a:r>
          </a:p>
          <a:p>
            <a:pPr marL="285750" indent="-285750" fontAlgn="base">
              <a:buFont typeface="Arial" panose="020B0604020202020204" pitchFamily="34" charset="0"/>
              <a:buChar char="•"/>
            </a:pPr>
            <a:r>
              <a:rPr lang="en-US" sz="2400" b="1" dirty="0">
                <a:solidFill>
                  <a:schemeClr val="bg1"/>
                </a:solidFill>
              </a:rPr>
              <a:t>Relevant Background Data and Current Status</a:t>
            </a:r>
            <a:r>
              <a:rPr lang="en-US" sz="2400" dirty="0">
                <a:solidFill>
                  <a:schemeClr val="bg1"/>
                </a:solidFill>
              </a:rPr>
              <a:t> </a:t>
            </a:r>
          </a:p>
          <a:p>
            <a:pPr marL="285750" indent="-285750" fontAlgn="base">
              <a:buFont typeface="Arial" panose="020B0604020202020204" pitchFamily="34" charset="0"/>
              <a:buChar char="•"/>
            </a:pPr>
            <a:r>
              <a:rPr lang="en-US" sz="2400" b="1" dirty="0">
                <a:solidFill>
                  <a:schemeClr val="bg1"/>
                </a:solidFill>
              </a:rPr>
              <a:t>Your Conceptualization of the Case</a:t>
            </a:r>
            <a:r>
              <a:rPr lang="en-US" sz="2400" dirty="0">
                <a:solidFill>
                  <a:schemeClr val="bg1"/>
                </a:solidFill>
              </a:rPr>
              <a:t> (</a:t>
            </a:r>
            <a:r>
              <a:rPr lang="en-US" sz="2400" b="1" dirty="0">
                <a:solidFill>
                  <a:schemeClr val="bg1"/>
                </a:solidFill>
              </a:rPr>
              <a:t>Provide a copy of your treatment plan</a:t>
            </a:r>
            <a:r>
              <a:rPr lang="en-US" sz="2400" dirty="0">
                <a:solidFill>
                  <a:schemeClr val="bg1"/>
                </a:solidFill>
              </a:rPr>
              <a:t>) </a:t>
            </a:r>
          </a:p>
          <a:p>
            <a:pPr marL="285750" indent="-285750" fontAlgn="base">
              <a:buFont typeface="Arial" panose="020B0604020202020204" pitchFamily="34" charset="0"/>
              <a:buChar char="•"/>
            </a:pPr>
            <a:r>
              <a:rPr lang="en-US" sz="2400" b="1" dirty="0">
                <a:solidFill>
                  <a:schemeClr val="bg1"/>
                </a:solidFill>
              </a:rPr>
              <a:t>Goal(s)/Target(s) for Client Change</a:t>
            </a:r>
            <a:r>
              <a:rPr lang="en-US" sz="2400" dirty="0">
                <a:solidFill>
                  <a:schemeClr val="bg1"/>
                </a:solidFill>
              </a:rPr>
              <a:t>  </a:t>
            </a:r>
          </a:p>
          <a:p>
            <a:pPr marL="285750" indent="-285750" fontAlgn="base">
              <a:buFont typeface="Arial" panose="020B0604020202020204" pitchFamily="34" charset="0"/>
              <a:buChar char="•"/>
            </a:pPr>
            <a:r>
              <a:rPr lang="en-US" sz="2400" b="1" dirty="0">
                <a:solidFill>
                  <a:schemeClr val="bg1"/>
                </a:solidFill>
              </a:rPr>
              <a:t>Counseling Process (Briefly describe your approach to working with this client)</a:t>
            </a:r>
            <a:r>
              <a:rPr lang="en-US" sz="2400" dirty="0">
                <a:solidFill>
                  <a:schemeClr val="bg1"/>
                </a:solidFill>
              </a:rPr>
              <a:t> </a:t>
            </a:r>
          </a:p>
          <a:p>
            <a:pPr marL="285750" indent="-285750" fontAlgn="base">
              <a:buFont typeface="Arial" panose="020B0604020202020204" pitchFamily="34" charset="0"/>
              <a:buChar char="•"/>
            </a:pPr>
            <a:r>
              <a:rPr lang="en-US" sz="2400" b="1" dirty="0">
                <a:solidFill>
                  <a:schemeClr val="bg1"/>
                </a:solidFill>
              </a:rPr>
              <a:t>Solicit Feedback</a:t>
            </a:r>
            <a:r>
              <a:rPr lang="en-US" sz="2400" dirty="0">
                <a:solidFill>
                  <a:schemeClr val="bg1"/>
                </a:solidFill>
              </a:rPr>
              <a:t> </a:t>
            </a:r>
          </a:p>
          <a:p>
            <a:pPr lvl="0" fontAlgn="base"/>
            <a:r>
              <a:rPr lang="en-US" sz="2400" dirty="0">
                <a:solidFill>
                  <a:schemeClr val="bg1"/>
                </a:solidFill>
              </a:rPr>
              <a:t>	What particular difficulties are you having with this case? </a:t>
            </a:r>
          </a:p>
          <a:p>
            <a:pPr lvl="0" fontAlgn="base"/>
            <a:r>
              <a:rPr lang="en-US" sz="2400" dirty="0">
                <a:solidFill>
                  <a:schemeClr val="bg1"/>
                </a:solidFill>
              </a:rPr>
              <a:t>	What kind of help/feedback would you like from this group? </a:t>
            </a:r>
          </a:p>
        </p:txBody>
      </p:sp>
    </p:spTree>
    <p:extLst>
      <p:ext uri="{BB962C8B-B14F-4D97-AF65-F5344CB8AC3E}">
        <p14:creationId xmlns:p14="http://schemas.microsoft.com/office/powerpoint/2010/main" val="344214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3672993" cy="707886"/>
          </a:xfrm>
          <a:prstGeom prst="rect">
            <a:avLst/>
          </a:prstGeom>
          <a:noFill/>
        </p:spPr>
        <p:txBody>
          <a:bodyPr wrap="none" rtlCol="0">
            <a:spAutoFit/>
          </a:bodyPr>
          <a:lstStyle/>
          <a:p>
            <a:r>
              <a:rPr lang="en-US" sz="4000" dirty="0">
                <a:solidFill>
                  <a:schemeClr val="bg1"/>
                </a:solidFill>
                <a:latin typeface="Arial" panose="020B0604020202020204" pitchFamily="34" charset="0"/>
                <a:cs typeface="Arial" panose="020B0604020202020204" pitchFamily="34" charset="0"/>
              </a:rPr>
              <a:t>Treatment Plan</a:t>
            </a:r>
          </a:p>
        </p:txBody>
      </p:sp>
      <p:sp>
        <p:nvSpPr>
          <p:cNvPr id="6" name="TextBox 5">
            <a:extLst>
              <a:ext uri="{FF2B5EF4-FFF2-40B4-BE49-F238E27FC236}">
                <a16:creationId xmlns:a16="http://schemas.microsoft.com/office/drawing/2014/main" id="{5028FE14-0D71-0844-B918-779B9B77B105}"/>
              </a:ext>
            </a:extLst>
          </p:cNvPr>
          <p:cNvSpPr txBox="1"/>
          <p:nvPr/>
        </p:nvSpPr>
        <p:spPr>
          <a:xfrm>
            <a:off x="838200" y="1389513"/>
            <a:ext cx="10515600" cy="958596"/>
          </a:xfrm>
          <a:prstGeom prst="rect">
            <a:avLst/>
          </a:prstGeom>
          <a:noFill/>
        </p:spPr>
        <p:txBody>
          <a:bodyPr wrap="square" rtlCol="0">
            <a:spAutoFit/>
          </a:bodyPr>
          <a:lstStyle/>
          <a:p>
            <a:pPr>
              <a:lnSpc>
                <a:spcPct val="150000"/>
              </a:lnSpc>
              <a:buSzPct val="75000"/>
            </a:pPr>
            <a:r>
              <a:rPr lang="en-US" sz="2000" dirty="0">
                <a:solidFill>
                  <a:schemeClr val="bg1"/>
                </a:solidFill>
                <a:latin typeface="Arial" panose="020B0604020202020204" pitchFamily="34" charset="0"/>
                <a:cs typeface="Arial" panose="020B0604020202020204" pitchFamily="34" charset="0"/>
              </a:rPr>
              <a:t>Students may use a treatment plan format from their site, or this template with 1 – 2 problems identified:</a:t>
            </a:r>
          </a:p>
        </p:txBody>
      </p:sp>
      <p:graphicFrame>
        <p:nvGraphicFramePr>
          <p:cNvPr id="3" name="Table 2">
            <a:extLst>
              <a:ext uri="{FF2B5EF4-FFF2-40B4-BE49-F238E27FC236}">
                <a16:creationId xmlns:a16="http://schemas.microsoft.com/office/drawing/2014/main" id="{0A89ECF4-489A-BF46-A236-7DF13842D0D9}"/>
              </a:ext>
            </a:extLst>
          </p:cNvPr>
          <p:cNvGraphicFramePr>
            <a:graphicFrameLocks noGrp="1"/>
          </p:cNvGraphicFramePr>
          <p:nvPr>
            <p:extLst>
              <p:ext uri="{D42A27DB-BD31-4B8C-83A1-F6EECF244321}">
                <p14:modId xmlns:p14="http://schemas.microsoft.com/office/powerpoint/2010/main" val="1033387424"/>
              </p:ext>
            </p:extLst>
          </p:nvPr>
        </p:nvGraphicFramePr>
        <p:xfrm>
          <a:off x="617483" y="2648610"/>
          <a:ext cx="10515600" cy="2777125"/>
        </p:xfrm>
        <a:graphic>
          <a:graphicData uri="http://schemas.openxmlformats.org/drawingml/2006/table">
            <a:tbl>
              <a:tblPr firstRow="1" firstCol="1" bandRow="1">
                <a:tableStyleId>{5C22544A-7EE6-4342-B048-85BDC9FD1C3A}</a:tableStyleId>
              </a:tblPr>
              <a:tblGrid>
                <a:gridCol w="2698741">
                  <a:extLst>
                    <a:ext uri="{9D8B030D-6E8A-4147-A177-3AD203B41FA5}">
                      <a16:colId xmlns:a16="http://schemas.microsoft.com/office/drawing/2014/main" val="1625334667"/>
                    </a:ext>
                  </a:extLst>
                </a:gridCol>
                <a:gridCol w="7816859">
                  <a:extLst>
                    <a:ext uri="{9D8B030D-6E8A-4147-A177-3AD203B41FA5}">
                      <a16:colId xmlns:a16="http://schemas.microsoft.com/office/drawing/2014/main" val="1114342980"/>
                    </a:ext>
                  </a:extLst>
                </a:gridCol>
              </a:tblGrid>
              <a:tr h="278988">
                <a:tc>
                  <a:txBody>
                    <a:bodyPr/>
                    <a:lstStyle/>
                    <a:p>
                      <a:pPr marL="0" marR="0" fontAlgn="base">
                        <a:spcBef>
                          <a:spcPts val="0"/>
                        </a:spcBef>
                        <a:spcAft>
                          <a:spcPts val="0"/>
                        </a:spcAft>
                      </a:pPr>
                      <a:r>
                        <a:rPr lang="en-US" sz="2400">
                          <a:effectLst/>
                        </a:rPr>
                        <a:t>Treatment Plan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457200" marR="0" fontAlgn="base">
                        <a:spcBef>
                          <a:spcPts val="0"/>
                        </a:spcBef>
                        <a:spcAft>
                          <a:spcPts val="0"/>
                        </a:spcAft>
                      </a:pPr>
                      <a:r>
                        <a:rPr lang="en-US" sz="2400">
                          <a:effectLst/>
                        </a:rPr>
                        <a:t>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3678713871"/>
                  </a:ext>
                </a:extLst>
              </a:tr>
              <a:tr h="278988">
                <a:tc>
                  <a:txBody>
                    <a:bodyPr/>
                    <a:lstStyle/>
                    <a:p>
                      <a:pPr marL="0" marR="0" fontAlgn="base">
                        <a:spcBef>
                          <a:spcPts val="0"/>
                        </a:spcBef>
                        <a:spcAft>
                          <a:spcPts val="0"/>
                        </a:spcAft>
                      </a:pPr>
                      <a:r>
                        <a:rPr lang="en-US" sz="2400" dirty="0">
                          <a:effectLst/>
                        </a:rPr>
                        <a:t>Problem 1:  </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457200" marR="0" fontAlgn="base">
                        <a:spcBef>
                          <a:spcPts val="0"/>
                        </a:spcBef>
                        <a:spcAft>
                          <a:spcPts val="0"/>
                        </a:spcAft>
                      </a:pPr>
                      <a:r>
                        <a:rPr lang="en-US" sz="2400">
                          <a:effectLst/>
                        </a:rPr>
                        <a:t>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2596542224"/>
                  </a:ext>
                </a:extLst>
              </a:tr>
              <a:tr h="484734">
                <a:tc>
                  <a:txBody>
                    <a:bodyPr/>
                    <a:lstStyle/>
                    <a:p>
                      <a:pPr marL="0" marR="0" fontAlgn="base">
                        <a:spcBef>
                          <a:spcPts val="0"/>
                        </a:spcBef>
                        <a:spcAft>
                          <a:spcPts val="0"/>
                        </a:spcAft>
                      </a:pPr>
                      <a:r>
                        <a:rPr lang="en-US" sz="2400" dirty="0">
                          <a:effectLst/>
                        </a:rPr>
                        <a:t>Provisional Diagnosis</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457200" marR="0" fontAlgn="base">
                        <a:spcBef>
                          <a:spcPts val="0"/>
                        </a:spcBef>
                        <a:spcAft>
                          <a:spcPts val="0"/>
                        </a:spcAft>
                      </a:pPr>
                      <a:r>
                        <a:rPr lang="en-US" sz="2400">
                          <a:effectLst/>
                        </a:rPr>
                        <a:t>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572180213"/>
                  </a:ext>
                </a:extLst>
              </a:tr>
              <a:tr h="307521">
                <a:tc>
                  <a:txBody>
                    <a:bodyPr/>
                    <a:lstStyle/>
                    <a:p>
                      <a:pPr marL="0" marR="0" fontAlgn="base">
                        <a:spcBef>
                          <a:spcPts val="0"/>
                        </a:spcBef>
                        <a:spcAft>
                          <a:spcPts val="0"/>
                        </a:spcAft>
                      </a:pPr>
                      <a:r>
                        <a:rPr lang="en-US" sz="2400">
                          <a:effectLst/>
                        </a:rPr>
                        <a:t>Goal: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457200" marR="0" fontAlgn="base">
                        <a:spcBef>
                          <a:spcPts val="0"/>
                        </a:spcBef>
                        <a:spcAft>
                          <a:spcPts val="0"/>
                        </a:spcAft>
                      </a:pPr>
                      <a:r>
                        <a:rPr lang="en-US" sz="2400">
                          <a:effectLst/>
                        </a:rPr>
                        <a:t>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2627250141"/>
                  </a:ext>
                </a:extLst>
              </a:tr>
              <a:tr h="307521">
                <a:tc>
                  <a:txBody>
                    <a:bodyPr/>
                    <a:lstStyle/>
                    <a:p>
                      <a:pPr marL="0" marR="0" fontAlgn="base">
                        <a:spcBef>
                          <a:spcPts val="0"/>
                        </a:spcBef>
                        <a:spcAft>
                          <a:spcPts val="0"/>
                        </a:spcAft>
                      </a:pPr>
                      <a:r>
                        <a:rPr lang="en-US" sz="2400">
                          <a:effectLst/>
                        </a:rPr>
                        <a:t>Objective 1: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457200" marR="0" fontAlgn="base">
                        <a:spcBef>
                          <a:spcPts val="0"/>
                        </a:spcBef>
                        <a:spcAft>
                          <a:spcPts val="0"/>
                        </a:spcAft>
                      </a:pPr>
                      <a:r>
                        <a:rPr lang="en-US" sz="2400">
                          <a:effectLst/>
                        </a:rPr>
                        <a:t>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3826651017"/>
                  </a:ext>
                </a:extLst>
              </a:tr>
              <a:tr h="307521">
                <a:tc>
                  <a:txBody>
                    <a:bodyPr/>
                    <a:lstStyle/>
                    <a:p>
                      <a:pPr marL="0" marR="0" fontAlgn="base">
                        <a:spcBef>
                          <a:spcPts val="0"/>
                        </a:spcBef>
                        <a:spcAft>
                          <a:spcPts val="0"/>
                        </a:spcAft>
                      </a:pPr>
                      <a:r>
                        <a:rPr lang="en-US" sz="2400">
                          <a:effectLst/>
                        </a:rPr>
                        <a:t>Objective 2:</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endParaRPr lang="en-US" sz="2800" dirty="0">
                        <a:effectLst/>
                        <a:latin typeface="Cambria" panose="02040503050406030204" pitchFamily="18" charset="0"/>
                      </a:endParaRPr>
                    </a:p>
                  </a:txBody>
                  <a:tcPr marL="0" marR="0" marT="0" marB="0"/>
                </a:tc>
                <a:extLst>
                  <a:ext uri="{0D108BD9-81ED-4DB2-BD59-A6C34878D82A}">
                    <a16:rowId xmlns:a16="http://schemas.microsoft.com/office/drawing/2014/main" val="209976585"/>
                  </a:ext>
                </a:extLst>
              </a:tr>
              <a:tr h="402631">
                <a:tc>
                  <a:txBody>
                    <a:bodyPr/>
                    <a:lstStyle/>
                    <a:p>
                      <a:pPr marL="0" marR="0" fontAlgn="base">
                        <a:spcBef>
                          <a:spcPts val="0"/>
                        </a:spcBef>
                        <a:spcAft>
                          <a:spcPts val="0"/>
                        </a:spcAft>
                      </a:pPr>
                      <a:r>
                        <a:rPr lang="en-US" sz="2400">
                          <a:effectLst/>
                        </a:rPr>
                        <a:t>Interventions: </a:t>
                      </a:r>
                      <a:endParaRPr lang="en-US" sz="280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tc>
                  <a:txBody>
                    <a:bodyPr/>
                    <a:lstStyle/>
                    <a:p>
                      <a:pPr marL="0" marR="0" fontAlgn="base">
                        <a:spcBef>
                          <a:spcPts val="0"/>
                        </a:spcBef>
                        <a:spcAft>
                          <a:spcPts val="0"/>
                        </a:spcAft>
                      </a:pPr>
                      <a:r>
                        <a:rPr lang="en-US" sz="2400" dirty="0">
                          <a:effectLst/>
                        </a:rPr>
                        <a:t> </a:t>
                      </a:r>
                      <a:endParaRPr lang="en-US" sz="2800" dirty="0">
                        <a:effectLst/>
                        <a:latin typeface="Cambria" panose="02040503050406030204" pitchFamily="18" charset="0"/>
                        <a:ea typeface="MS Mincho" panose="02020609040205080304" pitchFamily="49" charset="-128"/>
                        <a:cs typeface="Arial" panose="020B0604020202020204" pitchFamily="34" charset="0"/>
                      </a:endParaRPr>
                    </a:p>
                  </a:txBody>
                  <a:tcPr marL="0" marR="0" marT="0" marB="0"/>
                </a:tc>
                <a:extLst>
                  <a:ext uri="{0D108BD9-81ED-4DB2-BD59-A6C34878D82A}">
                    <a16:rowId xmlns:a16="http://schemas.microsoft.com/office/drawing/2014/main" val="903123328"/>
                  </a:ext>
                </a:extLst>
              </a:tr>
            </a:tbl>
          </a:graphicData>
        </a:graphic>
      </p:graphicFrame>
      <p:sp>
        <p:nvSpPr>
          <p:cNvPr id="5" name="Rectangle 1">
            <a:extLst>
              <a:ext uri="{FF2B5EF4-FFF2-40B4-BE49-F238E27FC236}">
                <a16:creationId xmlns:a16="http://schemas.microsoft.com/office/drawing/2014/main" id="{D013D62C-6B36-9048-B4BC-87AC148D3F84}"/>
              </a:ext>
            </a:extLst>
          </p:cNvPr>
          <p:cNvSpPr>
            <a:spLocks noChangeArrowheads="1"/>
          </p:cNvSpPr>
          <p:nvPr/>
        </p:nvSpPr>
        <p:spPr bwMode="auto">
          <a:xfrm>
            <a:off x="838200" y="3249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840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BA19F-24BB-7044-AADD-DE0EE8183EBA}"/>
              </a:ext>
            </a:extLst>
          </p:cNvPr>
          <p:cNvSpPr txBox="1"/>
          <p:nvPr/>
        </p:nvSpPr>
        <p:spPr>
          <a:xfrm>
            <a:off x="701826" y="689902"/>
            <a:ext cx="4704942" cy="707886"/>
          </a:xfrm>
          <a:prstGeom prst="rect">
            <a:avLst/>
          </a:prstGeom>
          <a:noFill/>
        </p:spPr>
        <p:txBody>
          <a:bodyPr wrap="none" rtlCol="0">
            <a:spAutoFit/>
          </a:bodyPr>
          <a:lstStyle/>
          <a:p>
            <a:r>
              <a:rPr lang="en-US" sz="4000" dirty="0">
                <a:solidFill>
                  <a:schemeClr val="bg1"/>
                </a:solidFill>
              </a:rPr>
              <a:t>For More Information</a:t>
            </a:r>
            <a:endParaRPr lang="en-US" sz="4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028FE14-0D71-0844-B918-779B9B77B105}"/>
              </a:ext>
            </a:extLst>
          </p:cNvPr>
          <p:cNvSpPr txBox="1"/>
          <p:nvPr/>
        </p:nvSpPr>
        <p:spPr>
          <a:xfrm>
            <a:off x="426720" y="1538702"/>
            <a:ext cx="11594592" cy="4585871"/>
          </a:xfrm>
          <a:prstGeom prst="rect">
            <a:avLst/>
          </a:prstGeom>
          <a:noFill/>
        </p:spPr>
        <p:txBody>
          <a:bodyPr wrap="square" rtlCol="0">
            <a:spAutoFit/>
          </a:bodyPr>
          <a:lstStyle/>
          <a:p>
            <a:r>
              <a:rPr lang="en-US" sz="2400" dirty="0">
                <a:solidFill>
                  <a:schemeClr val="bg1"/>
                </a:solidFill>
              </a:rPr>
              <a:t>Please see the  </a:t>
            </a:r>
            <a:r>
              <a:rPr lang="en-US" sz="2400" u="sng" dirty="0">
                <a:hlinkClick r:id="rId2"/>
              </a:rPr>
              <a:t>Clinical Training Manual for Students, Supervisors, and Site Supervisors (pdf)</a:t>
            </a:r>
            <a:endParaRPr lang="en-US" sz="2400" dirty="0">
              <a:solidFill>
                <a:schemeClr val="bg1"/>
              </a:solidFill>
            </a:endParaRPr>
          </a:p>
          <a:p>
            <a:endParaRPr lang="en-US" sz="2400" dirty="0">
              <a:solidFill>
                <a:schemeClr val="bg1"/>
              </a:solidFill>
            </a:endParaRPr>
          </a:p>
          <a:p>
            <a:r>
              <a:rPr lang="en-US" sz="2400" dirty="0">
                <a:solidFill>
                  <a:schemeClr val="bg1"/>
                </a:solidFill>
              </a:rPr>
              <a:t>Feel free to email the clinical experience committee or your intern’s class instructor for more information.</a:t>
            </a:r>
          </a:p>
          <a:p>
            <a:endParaRPr lang="en-US" sz="2400" dirty="0">
              <a:solidFill>
                <a:schemeClr val="bg1"/>
              </a:solidFill>
            </a:endParaRPr>
          </a:p>
          <a:p>
            <a:r>
              <a:rPr lang="en-US" sz="2800" b="1" dirty="0">
                <a:solidFill>
                  <a:schemeClr val="bg1"/>
                </a:solidFill>
              </a:rPr>
              <a:t>Clinical Experience Committee</a:t>
            </a:r>
          </a:p>
          <a:p>
            <a:r>
              <a:rPr lang="en-US" sz="2400" dirty="0">
                <a:solidFill>
                  <a:schemeClr val="bg1"/>
                </a:solidFill>
              </a:rPr>
              <a:t/>
            </a:r>
            <a:br>
              <a:rPr lang="en-US" sz="2400" dirty="0">
                <a:solidFill>
                  <a:schemeClr val="bg1"/>
                </a:solidFill>
              </a:rPr>
            </a:br>
            <a:r>
              <a:rPr lang="en-US" sz="2400" dirty="0">
                <a:solidFill>
                  <a:schemeClr val="bg1"/>
                </a:solidFill>
              </a:rPr>
              <a:t>Dr. Gerald Juhnke, Chair: </a:t>
            </a:r>
            <a:r>
              <a:rPr lang="en-US" sz="2400" dirty="0" smtClean="0">
                <a:solidFill>
                  <a:schemeClr val="bg1"/>
                </a:solidFill>
                <a:hlinkClick r:id="rId3"/>
              </a:rPr>
              <a:t>Gerald.juhnke@utsa.edu</a:t>
            </a:r>
            <a:endParaRPr lang="en-US" sz="2400" dirty="0">
              <a:solidFill>
                <a:schemeClr val="bg1"/>
              </a:solidFill>
            </a:endParaRPr>
          </a:p>
          <a:p>
            <a:r>
              <a:rPr lang="en-US" sz="2400" dirty="0">
                <a:solidFill>
                  <a:schemeClr val="bg1"/>
                </a:solidFill>
              </a:rPr>
              <a:t>Dr. John Harrichand: </a:t>
            </a:r>
            <a:r>
              <a:rPr lang="en-US" sz="2400" dirty="0">
                <a:solidFill>
                  <a:schemeClr val="bg1"/>
                </a:solidFill>
                <a:hlinkClick r:id="rId4"/>
              </a:rPr>
              <a:t>john.harrichand@utsa.edu</a:t>
            </a:r>
            <a:endParaRPr lang="en-US" sz="2400" dirty="0">
              <a:solidFill>
                <a:schemeClr val="bg1"/>
              </a:solidFill>
            </a:endParaRPr>
          </a:p>
          <a:p>
            <a:r>
              <a:rPr lang="en-US" sz="2400" dirty="0">
                <a:solidFill>
                  <a:schemeClr val="bg1"/>
                </a:solidFill>
              </a:rPr>
              <a:t>Dr. Claudia </a:t>
            </a:r>
            <a:r>
              <a:rPr lang="en-US" sz="2400" dirty="0" err="1">
                <a:solidFill>
                  <a:schemeClr val="bg1"/>
                </a:solidFill>
              </a:rPr>
              <a:t>Interniano-Shiverdecker</a:t>
            </a:r>
            <a:r>
              <a:rPr lang="en-US" sz="2400" dirty="0">
                <a:solidFill>
                  <a:schemeClr val="bg1"/>
                </a:solidFill>
              </a:rPr>
              <a:t>: </a:t>
            </a:r>
            <a:r>
              <a:rPr lang="en-US" sz="2400" dirty="0">
                <a:solidFill>
                  <a:schemeClr val="bg1"/>
                </a:solidFill>
                <a:hlinkClick r:id="rId5"/>
              </a:rPr>
              <a:t>claudia.interiano-shiverdecker@utsa.edu</a:t>
            </a:r>
            <a:endParaRPr lang="en-US" sz="2400" dirty="0">
              <a:solidFill>
                <a:schemeClr val="bg1"/>
              </a:solidFill>
            </a:endParaRPr>
          </a:p>
          <a:p>
            <a:r>
              <a:rPr lang="en-US" sz="2400" dirty="0">
                <a:solidFill>
                  <a:schemeClr val="bg1"/>
                </a:solidFill>
              </a:rPr>
              <a:t>Dr. Catherine Somody: </a:t>
            </a:r>
            <a:r>
              <a:rPr lang="en-US" sz="2400" dirty="0">
                <a:solidFill>
                  <a:schemeClr val="bg1"/>
                </a:solidFill>
                <a:hlinkClick r:id="rId6"/>
              </a:rPr>
              <a:t>catherine.somody@utsa.edu</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139410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txBox="1">
            <a:spLocks noGrp="1"/>
          </p:cNvSpPr>
          <p:nvPr>
            <p:ph type="ctrTitle"/>
          </p:nvPr>
        </p:nvSpPr>
        <p:spPr>
          <a:xfrm>
            <a:off x="4601967" y="2727000"/>
            <a:ext cx="6872400" cy="921200"/>
          </a:xfrm>
          <a:prstGeom prst="rect">
            <a:avLst/>
          </a:prstGeom>
        </p:spPr>
        <p:txBody>
          <a:bodyPr spcFirstLastPara="1" wrap="square" lIns="121900" tIns="121900" rIns="121900" bIns="121900" anchor="b" anchorCtr="0">
            <a:noAutofit/>
          </a:bodyPr>
          <a:lstStyle/>
          <a:p>
            <a:r>
              <a:rPr lang="en" dirty="0"/>
              <a:t>Practicum and Internship Requirements</a:t>
            </a:r>
            <a:endParaRPr dirty="0"/>
          </a:p>
        </p:txBody>
      </p:sp>
      <p:sp>
        <p:nvSpPr>
          <p:cNvPr id="144" name="Google Shape;144;p17"/>
          <p:cNvSpPr txBox="1">
            <a:spLocks noGrp="1"/>
          </p:cNvSpPr>
          <p:nvPr>
            <p:ph type="subTitle" idx="1"/>
          </p:nvPr>
        </p:nvSpPr>
        <p:spPr>
          <a:xfrm>
            <a:off x="4601967" y="3574100"/>
            <a:ext cx="6872400" cy="576400"/>
          </a:xfrm>
          <a:prstGeom prst="rect">
            <a:avLst/>
          </a:prstGeom>
        </p:spPr>
        <p:txBody>
          <a:bodyPr spcFirstLastPara="1" wrap="square" lIns="121900" tIns="121900" rIns="121900" bIns="121900" anchor="t" anchorCtr="0">
            <a:noAutofit/>
          </a:bodyPr>
          <a:lstStyle/>
          <a:p>
            <a:pPr marL="0" indent="0"/>
            <a:endParaRPr dirty="0"/>
          </a:p>
        </p:txBody>
      </p:sp>
      <p:sp>
        <p:nvSpPr>
          <p:cNvPr id="145" name="Google Shape;145;p17"/>
          <p:cNvSpPr/>
          <p:nvPr/>
        </p:nvSpPr>
        <p:spPr>
          <a:xfrm>
            <a:off x="945934" y="2868200"/>
            <a:ext cx="731065" cy="1121600"/>
          </a:xfrm>
          <a:prstGeom prst="rect">
            <a:avLst/>
          </a:prstGeom>
        </p:spPr>
        <p:txBody>
          <a:bodyPr>
            <a:prstTxWarp prst="textPlain">
              <a:avLst/>
            </a:prstTxWarp>
          </a:bodyPr>
          <a:lstStyle/>
          <a:p>
            <a:pPr lvl="0" algn="ctr"/>
            <a:r>
              <a:rPr sz="2400" b="1">
                <a:gradFill>
                  <a:gsLst>
                    <a:gs pos="0">
                      <a:srgbClr val="75DDFF"/>
                    </a:gs>
                    <a:gs pos="100000">
                      <a:srgbClr val="09B1E9"/>
                    </a:gs>
                  </a:gsLst>
                  <a:lin ang="5400012" scaled="0"/>
                </a:gradFill>
                <a:latin typeface="Droid Serif"/>
              </a:rPr>
              <a:t>1</a:t>
            </a:r>
          </a:p>
        </p:txBody>
      </p:sp>
      <p:sp>
        <p:nvSpPr>
          <p:cNvPr id="146" name="Google Shape;146;p17"/>
          <p:cNvSpPr txBox="1">
            <a:spLocks noGrp="1"/>
          </p:cNvSpPr>
          <p:nvPr>
            <p:ph type="sldNum" idx="12"/>
          </p:nvPr>
        </p:nvSpPr>
        <p:spPr>
          <a:xfrm>
            <a:off x="11372779"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609600" y="751067"/>
            <a:ext cx="7068400" cy="970400"/>
          </a:xfrm>
          <a:prstGeom prst="rect">
            <a:avLst/>
          </a:prstGeom>
        </p:spPr>
        <p:txBody>
          <a:bodyPr spcFirstLastPara="1" wrap="square" lIns="121900" tIns="121900" rIns="121900" bIns="121900" anchor="b" anchorCtr="0">
            <a:noAutofit/>
          </a:bodyPr>
          <a:lstStyle/>
          <a:p>
            <a:r>
              <a:rPr lang="en-US" dirty="0">
                <a:solidFill>
                  <a:schemeClr val="bg1"/>
                </a:solidFill>
              </a:rPr>
              <a:t>Supervisor Requirements for Field Placement</a:t>
            </a:r>
          </a:p>
        </p:txBody>
      </p:sp>
      <p:sp>
        <p:nvSpPr>
          <p:cNvPr id="159" name="Google Shape;159;p19"/>
          <p:cNvSpPr txBox="1">
            <a:spLocks noGrp="1"/>
          </p:cNvSpPr>
          <p:nvPr>
            <p:ph type="body" idx="1"/>
          </p:nvPr>
        </p:nvSpPr>
        <p:spPr>
          <a:xfrm>
            <a:off x="609600" y="1875925"/>
            <a:ext cx="7068400" cy="4215200"/>
          </a:xfrm>
          <a:prstGeom prst="rect">
            <a:avLst/>
          </a:prstGeom>
        </p:spPr>
        <p:txBody>
          <a:bodyPr spcFirstLastPara="1" wrap="square" lIns="121900" tIns="121900" rIns="121900" bIns="121900" anchor="t" anchorCtr="0">
            <a:noAutofit/>
          </a:bodyPr>
          <a:lstStyle/>
          <a:p>
            <a:r>
              <a:rPr lang="en-US" dirty="0">
                <a:solidFill>
                  <a:schemeClr val="bg1"/>
                </a:solidFill>
              </a:rPr>
              <a:t>Licensed Mental Health Practitioner </a:t>
            </a:r>
            <a:r>
              <a:rPr lang="en-US" dirty="0" smtClean="0">
                <a:solidFill>
                  <a:schemeClr val="bg1"/>
                </a:solidFill>
              </a:rPr>
              <a:t>with a minimum of a Master’s degree and at </a:t>
            </a:r>
            <a:r>
              <a:rPr lang="en-US" dirty="0">
                <a:solidFill>
                  <a:schemeClr val="bg1"/>
                </a:solidFill>
              </a:rPr>
              <a:t>least 2 years post-graduate experience</a:t>
            </a:r>
          </a:p>
          <a:p>
            <a:pPr marL="761981" lvl="1" indent="0">
              <a:buNone/>
            </a:pPr>
            <a:endParaRPr lang="en-US" dirty="0">
              <a:solidFill>
                <a:schemeClr val="bg1"/>
              </a:solidFill>
            </a:endParaRPr>
          </a:p>
          <a:p>
            <a:pPr marL="761981" lvl="1" indent="0">
              <a:buNone/>
            </a:pPr>
            <a:r>
              <a:rPr lang="en-US" dirty="0">
                <a:solidFill>
                  <a:schemeClr val="bg1"/>
                </a:solidFill>
              </a:rPr>
              <a:t>LPC</a:t>
            </a:r>
          </a:p>
          <a:p>
            <a:pPr marL="761981" lvl="1" indent="0">
              <a:buNone/>
            </a:pPr>
            <a:r>
              <a:rPr lang="en-US" dirty="0">
                <a:solidFill>
                  <a:schemeClr val="bg1"/>
                </a:solidFill>
              </a:rPr>
              <a:t>LPC Associate</a:t>
            </a:r>
          </a:p>
          <a:p>
            <a:pPr marL="761981" lvl="1" indent="0">
              <a:buNone/>
            </a:pPr>
            <a:r>
              <a:rPr lang="en-US" dirty="0">
                <a:solidFill>
                  <a:schemeClr val="bg1"/>
                </a:solidFill>
              </a:rPr>
              <a:t>LCSW</a:t>
            </a:r>
          </a:p>
          <a:p>
            <a:pPr marL="761981" lvl="1" indent="0">
              <a:buNone/>
            </a:pPr>
            <a:r>
              <a:rPr lang="en-US" dirty="0">
                <a:solidFill>
                  <a:schemeClr val="bg1"/>
                </a:solidFill>
              </a:rPr>
              <a:t>Licensed Psychologist</a:t>
            </a:r>
          </a:p>
          <a:p>
            <a:pPr marL="761981" lvl="1" indent="0">
              <a:buNone/>
            </a:pPr>
            <a:r>
              <a:rPr lang="en-US" dirty="0">
                <a:solidFill>
                  <a:schemeClr val="bg1"/>
                </a:solidFill>
              </a:rPr>
              <a:t>Psychiatrist or MD </a:t>
            </a:r>
          </a:p>
          <a:p>
            <a:pPr marL="761981" lvl="1" indent="0">
              <a:buNone/>
            </a:pPr>
            <a:r>
              <a:rPr lang="en-US" dirty="0">
                <a:solidFill>
                  <a:schemeClr val="bg1"/>
                </a:solidFill>
              </a:rPr>
              <a:t>Psychiatric Nurse Practitioner (NPP)</a:t>
            </a:r>
          </a:p>
        </p:txBody>
      </p:sp>
      <p:sp>
        <p:nvSpPr>
          <p:cNvPr id="160" name="Google Shape;160;p19"/>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3</a:t>
            </a:fld>
            <a:endParaRPr/>
          </a:p>
        </p:txBody>
      </p:sp>
      <p:pic>
        <p:nvPicPr>
          <p:cNvPr id="161" name="Google Shape;161;p19" descr="photo-1485113304677-256fd24bb0ae"/>
          <p:cNvPicPr preferRelativeResize="0"/>
          <p:nvPr/>
        </p:nvPicPr>
        <p:blipFill rotWithShape="1">
          <a:blip r:embed="rId3">
            <a:alphaModFix/>
          </a:blip>
          <a:srcRect l="49857" r="24546"/>
          <a:stretch/>
        </p:blipFill>
        <p:spPr>
          <a:xfrm>
            <a:off x="9558934" y="0"/>
            <a:ext cx="2633065"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body" idx="1"/>
          </p:nvPr>
        </p:nvSpPr>
        <p:spPr>
          <a:xfrm>
            <a:off x="450573" y="1370545"/>
            <a:ext cx="7523388" cy="5148242"/>
          </a:xfrm>
          <a:prstGeom prst="rect">
            <a:avLst/>
          </a:prstGeom>
        </p:spPr>
        <p:txBody>
          <a:bodyPr spcFirstLastPara="1" wrap="square" lIns="121900" tIns="121900" rIns="121900" bIns="121900" anchor="t" anchorCtr="0">
            <a:noAutofit/>
          </a:bodyPr>
          <a:lstStyle/>
          <a:p>
            <a:r>
              <a:rPr lang="en-US" dirty="0" smtClean="0">
                <a:solidFill>
                  <a:schemeClr val="bg1"/>
                </a:solidFill>
              </a:rPr>
              <a:t>Provide average </a:t>
            </a:r>
            <a:r>
              <a:rPr lang="en-US" dirty="0">
                <a:solidFill>
                  <a:schemeClr val="bg1"/>
                </a:solidFill>
              </a:rPr>
              <a:t>of one hour per week of Individual or Triadic (2 students) SUPERVISION</a:t>
            </a:r>
            <a:r>
              <a:rPr lang="en-US" dirty="0" smtClean="0">
                <a:solidFill>
                  <a:schemeClr val="bg1"/>
                </a:solidFill>
              </a:rPr>
              <a:t>,</a:t>
            </a:r>
          </a:p>
          <a:p>
            <a:r>
              <a:rPr lang="en-US" dirty="0" smtClean="0">
                <a:solidFill>
                  <a:schemeClr val="bg1"/>
                </a:solidFill>
              </a:rPr>
              <a:t>Group supervision is optional and does not replace individual/triadic supervision</a:t>
            </a:r>
            <a:endParaRPr lang="en-US" dirty="0">
              <a:solidFill>
                <a:schemeClr val="bg1"/>
              </a:solidFill>
            </a:endParaRPr>
          </a:p>
          <a:p>
            <a:r>
              <a:rPr lang="en-US" dirty="0" smtClean="0">
                <a:solidFill>
                  <a:schemeClr val="bg1"/>
                </a:solidFill>
              </a:rPr>
              <a:t>Provide opportunity </a:t>
            </a:r>
            <a:r>
              <a:rPr lang="en-US" dirty="0">
                <a:solidFill>
                  <a:schemeClr val="bg1"/>
                </a:solidFill>
              </a:rPr>
              <a:t>for DIRECT hours: face-to-face interactions with clients. </a:t>
            </a:r>
            <a:endParaRPr lang="en-US" dirty="0" smtClean="0">
              <a:solidFill>
                <a:schemeClr val="bg1"/>
              </a:solidFill>
            </a:endParaRPr>
          </a:p>
          <a:p>
            <a:r>
              <a:rPr lang="en-US" dirty="0" smtClean="0">
                <a:solidFill>
                  <a:schemeClr val="bg1"/>
                </a:solidFill>
              </a:rPr>
              <a:t>Provide an opportunity </a:t>
            </a:r>
            <a:r>
              <a:rPr lang="en-US" dirty="0">
                <a:solidFill>
                  <a:schemeClr val="bg1"/>
                </a:solidFill>
              </a:rPr>
              <a:t>to work with clients over time so they can create a  treatment plan and  develop case-conceptualization skills</a:t>
            </a:r>
            <a:r>
              <a:rPr lang="en-US" dirty="0" smtClean="0">
                <a:solidFill>
                  <a:schemeClr val="bg1"/>
                </a:solidFill>
              </a:rPr>
              <a:t>.</a:t>
            </a:r>
            <a:endParaRPr lang="en-US" dirty="0">
              <a:solidFill>
                <a:schemeClr val="bg1"/>
              </a:solidFill>
            </a:endParaRPr>
          </a:p>
          <a:p>
            <a:r>
              <a:rPr lang="en-US" dirty="0" smtClean="0">
                <a:solidFill>
                  <a:schemeClr val="bg1"/>
                </a:solidFill>
              </a:rPr>
              <a:t>Provide opportunity </a:t>
            </a:r>
            <a:r>
              <a:rPr lang="en-US" dirty="0">
                <a:solidFill>
                  <a:schemeClr val="bg1"/>
                </a:solidFill>
              </a:rPr>
              <a:t>for INDIRECT hours: supervision, record keeping, professional development, research, consultation, etc. These hours may be performed outside of the internship site.</a:t>
            </a:r>
          </a:p>
          <a:p>
            <a:r>
              <a:rPr lang="en-US" dirty="0">
                <a:solidFill>
                  <a:schemeClr val="bg1"/>
                </a:solidFill>
              </a:rPr>
              <a:t>Intern tasks must be related to counseling activities</a:t>
            </a:r>
          </a:p>
          <a:p>
            <a:endParaRPr lang="en-US" dirty="0">
              <a:solidFill>
                <a:schemeClr val="bg1"/>
              </a:solidFill>
            </a:endParaRPr>
          </a:p>
        </p:txBody>
      </p:sp>
      <p:sp>
        <p:nvSpPr>
          <p:cNvPr id="187" name="Google Shape;187;p21"/>
          <p:cNvSpPr txBox="1">
            <a:spLocks noGrp="1"/>
          </p:cNvSpPr>
          <p:nvPr>
            <p:ph type="title"/>
          </p:nvPr>
        </p:nvSpPr>
        <p:spPr>
          <a:xfrm>
            <a:off x="450573" y="582902"/>
            <a:ext cx="7523388" cy="970400"/>
          </a:xfrm>
          <a:prstGeom prst="rect">
            <a:avLst/>
          </a:prstGeom>
        </p:spPr>
        <p:txBody>
          <a:bodyPr spcFirstLastPara="1" wrap="square" lIns="121900" tIns="121900" rIns="121900" bIns="121900" anchor="b" anchorCtr="0">
            <a:noAutofit/>
          </a:bodyPr>
          <a:lstStyle/>
          <a:p>
            <a:r>
              <a:rPr lang="en" dirty="0">
                <a:solidFill>
                  <a:schemeClr val="bg1"/>
                </a:solidFill>
              </a:rPr>
              <a:t>Site </a:t>
            </a:r>
            <a:r>
              <a:rPr lang="en" dirty="0" smtClean="0">
                <a:solidFill>
                  <a:schemeClr val="bg1"/>
                </a:solidFill>
              </a:rPr>
              <a:t>Supervisor  Responsibilities</a:t>
            </a:r>
            <a:endParaRPr dirty="0">
              <a:solidFill>
                <a:schemeClr val="bg1"/>
              </a:solidFill>
            </a:endParaRPr>
          </a:p>
        </p:txBody>
      </p:sp>
      <p:sp>
        <p:nvSpPr>
          <p:cNvPr id="189" name="Google Shape;189;p21"/>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4</a:t>
            </a:fld>
            <a:endParaRPr/>
          </a:p>
        </p:txBody>
      </p:sp>
      <p:pic>
        <p:nvPicPr>
          <p:cNvPr id="190" name="Google Shape;190;p21" descr="photo-1483560403379-e98150f47baa"/>
          <p:cNvPicPr preferRelativeResize="0"/>
          <p:nvPr/>
        </p:nvPicPr>
        <p:blipFill rotWithShape="1">
          <a:blip r:embed="rId3">
            <a:alphaModFix/>
          </a:blip>
          <a:srcRect l="33875" r="40528"/>
          <a:stretch/>
        </p:blipFill>
        <p:spPr>
          <a:xfrm>
            <a:off x="9558934" y="0"/>
            <a:ext cx="2633065"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body" idx="1"/>
          </p:nvPr>
        </p:nvSpPr>
        <p:spPr>
          <a:xfrm>
            <a:off x="450573" y="975897"/>
            <a:ext cx="7533221" cy="5129935"/>
          </a:xfrm>
          <a:prstGeom prst="rect">
            <a:avLst/>
          </a:prstGeom>
        </p:spPr>
        <p:txBody>
          <a:bodyPr spcFirstLastPara="1" wrap="square" lIns="121900" tIns="121900" rIns="121900" bIns="121900" anchor="t" anchorCtr="0">
            <a:noAutofit/>
          </a:bodyPr>
          <a:lstStyle/>
          <a:p>
            <a:r>
              <a:rPr lang="en-US" dirty="0" smtClean="0">
                <a:solidFill>
                  <a:schemeClr val="bg1"/>
                </a:solidFill>
              </a:rPr>
              <a:t>Students </a:t>
            </a:r>
            <a:r>
              <a:rPr lang="en-US" dirty="0">
                <a:solidFill>
                  <a:schemeClr val="bg1"/>
                </a:solidFill>
              </a:rPr>
              <a:t>must, at all times, have immediate access to their clinical site supervisor, the site supervisor’s representative, or a professional colleague for consultation and support when at their field sites; therefore, students may not work alone at their field </a:t>
            </a:r>
            <a:r>
              <a:rPr lang="en-US" dirty="0" smtClean="0">
                <a:solidFill>
                  <a:schemeClr val="bg1"/>
                </a:solidFill>
              </a:rPr>
              <a:t>sites</a:t>
            </a:r>
            <a:r>
              <a:rPr lang="en-US" dirty="0">
                <a:solidFill>
                  <a:schemeClr val="bg1"/>
                </a:solidFill>
              </a:rPr>
              <a:t> </a:t>
            </a:r>
            <a:r>
              <a:rPr lang="en-US" dirty="0" smtClean="0">
                <a:solidFill>
                  <a:schemeClr val="bg1"/>
                </a:solidFill>
              </a:rPr>
              <a:t>or make home visits.</a:t>
            </a:r>
          </a:p>
          <a:p>
            <a:endParaRPr lang="en-US" sz="1600" dirty="0">
              <a:solidFill>
                <a:schemeClr val="bg1"/>
              </a:solidFill>
            </a:endParaRPr>
          </a:p>
          <a:p>
            <a:r>
              <a:rPr lang="en-US" dirty="0">
                <a:solidFill>
                  <a:schemeClr val="bg1"/>
                </a:solidFill>
              </a:rPr>
              <a:t>Supervisors complete a midterm and final evaluation of the student using the form provided by the student.</a:t>
            </a:r>
          </a:p>
          <a:p>
            <a:endParaRPr lang="en-US" sz="1600" dirty="0" smtClean="0">
              <a:solidFill>
                <a:schemeClr val="bg1"/>
              </a:solidFill>
            </a:endParaRPr>
          </a:p>
          <a:p>
            <a:r>
              <a:rPr lang="en-US" dirty="0" smtClean="0">
                <a:solidFill>
                  <a:schemeClr val="bg1"/>
                </a:solidFill>
              </a:rPr>
              <a:t>Additional </a:t>
            </a:r>
            <a:r>
              <a:rPr lang="en-US" dirty="0">
                <a:solidFill>
                  <a:schemeClr val="bg1"/>
                </a:solidFill>
              </a:rPr>
              <a:t>information on supervision is included in a separate site supervisor training available on our website</a:t>
            </a:r>
            <a:r>
              <a:rPr lang="en-US" dirty="0" smtClean="0">
                <a:solidFill>
                  <a:schemeClr val="bg1"/>
                </a:solidFill>
              </a:rPr>
              <a:t>.</a:t>
            </a:r>
          </a:p>
          <a:p>
            <a:endParaRPr lang="en-US" sz="1600" dirty="0">
              <a:solidFill>
                <a:schemeClr val="bg1"/>
              </a:solidFill>
            </a:endParaRPr>
          </a:p>
          <a:p>
            <a:r>
              <a:rPr lang="en-US" dirty="0">
                <a:solidFill>
                  <a:schemeClr val="bg1"/>
                </a:solidFill>
              </a:rPr>
              <a:t>Please contact the student’s instructor if you have any concerns about the student’s performance or internship requirements.</a:t>
            </a:r>
          </a:p>
          <a:p>
            <a:endParaRPr lang="en-US" dirty="0">
              <a:solidFill>
                <a:schemeClr val="bg1"/>
              </a:solidFill>
            </a:endParaRPr>
          </a:p>
        </p:txBody>
      </p:sp>
      <p:sp>
        <p:nvSpPr>
          <p:cNvPr id="187" name="Google Shape;187;p21"/>
          <p:cNvSpPr txBox="1">
            <a:spLocks noGrp="1"/>
          </p:cNvSpPr>
          <p:nvPr>
            <p:ph type="title"/>
          </p:nvPr>
        </p:nvSpPr>
        <p:spPr>
          <a:xfrm>
            <a:off x="450573" y="216396"/>
            <a:ext cx="7068400" cy="970400"/>
          </a:xfrm>
          <a:prstGeom prst="rect">
            <a:avLst/>
          </a:prstGeom>
        </p:spPr>
        <p:txBody>
          <a:bodyPr spcFirstLastPara="1" wrap="square" lIns="121900" tIns="121900" rIns="121900" bIns="121900" anchor="b" anchorCtr="0">
            <a:noAutofit/>
          </a:bodyPr>
          <a:lstStyle/>
          <a:p>
            <a:r>
              <a:rPr lang="en" dirty="0">
                <a:solidFill>
                  <a:schemeClr val="bg1"/>
                </a:solidFill>
              </a:rPr>
              <a:t>Site </a:t>
            </a:r>
            <a:r>
              <a:rPr lang="en" dirty="0" smtClean="0">
                <a:solidFill>
                  <a:schemeClr val="bg1"/>
                </a:solidFill>
              </a:rPr>
              <a:t>Supervision</a:t>
            </a:r>
            <a:endParaRPr dirty="0">
              <a:solidFill>
                <a:schemeClr val="bg1"/>
              </a:solidFill>
            </a:endParaRPr>
          </a:p>
        </p:txBody>
      </p:sp>
      <p:sp>
        <p:nvSpPr>
          <p:cNvPr id="189" name="Google Shape;189;p21"/>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5</a:t>
            </a:fld>
            <a:endParaRPr/>
          </a:p>
        </p:txBody>
      </p:sp>
      <p:pic>
        <p:nvPicPr>
          <p:cNvPr id="190" name="Google Shape;190;p21" descr="photo-1483560403379-e98150f47baa"/>
          <p:cNvPicPr preferRelativeResize="0"/>
          <p:nvPr/>
        </p:nvPicPr>
        <p:blipFill rotWithShape="1">
          <a:blip r:embed="rId3">
            <a:alphaModFix/>
          </a:blip>
          <a:srcRect l="33875" r="40528"/>
          <a:stretch/>
        </p:blipFill>
        <p:spPr>
          <a:xfrm>
            <a:off x="9558934" y="0"/>
            <a:ext cx="2633065" cy="6858000"/>
          </a:xfrm>
          <a:prstGeom prst="rect">
            <a:avLst/>
          </a:prstGeom>
          <a:noFill/>
          <a:ln>
            <a:noFill/>
          </a:ln>
        </p:spPr>
      </p:pic>
    </p:spTree>
    <p:extLst>
      <p:ext uri="{BB962C8B-B14F-4D97-AF65-F5344CB8AC3E}">
        <p14:creationId xmlns:p14="http://schemas.microsoft.com/office/powerpoint/2010/main" val="171071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body" idx="1"/>
          </p:nvPr>
        </p:nvSpPr>
        <p:spPr>
          <a:xfrm>
            <a:off x="450573" y="1339692"/>
            <a:ext cx="7521935" cy="4903792"/>
          </a:xfrm>
          <a:prstGeom prst="rect">
            <a:avLst/>
          </a:prstGeom>
        </p:spPr>
        <p:txBody>
          <a:bodyPr spcFirstLastPara="1" wrap="square" lIns="121900" tIns="121900" rIns="121900" bIns="121900" anchor="t" anchorCtr="0">
            <a:noAutofit/>
          </a:bodyPr>
          <a:lstStyle/>
          <a:p>
            <a:r>
              <a:rPr lang="en-US" dirty="0">
                <a:solidFill>
                  <a:schemeClr val="bg1"/>
                </a:solidFill>
              </a:rPr>
              <a:t>Minimum direct hours requirements: Practicum = 40 direct out of 100; Internship = 120 direct out of 300.</a:t>
            </a:r>
          </a:p>
          <a:p>
            <a:r>
              <a:rPr lang="en-US" dirty="0">
                <a:solidFill>
                  <a:schemeClr val="bg1"/>
                </a:solidFill>
              </a:rPr>
              <a:t>Practicum students must have a minimum of 10 hours of </a:t>
            </a:r>
            <a:r>
              <a:rPr lang="en-US" dirty="0">
                <a:solidFill>
                  <a:srgbClr val="FFFF00"/>
                </a:solidFill>
              </a:rPr>
              <a:t>group counseling </a:t>
            </a:r>
            <a:r>
              <a:rPr lang="en-US" dirty="0">
                <a:solidFill>
                  <a:schemeClr val="bg1"/>
                </a:solidFill>
              </a:rPr>
              <a:t>experience.</a:t>
            </a:r>
          </a:p>
          <a:p>
            <a:r>
              <a:rPr lang="en-US" dirty="0">
                <a:solidFill>
                  <a:schemeClr val="bg1"/>
                </a:solidFill>
              </a:rPr>
              <a:t>Internship students are encouraged but not required to have group hours. Group hours must be limited to half of their total direct hours. (20 hours for practicum, 60 hours for internship.)</a:t>
            </a:r>
          </a:p>
          <a:p>
            <a:r>
              <a:rPr lang="en-US" dirty="0" smtClean="0">
                <a:solidFill>
                  <a:schemeClr val="bg1"/>
                </a:solidFill>
              </a:rPr>
              <a:t>Please </a:t>
            </a:r>
            <a:r>
              <a:rPr lang="en-US" dirty="0">
                <a:solidFill>
                  <a:schemeClr val="bg1"/>
                </a:solidFill>
              </a:rPr>
              <a:t>limit shadowing or observation. A limited number of  hours may be counted for shadowing during training, but not throughout the semester.</a:t>
            </a:r>
          </a:p>
          <a:p>
            <a:r>
              <a:rPr lang="en-US" dirty="0">
                <a:solidFill>
                  <a:schemeClr val="bg1"/>
                </a:solidFill>
              </a:rPr>
              <a:t>Co-facilitation is allowed, especially for groups or families, but students also need experience with counseling clients on their own.</a:t>
            </a:r>
          </a:p>
          <a:p>
            <a:pPr marL="169329" indent="0">
              <a:buNone/>
            </a:pPr>
            <a:endParaRPr lang="en-US" dirty="0">
              <a:solidFill>
                <a:schemeClr val="bg1"/>
              </a:solidFill>
            </a:endParaRPr>
          </a:p>
        </p:txBody>
      </p:sp>
      <p:sp>
        <p:nvSpPr>
          <p:cNvPr id="187" name="Google Shape;187;p21"/>
          <p:cNvSpPr txBox="1">
            <a:spLocks noGrp="1"/>
          </p:cNvSpPr>
          <p:nvPr>
            <p:ph type="title"/>
          </p:nvPr>
        </p:nvSpPr>
        <p:spPr>
          <a:xfrm>
            <a:off x="450573" y="540860"/>
            <a:ext cx="7068400" cy="970400"/>
          </a:xfrm>
          <a:prstGeom prst="rect">
            <a:avLst/>
          </a:prstGeom>
        </p:spPr>
        <p:txBody>
          <a:bodyPr spcFirstLastPara="1" wrap="square" lIns="121900" tIns="121900" rIns="121900" bIns="121900" anchor="b" anchorCtr="0">
            <a:noAutofit/>
          </a:bodyPr>
          <a:lstStyle/>
          <a:p>
            <a:r>
              <a:rPr lang="en" dirty="0" smtClean="0">
                <a:solidFill>
                  <a:schemeClr val="bg1"/>
                </a:solidFill>
              </a:rPr>
              <a:t>Hour Requirments</a:t>
            </a:r>
            <a:endParaRPr dirty="0">
              <a:solidFill>
                <a:schemeClr val="bg1"/>
              </a:solidFill>
            </a:endParaRPr>
          </a:p>
        </p:txBody>
      </p:sp>
      <p:sp>
        <p:nvSpPr>
          <p:cNvPr id="189" name="Google Shape;189;p21"/>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6</a:t>
            </a:fld>
            <a:endParaRPr/>
          </a:p>
        </p:txBody>
      </p:sp>
      <p:pic>
        <p:nvPicPr>
          <p:cNvPr id="190" name="Google Shape;190;p21" descr="photo-1483560403379-e98150f47baa"/>
          <p:cNvPicPr preferRelativeResize="0"/>
          <p:nvPr/>
        </p:nvPicPr>
        <p:blipFill rotWithShape="1">
          <a:blip r:embed="rId3">
            <a:alphaModFix/>
          </a:blip>
          <a:srcRect l="33875" r="40528"/>
          <a:stretch/>
        </p:blipFill>
        <p:spPr>
          <a:xfrm>
            <a:off x="9558934" y="0"/>
            <a:ext cx="2633065" cy="6858000"/>
          </a:xfrm>
          <a:prstGeom prst="rect">
            <a:avLst/>
          </a:prstGeom>
          <a:noFill/>
          <a:ln>
            <a:noFill/>
          </a:ln>
        </p:spPr>
      </p:pic>
    </p:spTree>
    <p:extLst>
      <p:ext uri="{BB962C8B-B14F-4D97-AF65-F5344CB8AC3E}">
        <p14:creationId xmlns:p14="http://schemas.microsoft.com/office/powerpoint/2010/main" val="322560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609600" y="299320"/>
            <a:ext cx="7068400" cy="970400"/>
          </a:xfrm>
          <a:prstGeom prst="rect">
            <a:avLst/>
          </a:prstGeom>
        </p:spPr>
        <p:txBody>
          <a:bodyPr spcFirstLastPara="1" wrap="square" lIns="121900" tIns="121900" rIns="121900" bIns="121900" anchor="b" anchorCtr="0">
            <a:noAutofit/>
          </a:bodyPr>
          <a:lstStyle/>
          <a:p>
            <a:r>
              <a:rPr lang="en-US" dirty="0" smtClean="0">
                <a:solidFill>
                  <a:schemeClr val="bg1"/>
                </a:solidFill>
              </a:rPr>
              <a:t>Intern Responsibilities</a:t>
            </a:r>
            <a:endParaRPr lang="en-US" dirty="0">
              <a:solidFill>
                <a:schemeClr val="bg1"/>
              </a:solidFill>
            </a:endParaRPr>
          </a:p>
        </p:txBody>
      </p:sp>
      <p:sp>
        <p:nvSpPr>
          <p:cNvPr id="159" name="Google Shape;159;p19"/>
          <p:cNvSpPr txBox="1">
            <a:spLocks noGrp="1"/>
          </p:cNvSpPr>
          <p:nvPr>
            <p:ph type="body" idx="1"/>
          </p:nvPr>
        </p:nvSpPr>
        <p:spPr>
          <a:xfrm>
            <a:off x="609600" y="1148337"/>
            <a:ext cx="7068400" cy="5350785"/>
          </a:xfrm>
          <a:prstGeom prst="rect">
            <a:avLst/>
          </a:prstGeom>
        </p:spPr>
        <p:txBody>
          <a:bodyPr spcFirstLastPara="1" wrap="square" lIns="121900" tIns="121900" rIns="121900" bIns="121900" anchor="t" anchorCtr="0">
            <a:noAutofit/>
          </a:bodyPr>
          <a:lstStyle/>
          <a:p>
            <a:r>
              <a:rPr lang="en-US" sz="2133" dirty="0" smtClean="0">
                <a:solidFill>
                  <a:schemeClr val="bg1"/>
                </a:solidFill>
              </a:rPr>
              <a:t>Attend </a:t>
            </a:r>
            <a:r>
              <a:rPr lang="en-US" sz="2133" dirty="0">
                <a:solidFill>
                  <a:schemeClr val="bg1"/>
                </a:solidFill>
              </a:rPr>
              <a:t>all supervision meetings unless prior arrangements are made, </a:t>
            </a:r>
          </a:p>
          <a:p>
            <a:r>
              <a:rPr lang="en-US" sz="2133" dirty="0" smtClean="0">
                <a:solidFill>
                  <a:schemeClr val="bg1"/>
                </a:solidFill>
              </a:rPr>
              <a:t>Develop a </a:t>
            </a:r>
            <a:r>
              <a:rPr lang="en-US" sz="2133" dirty="0">
                <a:solidFill>
                  <a:schemeClr val="bg1"/>
                </a:solidFill>
              </a:rPr>
              <a:t>schedule with their clinical site supervisor, </a:t>
            </a:r>
          </a:p>
          <a:p>
            <a:r>
              <a:rPr lang="en-US" sz="2133" dirty="0" smtClean="0">
                <a:solidFill>
                  <a:schemeClr val="bg1"/>
                </a:solidFill>
              </a:rPr>
              <a:t>Immediately notify </a:t>
            </a:r>
            <a:r>
              <a:rPr lang="en-US" sz="2133" dirty="0">
                <a:solidFill>
                  <a:schemeClr val="bg1"/>
                </a:solidFill>
              </a:rPr>
              <a:t>supervisors and clinical sites in the event of being delayed or </a:t>
            </a:r>
            <a:r>
              <a:rPr lang="en-US" sz="2133" dirty="0" smtClean="0">
                <a:solidFill>
                  <a:schemeClr val="bg1"/>
                </a:solidFill>
              </a:rPr>
              <a:t>absent</a:t>
            </a:r>
            <a:r>
              <a:rPr lang="en-US" sz="2133" dirty="0">
                <a:solidFill>
                  <a:schemeClr val="bg1"/>
                </a:solidFill>
              </a:rPr>
              <a:t>,</a:t>
            </a:r>
            <a:r>
              <a:rPr lang="en-US" sz="2133" dirty="0" smtClean="0">
                <a:solidFill>
                  <a:schemeClr val="bg1"/>
                </a:solidFill>
              </a:rPr>
              <a:t> </a:t>
            </a:r>
          </a:p>
          <a:p>
            <a:r>
              <a:rPr lang="en-US" sz="2133" dirty="0" smtClean="0">
                <a:solidFill>
                  <a:schemeClr val="bg1"/>
                </a:solidFill>
              </a:rPr>
              <a:t>Make up </a:t>
            </a:r>
            <a:r>
              <a:rPr lang="en-US" sz="2133" dirty="0">
                <a:solidFill>
                  <a:schemeClr val="bg1"/>
                </a:solidFill>
              </a:rPr>
              <a:t>any missed supervision or </a:t>
            </a:r>
            <a:r>
              <a:rPr lang="en-US" sz="2133" dirty="0" smtClean="0">
                <a:solidFill>
                  <a:schemeClr val="bg1"/>
                </a:solidFill>
              </a:rPr>
              <a:t>practicum/internship hours,</a:t>
            </a:r>
          </a:p>
          <a:p>
            <a:r>
              <a:rPr lang="en-US" sz="2133" dirty="0" smtClean="0">
                <a:solidFill>
                  <a:schemeClr val="bg1"/>
                </a:solidFill>
              </a:rPr>
              <a:t>Communicate effectively with site and university supervisors</a:t>
            </a:r>
          </a:p>
          <a:p>
            <a:r>
              <a:rPr lang="en-US" sz="2133" dirty="0" smtClean="0">
                <a:solidFill>
                  <a:schemeClr val="bg1"/>
                </a:solidFill>
              </a:rPr>
              <a:t>Follow all site expectations regarding professional behavior and dress. </a:t>
            </a:r>
          </a:p>
          <a:p>
            <a:r>
              <a:rPr lang="en-US" sz="2133" dirty="0">
                <a:solidFill>
                  <a:schemeClr val="bg1"/>
                </a:solidFill>
              </a:rPr>
              <a:t>Understand and follow the legal and ethical confidentiality practices of their clinical site.</a:t>
            </a:r>
          </a:p>
        </p:txBody>
      </p:sp>
      <p:sp>
        <p:nvSpPr>
          <p:cNvPr id="160" name="Google Shape;160;p19"/>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7</a:t>
            </a:fld>
            <a:endParaRPr/>
          </a:p>
        </p:txBody>
      </p:sp>
      <p:pic>
        <p:nvPicPr>
          <p:cNvPr id="161" name="Google Shape;161;p19" descr="photo-1485113304677-256fd24bb0ae"/>
          <p:cNvPicPr preferRelativeResize="0"/>
          <p:nvPr/>
        </p:nvPicPr>
        <p:blipFill rotWithShape="1">
          <a:blip r:embed="rId3">
            <a:alphaModFix/>
          </a:blip>
          <a:srcRect l="49857" r="24546"/>
          <a:stretch/>
        </p:blipFill>
        <p:spPr>
          <a:xfrm>
            <a:off x="9558934" y="0"/>
            <a:ext cx="2633065" cy="6858000"/>
          </a:xfrm>
          <a:prstGeom prst="rect">
            <a:avLst/>
          </a:prstGeom>
          <a:noFill/>
          <a:ln>
            <a:noFill/>
          </a:ln>
        </p:spPr>
      </p:pic>
    </p:spTree>
    <p:extLst>
      <p:ext uri="{BB962C8B-B14F-4D97-AF65-F5344CB8AC3E}">
        <p14:creationId xmlns:p14="http://schemas.microsoft.com/office/powerpoint/2010/main" val="165542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609600" y="299320"/>
            <a:ext cx="7068400" cy="970400"/>
          </a:xfrm>
          <a:prstGeom prst="rect">
            <a:avLst/>
          </a:prstGeom>
        </p:spPr>
        <p:txBody>
          <a:bodyPr spcFirstLastPara="1" wrap="square" lIns="121900" tIns="121900" rIns="121900" bIns="121900" anchor="b" anchorCtr="0">
            <a:noAutofit/>
          </a:bodyPr>
          <a:lstStyle/>
          <a:p>
            <a:r>
              <a:rPr lang="en-US" dirty="0" smtClean="0">
                <a:solidFill>
                  <a:schemeClr val="bg1"/>
                </a:solidFill>
              </a:rPr>
              <a:t>Crisis Procedures</a:t>
            </a:r>
            <a:endParaRPr lang="en-US" dirty="0">
              <a:solidFill>
                <a:schemeClr val="bg1"/>
              </a:solidFill>
            </a:endParaRPr>
          </a:p>
        </p:txBody>
      </p:sp>
      <p:sp>
        <p:nvSpPr>
          <p:cNvPr id="159" name="Google Shape;159;p19"/>
          <p:cNvSpPr txBox="1">
            <a:spLocks noGrp="1"/>
          </p:cNvSpPr>
          <p:nvPr>
            <p:ph type="body" idx="1"/>
          </p:nvPr>
        </p:nvSpPr>
        <p:spPr>
          <a:xfrm>
            <a:off x="609600" y="1148337"/>
            <a:ext cx="7068400" cy="5350785"/>
          </a:xfrm>
          <a:prstGeom prst="rect">
            <a:avLst/>
          </a:prstGeom>
        </p:spPr>
        <p:txBody>
          <a:bodyPr spcFirstLastPara="1" wrap="square" lIns="121900" tIns="121900" rIns="121900" bIns="121900" anchor="t" anchorCtr="0">
            <a:noAutofit/>
          </a:bodyPr>
          <a:lstStyle/>
          <a:p>
            <a:r>
              <a:rPr lang="en-US" sz="2400" dirty="0">
                <a:solidFill>
                  <a:schemeClr val="bg1"/>
                </a:solidFill>
              </a:rPr>
              <a:t>Students </a:t>
            </a:r>
            <a:r>
              <a:rPr lang="en-US" sz="2400" dirty="0" smtClean="0">
                <a:solidFill>
                  <a:schemeClr val="bg1"/>
                </a:solidFill>
              </a:rPr>
              <a:t>must </a:t>
            </a:r>
            <a:r>
              <a:rPr lang="en-US" sz="2400" dirty="0">
                <a:solidFill>
                  <a:schemeClr val="bg1"/>
                </a:solidFill>
              </a:rPr>
              <a:t>know, understand, and be able to implement the appropriate crisis procedures (e.g. suicide, violent behavior, aggression, etc.) at their clinical site</a:t>
            </a:r>
            <a:r>
              <a:rPr lang="en-US" sz="2400" dirty="0" smtClean="0">
                <a:solidFill>
                  <a:schemeClr val="bg1"/>
                </a:solidFill>
              </a:rPr>
              <a:t>.</a:t>
            </a:r>
          </a:p>
          <a:p>
            <a:r>
              <a:rPr lang="en-US" sz="2400" dirty="0">
                <a:solidFill>
                  <a:schemeClr val="bg1"/>
                </a:solidFill>
              </a:rPr>
              <a:t>Students will notify their clinical site supervisors immediately of any client (i.e., actual or potential) crisis situation, and will follow the site supervisor’s explicit directives</a:t>
            </a:r>
            <a:r>
              <a:rPr lang="en-US" sz="2400" dirty="0" smtClean="0">
                <a:solidFill>
                  <a:schemeClr val="bg1"/>
                </a:solidFill>
              </a:rPr>
              <a:t>.</a:t>
            </a:r>
          </a:p>
          <a:p>
            <a:r>
              <a:rPr lang="en-US" sz="2400" dirty="0">
                <a:solidFill>
                  <a:schemeClr val="bg1"/>
                </a:solidFill>
              </a:rPr>
              <a:t>Students will notify their practicum/internship faculty instructor in the event of a client crisis (actual or potential). </a:t>
            </a:r>
            <a:endParaRPr lang="en-US" sz="2133" dirty="0">
              <a:solidFill>
                <a:schemeClr val="bg1"/>
              </a:solidFill>
            </a:endParaRPr>
          </a:p>
        </p:txBody>
      </p:sp>
      <p:sp>
        <p:nvSpPr>
          <p:cNvPr id="160" name="Google Shape;160;p19"/>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8</a:t>
            </a:fld>
            <a:endParaRPr/>
          </a:p>
        </p:txBody>
      </p:sp>
      <p:pic>
        <p:nvPicPr>
          <p:cNvPr id="161" name="Google Shape;161;p19" descr="photo-1485113304677-256fd24bb0ae"/>
          <p:cNvPicPr preferRelativeResize="0"/>
          <p:nvPr/>
        </p:nvPicPr>
        <p:blipFill rotWithShape="1">
          <a:blip r:embed="rId3">
            <a:alphaModFix/>
          </a:blip>
          <a:srcRect l="49857" r="24546"/>
          <a:stretch/>
        </p:blipFill>
        <p:spPr>
          <a:xfrm>
            <a:off x="9558934" y="0"/>
            <a:ext cx="2633065" cy="6858000"/>
          </a:xfrm>
          <a:prstGeom prst="rect">
            <a:avLst/>
          </a:prstGeom>
          <a:noFill/>
          <a:ln>
            <a:noFill/>
          </a:ln>
        </p:spPr>
      </p:pic>
    </p:spTree>
    <p:extLst>
      <p:ext uri="{BB962C8B-B14F-4D97-AF65-F5344CB8AC3E}">
        <p14:creationId xmlns:p14="http://schemas.microsoft.com/office/powerpoint/2010/main" val="419518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body" idx="1"/>
          </p:nvPr>
        </p:nvSpPr>
        <p:spPr>
          <a:xfrm>
            <a:off x="450573" y="1339692"/>
            <a:ext cx="7521935" cy="4903792"/>
          </a:xfrm>
          <a:prstGeom prst="rect">
            <a:avLst/>
          </a:prstGeom>
        </p:spPr>
        <p:txBody>
          <a:bodyPr spcFirstLastPara="1" wrap="square" lIns="121900" tIns="121900" rIns="121900" bIns="121900" anchor="t" anchorCtr="0">
            <a:noAutofit/>
          </a:bodyPr>
          <a:lstStyle/>
          <a:p>
            <a:r>
              <a:rPr lang="en-US" dirty="0" smtClean="0">
                <a:solidFill>
                  <a:schemeClr val="bg1"/>
                </a:solidFill>
              </a:rPr>
              <a:t>Provide group supervision an average of 1.5 hours per week,</a:t>
            </a:r>
          </a:p>
          <a:p>
            <a:endParaRPr lang="en-US" dirty="0" smtClean="0">
              <a:solidFill>
                <a:schemeClr val="bg1"/>
              </a:solidFill>
            </a:endParaRPr>
          </a:p>
          <a:p>
            <a:r>
              <a:rPr lang="en-US" dirty="0" smtClean="0">
                <a:solidFill>
                  <a:schemeClr val="bg1"/>
                </a:solidFill>
              </a:rPr>
              <a:t>Consult with students regarding cases or other concerns,</a:t>
            </a:r>
          </a:p>
          <a:p>
            <a:endParaRPr lang="en-US" dirty="0" smtClean="0">
              <a:solidFill>
                <a:schemeClr val="bg1"/>
              </a:solidFill>
            </a:endParaRPr>
          </a:p>
          <a:p>
            <a:r>
              <a:rPr lang="en-US" dirty="0" smtClean="0">
                <a:solidFill>
                  <a:schemeClr val="bg1"/>
                </a:solidFill>
              </a:rPr>
              <a:t>Consult with site supervisor as needed,</a:t>
            </a:r>
          </a:p>
          <a:p>
            <a:endParaRPr lang="en-US" dirty="0" smtClean="0">
              <a:solidFill>
                <a:schemeClr val="bg1"/>
              </a:solidFill>
            </a:endParaRPr>
          </a:p>
          <a:p>
            <a:r>
              <a:rPr lang="en-US" dirty="0" smtClean="0">
                <a:solidFill>
                  <a:schemeClr val="bg1"/>
                </a:solidFill>
              </a:rPr>
              <a:t>Review site supervisor evaluations,</a:t>
            </a:r>
          </a:p>
          <a:p>
            <a:endParaRPr lang="en-US" dirty="0" smtClean="0">
              <a:solidFill>
                <a:schemeClr val="bg1"/>
              </a:solidFill>
            </a:endParaRPr>
          </a:p>
          <a:p>
            <a:r>
              <a:rPr lang="en-US" dirty="0" smtClean="0">
                <a:solidFill>
                  <a:schemeClr val="bg1"/>
                </a:solidFill>
              </a:rPr>
              <a:t>Review student work and assign final grade</a:t>
            </a:r>
          </a:p>
          <a:p>
            <a:endParaRPr lang="en-US" dirty="0">
              <a:solidFill>
                <a:schemeClr val="bg1"/>
              </a:solidFill>
            </a:endParaRPr>
          </a:p>
          <a:p>
            <a:pPr marL="169329" indent="0">
              <a:buNone/>
            </a:pPr>
            <a:endParaRPr lang="en-US" dirty="0">
              <a:solidFill>
                <a:schemeClr val="bg1"/>
              </a:solidFill>
            </a:endParaRPr>
          </a:p>
        </p:txBody>
      </p:sp>
      <p:sp>
        <p:nvSpPr>
          <p:cNvPr id="187" name="Google Shape;187;p21"/>
          <p:cNvSpPr txBox="1">
            <a:spLocks noGrp="1"/>
          </p:cNvSpPr>
          <p:nvPr>
            <p:ph type="title"/>
          </p:nvPr>
        </p:nvSpPr>
        <p:spPr>
          <a:xfrm>
            <a:off x="450573" y="540860"/>
            <a:ext cx="7068400" cy="970400"/>
          </a:xfrm>
          <a:prstGeom prst="rect">
            <a:avLst/>
          </a:prstGeom>
        </p:spPr>
        <p:txBody>
          <a:bodyPr spcFirstLastPara="1" wrap="square" lIns="121900" tIns="121900" rIns="121900" bIns="121900" anchor="b" anchorCtr="0">
            <a:noAutofit/>
          </a:bodyPr>
          <a:lstStyle/>
          <a:p>
            <a:r>
              <a:rPr lang="en" dirty="0" smtClean="0">
                <a:solidFill>
                  <a:schemeClr val="bg1"/>
                </a:solidFill>
              </a:rPr>
              <a:t>Instructor Responsibilities</a:t>
            </a:r>
            <a:endParaRPr dirty="0">
              <a:solidFill>
                <a:schemeClr val="bg1"/>
              </a:solidFill>
            </a:endParaRPr>
          </a:p>
        </p:txBody>
      </p:sp>
      <p:sp>
        <p:nvSpPr>
          <p:cNvPr id="189" name="Google Shape;189;p21"/>
          <p:cNvSpPr txBox="1">
            <a:spLocks noGrp="1"/>
          </p:cNvSpPr>
          <p:nvPr>
            <p:ph type="sldNum" idx="12"/>
          </p:nvPr>
        </p:nvSpPr>
        <p:spPr>
          <a:xfrm>
            <a:off x="7475045" y="6333135"/>
            <a:ext cx="731600" cy="524800"/>
          </a:xfrm>
          <a:prstGeom prst="rect">
            <a:avLst/>
          </a:prstGeom>
        </p:spPr>
        <p:txBody>
          <a:bodyPr spcFirstLastPara="1" wrap="square" lIns="121900" tIns="121900" rIns="121900" bIns="121900" anchor="ctr" anchorCtr="0">
            <a:noAutofit/>
          </a:bodyPr>
          <a:lstStyle/>
          <a:p>
            <a:pPr algn="r"/>
            <a:fld id="{00000000-1234-1234-1234-123412341234}" type="slidenum">
              <a:rPr lang="en"/>
              <a:pPr algn="r"/>
              <a:t>9</a:t>
            </a:fld>
            <a:endParaRPr/>
          </a:p>
        </p:txBody>
      </p:sp>
      <p:pic>
        <p:nvPicPr>
          <p:cNvPr id="190" name="Google Shape;190;p21" descr="photo-1483560403379-e98150f47baa"/>
          <p:cNvPicPr preferRelativeResize="0"/>
          <p:nvPr/>
        </p:nvPicPr>
        <p:blipFill rotWithShape="1">
          <a:blip r:embed="rId3">
            <a:alphaModFix/>
          </a:blip>
          <a:srcRect l="33875" r="40528"/>
          <a:stretch/>
        </p:blipFill>
        <p:spPr>
          <a:xfrm>
            <a:off x="9558934" y="0"/>
            <a:ext cx="2633065" cy="6858000"/>
          </a:xfrm>
          <a:prstGeom prst="rect">
            <a:avLst/>
          </a:prstGeom>
          <a:noFill/>
          <a:ln>
            <a:noFill/>
          </a:ln>
        </p:spPr>
      </p:pic>
    </p:spTree>
    <p:extLst>
      <p:ext uri="{BB962C8B-B14F-4D97-AF65-F5344CB8AC3E}">
        <p14:creationId xmlns:p14="http://schemas.microsoft.com/office/powerpoint/2010/main" val="9912993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800" dirty="0">
            <a:solidFill>
              <a:srgbClr val="F26000"/>
            </a:solidFill>
            <a:latin typeface="Helvetica"/>
            <a:cs typeface="Helvetic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EEB1A569F5B945847AE8D5F41B0AD6" ma:contentTypeVersion="11" ma:contentTypeDescription="Create a new document." ma:contentTypeScope="" ma:versionID="9c69056d383728f70b7631580eebdd0b">
  <xsd:schema xmlns:xsd="http://www.w3.org/2001/XMLSchema" xmlns:xs="http://www.w3.org/2001/XMLSchema" xmlns:p="http://schemas.microsoft.com/office/2006/metadata/properties" xmlns:ns2="009da255-3a39-4c37-a648-a96b0720b977" xmlns:ns3="82fe6e00-d737-49ac-bfae-29e51574dafa" targetNamespace="http://schemas.microsoft.com/office/2006/metadata/properties" ma:root="true" ma:fieldsID="18614deb9be27a0923279a3733a20553" ns2:_="" ns3:_="">
    <xsd:import namespace="009da255-3a39-4c37-a648-a96b0720b977"/>
    <xsd:import namespace="82fe6e00-d737-49ac-bfae-29e51574da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da255-3a39-4c37-a648-a96b0720b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fe6e00-d737-49ac-bfae-29e51574daf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68F830-0BC1-4ED1-8696-FD8F8A99B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da255-3a39-4c37-a648-a96b0720b977"/>
    <ds:schemaRef ds:uri="82fe6e00-d737-49ac-bfae-29e51574d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13AB2A-7896-4939-B990-C1AAD48CF7BE}">
  <ds:schemaRefs>
    <ds:schemaRef ds:uri="http://schemas.microsoft.com/sharepoint/v3/contenttype/forms"/>
  </ds:schemaRefs>
</ds:datastoreItem>
</file>

<file path=customXml/itemProps3.xml><?xml version="1.0" encoding="utf-8"?>
<ds:datastoreItem xmlns:ds="http://schemas.openxmlformats.org/officeDocument/2006/customXml" ds:itemID="{6BD0501E-1A2B-49F0-A833-C05B2326C3AA}">
  <ds:schemaRef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purl.org/dc/dcmitype/"/>
    <ds:schemaRef ds:uri="82fe6e00-d737-49ac-bfae-29e51574dafa"/>
    <ds:schemaRef ds:uri="http://schemas.microsoft.com/office/infopath/2007/PartnerControls"/>
    <ds:schemaRef ds:uri="http://schemas.openxmlformats.org/package/2006/metadata/core-properties"/>
    <ds:schemaRef ds:uri="009da255-3a39-4c37-a648-a96b0720b977"/>
  </ds:schemaRefs>
</ds:datastoreItem>
</file>

<file path=docProps/app.xml><?xml version="1.0" encoding="utf-8"?>
<Properties xmlns="http://schemas.openxmlformats.org/officeDocument/2006/extended-properties" xmlns:vt="http://schemas.openxmlformats.org/officeDocument/2006/docPropsVTypes">
  <TotalTime>554</TotalTime>
  <Words>1492</Words>
  <Application>Microsoft Office PowerPoint</Application>
  <PresentationFormat>Widescreen</PresentationFormat>
  <Paragraphs>165</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Cambria</vt:lpstr>
      <vt:lpstr>Droid Serif</vt:lpstr>
      <vt:lpstr>Helvetica</vt:lpstr>
      <vt:lpstr>MS Mincho</vt:lpstr>
      <vt:lpstr>Times New Roman</vt:lpstr>
      <vt:lpstr>1_Office Theme</vt:lpstr>
      <vt:lpstr>PowerPoint Presentation</vt:lpstr>
      <vt:lpstr>Practicum and Internship Requirements</vt:lpstr>
      <vt:lpstr>Supervisor Requirements for Field Placement</vt:lpstr>
      <vt:lpstr>Site Supervisor  Responsibilities</vt:lpstr>
      <vt:lpstr>Site Supervision</vt:lpstr>
      <vt:lpstr>Hour Requirments</vt:lpstr>
      <vt:lpstr>Intern Responsibilities</vt:lpstr>
      <vt:lpstr>Crisis Procedures</vt:lpstr>
      <vt:lpstr>Instructor Responsibilities</vt:lpstr>
      <vt:lpstr>Course Expectations</vt:lpstr>
      <vt:lpstr>Practicum and Internship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hhh</dc:title>
  <dc:creator>Maria Castro</dc:creator>
  <cp:lastModifiedBy>Catherine Somody</cp:lastModifiedBy>
  <cp:revision>23</cp:revision>
  <dcterms:created xsi:type="dcterms:W3CDTF">2021-06-29T17:30:33Z</dcterms:created>
  <dcterms:modified xsi:type="dcterms:W3CDTF">2022-08-10T21:55:14Z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0x010100B5EEB1A569F5B945847AE8D5F41B0AD6</vt:lpwstr>
  </property>
</Properties>
</file>