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90" r:id="rId4"/>
    <p:sldId id="262" r:id="rId5"/>
    <p:sldId id="274" r:id="rId6"/>
    <p:sldId id="268" r:id="rId7"/>
    <p:sldId id="309" r:id="rId8"/>
    <p:sldId id="310" r:id="rId9"/>
    <p:sldId id="311" r:id="rId10"/>
    <p:sldId id="312" r:id="rId11"/>
    <p:sldId id="293" r:id="rId12"/>
    <p:sldId id="287" r:id="rId13"/>
    <p:sldId id="313" r:id="rId14"/>
    <p:sldId id="296" r:id="rId15"/>
    <p:sldId id="292" r:id="rId16"/>
    <p:sldId id="294" r:id="rId17"/>
    <p:sldId id="295" r:id="rId18"/>
    <p:sldId id="302" r:id="rId19"/>
    <p:sldId id="303" r:id="rId20"/>
    <p:sldId id="298" r:id="rId21"/>
    <p:sldId id="299" r:id="rId22"/>
    <p:sldId id="301" r:id="rId23"/>
    <p:sldId id="304" r:id="rId24"/>
    <p:sldId id="305" r:id="rId25"/>
    <p:sldId id="314" r:id="rId26"/>
    <p:sldId id="308" r:id="rId27"/>
    <p:sldId id="300" r:id="rId28"/>
    <p:sldId id="306" r:id="rId29"/>
    <p:sldId id="307" r:id="rId30"/>
    <p:sldId id="271" r:id="rId31"/>
    <p:sldId id="283" r:id="rId32"/>
    <p:sldId id="286"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pieChart>
        <c:varyColors val="1"/>
        <c:dLbls>
          <c:showLegendKey val="0"/>
          <c:showVal val="0"/>
          <c:showCatName val="0"/>
          <c:showSerName val="0"/>
          <c:showPercent val="0"/>
          <c:showBubbleSize val="0"/>
          <c:showLeaderLines val="0"/>
        </c:dLbls>
        <c:firstSliceAng val="360"/>
      </c:pie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197" b="0" i="0" u="none" strike="noStrike" kern="1200" baseline="0">
          <a:solidFill>
            <a:srgbClr val="44546A"/>
          </a:solidFill>
          <a:latin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47CB94-1E5F-424D-9614-5908611D10E6}" type="datetimeFigureOut">
              <a:rPr lang="en-US" smtClean="0"/>
              <a:t>2/8/24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69C523-9690-45C1-AB0F-CAA4EDADF90D}" type="slidenum">
              <a:rPr lang="en-US" smtClean="0"/>
              <a:t>‹#›</a:t>
            </a:fld>
            <a:endParaRPr lang="en-US"/>
          </a:p>
        </p:txBody>
      </p:sp>
    </p:spTree>
    <p:extLst>
      <p:ext uri="{BB962C8B-B14F-4D97-AF65-F5344CB8AC3E}">
        <p14:creationId xmlns:p14="http://schemas.microsoft.com/office/powerpoint/2010/main" val="411061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Brenda’s Slide</a:t>
            </a:r>
          </a:p>
        </p:txBody>
      </p:sp>
      <p:sp>
        <p:nvSpPr>
          <p:cNvPr id="4" name="Slide Number Placeholder 3"/>
          <p:cNvSpPr>
            <a:spLocks noGrp="1"/>
          </p:cNvSpPr>
          <p:nvPr>
            <p:ph type="sldNum" sz="quarter" idx="5"/>
          </p:nvPr>
        </p:nvSpPr>
        <p:spPr/>
        <p:txBody>
          <a:bodyPr/>
          <a:lstStyle/>
          <a:p>
            <a:fld id="{4269C523-9690-45C1-AB0F-CAA4EDADF90D}" type="slidenum">
              <a:rPr lang="en-US" smtClean="0"/>
              <a:t>1</a:t>
            </a:fld>
            <a:endParaRPr lang="en-US"/>
          </a:p>
        </p:txBody>
      </p:sp>
    </p:spTree>
    <p:extLst>
      <p:ext uri="{BB962C8B-B14F-4D97-AF65-F5344CB8AC3E}">
        <p14:creationId xmlns:p14="http://schemas.microsoft.com/office/powerpoint/2010/main" val="20318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Brenda’s Slide:</a:t>
            </a:r>
          </a:p>
          <a:p>
            <a:pPr marL="171450" indent="-171450">
              <a:buFont typeface="Arial" panose="020B0604020202020204" pitchFamily="34" charset="0"/>
              <a:buChar char="•"/>
            </a:pPr>
            <a:r>
              <a:rPr lang="en-US" dirty="0"/>
              <a:t>After the form has been completed, students and site supervisor sign this page to indicate their agreement of activities for this semester.</a:t>
            </a:r>
          </a:p>
          <a:p>
            <a:pPr marL="171450" indent="-171450">
              <a:buFont typeface="Arial" panose="020B0604020202020204" pitchFamily="34" charset="0"/>
              <a:buChar char="•"/>
            </a:pPr>
            <a:r>
              <a:rPr lang="en-US" dirty="0"/>
              <a:t>This form will be completed each semester. It is our hope that students will be introduced to more challenging activities each semester to enhance their knowledge base, skills, confidence, and independence.</a:t>
            </a:r>
          </a:p>
        </p:txBody>
      </p:sp>
      <p:sp>
        <p:nvSpPr>
          <p:cNvPr id="4" name="Slide Number Placeholder 3"/>
          <p:cNvSpPr>
            <a:spLocks noGrp="1"/>
          </p:cNvSpPr>
          <p:nvPr>
            <p:ph type="sldNum" sz="quarter" idx="5"/>
          </p:nvPr>
        </p:nvSpPr>
        <p:spPr/>
        <p:txBody>
          <a:bodyPr/>
          <a:lstStyle/>
          <a:p>
            <a:fld id="{4269C523-9690-45C1-AB0F-CAA4EDADF90D}" type="slidenum">
              <a:rPr lang="en-US" smtClean="0"/>
              <a:t>10</a:t>
            </a:fld>
            <a:endParaRPr lang="en-US"/>
          </a:p>
        </p:txBody>
      </p:sp>
    </p:spTree>
    <p:extLst>
      <p:ext uri="{BB962C8B-B14F-4D97-AF65-F5344CB8AC3E}">
        <p14:creationId xmlns:p14="http://schemas.microsoft.com/office/powerpoint/2010/main" val="404070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dirty="0"/>
              <a:t>Kristina’s Slide:</a:t>
            </a:r>
          </a:p>
          <a:p>
            <a:pPr marL="174708" indent="-174708">
              <a:buFont typeface="Arial" panose="020B0604020202020204" pitchFamily="34" charset="0"/>
              <a:buChar char="•"/>
            </a:pPr>
            <a:r>
              <a:rPr lang="en-US" sz="900" dirty="0"/>
              <a:t>At UTSA, starting during internship I, students are asked to compete a written interview regarding knowledge about the Texas Model and will submit answers to interview questions to Dr. Brenda Jones. Once the students’ scores are determined acceptable, the scores are submitted to the certification office to Kimberly Perez.</a:t>
            </a:r>
          </a:p>
          <a:p>
            <a:pPr marL="174708" indent="-174708">
              <a:buFont typeface="Arial" panose="020B0604020202020204" pitchFamily="34" charset="0"/>
              <a:buChar char="•"/>
            </a:pPr>
            <a:r>
              <a:rPr lang="en-US" sz="900" dirty="0"/>
              <a:t>TEA requires all observations to be at least 45 minutes long. Each observation must include a pre-observation conference prior to the observation, the observation, and a post-observation conference (where the intern is provided standards-based feedback and recommendations about the session. </a:t>
            </a:r>
          </a:p>
          <a:p>
            <a:pPr marL="174708" indent="-174708">
              <a:buFont typeface="Arial" panose="020B0604020202020204" pitchFamily="34" charset="0"/>
              <a:buChar char="•"/>
            </a:pPr>
            <a:r>
              <a:rPr lang="en-US" sz="900" dirty="0"/>
              <a:t>Site supervisors, interns, the UTSA Certification Office, and Dr. Brenda Jones will receive a copy of the observation feedback immediately after the post-observation session.</a:t>
            </a:r>
          </a:p>
          <a:p>
            <a:pPr marL="174708" indent="-174708">
              <a:buFont typeface="Arial" panose="020B0604020202020204" pitchFamily="34" charset="0"/>
              <a:buChar char="•"/>
            </a:pPr>
            <a:r>
              <a:rPr lang="en-US" sz="900" dirty="0"/>
              <a:t>We ask that site supervisors assist interns in scheduling this. Sometimes we have students whose work schedules will not allow for an uninterrupted 45 minutes. Some students will collaborate with co-workers to cover classes while the complete their observations. Others will take a personal day to do this. We ask the students to work with their campuses to make this happen.</a:t>
            </a:r>
          </a:p>
          <a:p>
            <a:pPr marL="174708" indent="-174708">
              <a:buFont typeface="Arial" panose="020B0604020202020204" pitchFamily="34" charset="0"/>
              <a:buChar char="•"/>
            </a:pPr>
            <a:r>
              <a:rPr lang="en-US" sz="900" dirty="0"/>
              <a:t>This is not a pass/fail assignment. Students must adequately demonstrate the necessary skills during the observation. Comments are notated on the observation forms regarding the interns’ strengths observed, appropriateness of activities, responses to student clients’ responses, etc.) that occurred during the observation. During the observation, we assess the students’ levels of competency as they demonstrate skills in classroom guidance, small group counseling and consultation.</a:t>
            </a:r>
          </a:p>
          <a:p>
            <a:pPr marL="174708" indent="-174708">
              <a:buFont typeface="Arial" panose="020B0604020202020204" pitchFamily="34" charset="0"/>
              <a:buChar char="•"/>
            </a:pPr>
            <a:r>
              <a:rPr lang="en-US" sz="900" dirty="0"/>
              <a:t>Students will have to demonstrate these skills independent of assistance. Site supervisors can observe the students, but cannot assist them during the observation (unless unethical or misinformation occurs). </a:t>
            </a:r>
          </a:p>
        </p:txBody>
      </p:sp>
      <p:sp>
        <p:nvSpPr>
          <p:cNvPr id="4" name="Slide Number Placeholder 3"/>
          <p:cNvSpPr>
            <a:spLocks noGrp="1"/>
          </p:cNvSpPr>
          <p:nvPr>
            <p:ph type="sldNum" sz="quarter" idx="5"/>
          </p:nvPr>
        </p:nvSpPr>
        <p:spPr/>
        <p:txBody>
          <a:bodyPr/>
          <a:lstStyle/>
          <a:p>
            <a:fld id="{4269C523-9690-45C1-AB0F-CAA4EDADF90D}" type="slidenum">
              <a:rPr lang="en-US" smtClean="0"/>
              <a:t>11</a:t>
            </a:fld>
            <a:endParaRPr lang="en-US"/>
          </a:p>
        </p:txBody>
      </p:sp>
    </p:spTree>
    <p:extLst>
      <p:ext uri="{BB962C8B-B14F-4D97-AF65-F5344CB8AC3E}">
        <p14:creationId xmlns:p14="http://schemas.microsoft.com/office/powerpoint/2010/main" val="392460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Kristina’s Slide</a:t>
            </a:r>
          </a:p>
        </p:txBody>
      </p:sp>
      <p:sp>
        <p:nvSpPr>
          <p:cNvPr id="4" name="Slide Number Placeholder 3"/>
          <p:cNvSpPr>
            <a:spLocks noGrp="1"/>
          </p:cNvSpPr>
          <p:nvPr>
            <p:ph type="sldNum" sz="quarter" idx="5"/>
          </p:nvPr>
        </p:nvSpPr>
        <p:spPr/>
        <p:txBody>
          <a:bodyPr/>
          <a:lstStyle/>
          <a:p>
            <a:fld id="{4269C523-9690-45C1-AB0F-CAA4EDADF90D}" type="slidenum">
              <a:rPr lang="en-US" smtClean="0"/>
              <a:t>12</a:t>
            </a:fld>
            <a:endParaRPr lang="en-US"/>
          </a:p>
        </p:txBody>
      </p:sp>
    </p:spTree>
    <p:extLst>
      <p:ext uri="{BB962C8B-B14F-4D97-AF65-F5344CB8AC3E}">
        <p14:creationId xmlns:p14="http://schemas.microsoft.com/office/powerpoint/2010/main" val="389206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Kristina’s Slide</a:t>
            </a:r>
          </a:p>
        </p:txBody>
      </p:sp>
      <p:sp>
        <p:nvSpPr>
          <p:cNvPr id="4" name="Slide Number Placeholder 3"/>
          <p:cNvSpPr>
            <a:spLocks noGrp="1"/>
          </p:cNvSpPr>
          <p:nvPr>
            <p:ph type="sldNum" sz="quarter" idx="5"/>
          </p:nvPr>
        </p:nvSpPr>
        <p:spPr/>
        <p:txBody>
          <a:bodyPr/>
          <a:lstStyle/>
          <a:p>
            <a:fld id="{4269C523-9690-45C1-AB0F-CAA4EDADF90D}" type="slidenum">
              <a:rPr lang="en-US" smtClean="0"/>
              <a:t>13</a:t>
            </a:fld>
            <a:endParaRPr lang="en-US"/>
          </a:p>
        </p:txBody>
      </p:sp>
    </p:spTree>
    <p:extLst>
      <p:ext uri="{BB962C8B-B14F-4D97-AF65-F5344CB8AC3E}">
        <p14:creationId xmlns:p14="http://schemas.microsoft.com/office/powerpoint/2010/main" val="2870410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Brenda’s Slide:</a:t>
            </a:r>
          </a:p>
          <a:p>
            <a:pPr marL="174708" indent="-174708">
              <a:buFont typeface="Arial" panose="020B0604020202020204" pitchFamily="34" charset="0"/>
              <a:buChar char="•"/>
            </a:pPr>
            <a:r>
              <a:rPr lang="en-US" dirty="0"/>
              <a:t>The site supervisor cannot hold another certification or license, such as a mental health counselor or social worker.</a:t>
            </a:r>
          </a:p>
          <a:p>
            <a:pPr marL="174708" indent="-174708">
              <a:buFont typeface="Arial" panose="020B0604020202020204" pitchFamily="34" charset="0"/>
              <a:buChar char="•"/>
            </a:pPr>
            <a:r>
              <a:rPr lang="en-US" dirty="0"/>
              <a:t>The site supervisor who is the assigned supervisor cannot be in the second year. They must have completed two full years of school counseling.</a:t>
            </a:r>
          </a:p>
          <a:p>
            <a:pPr marL="174708" indent="-174708">
              <a:buFont typeface="Arial" panose="020B0604020202020204" pitchFamily="34" charset="0"/>
              <a:buChar char="•"/>
            </a:pPr>
            <a:r>
              <a:rPr lang="en-US" dirty="0"/>
              <a:t>200-hour students – direct 80; indirect 120 hours</a:t>
            </a:r>
          </a:p>
          <a:p>
            <a:pPr marL="174708" indent="-174708">
              <a:buFont typeface="Arial" panose="020B0604020202020204" pitchFamily="34" charset="0"/>
              <a:buChar char="•"/>
            </a:pPr>
            <a:r>
              <a:rPr lang="en-US" dirty="0"/>
              <a:t>300-hour students – direct (120 hours and indirect (180 hours).</a:t>
            </a:r>
          </a:p>
          <a:p>
            <a:pPr marL="174708" indent="-174708">
              <a:buFont typeface="Arial" panose="020B0604020202020204" pitchFamily="34" charset="0"/>
              <a:buChar char="•"/>
            </a:pPr>
            <a:r>
              <a:rPr lang="en-US" dirty="0"/>
              <a:t>There are a variety of supervision models (Developmental, Supervisee-centered, Clinical, Administrative, etc.)</a:t>
            </a:r>
          </a:p>
        </p:txBody>
      </p:sp>
      <p:sp>
        <p:nvSpPr>
          <p:cNvPr id="4" name="Slide Number Placeholder 3"/>
          <p:cNvSpPr>
            <a:spLocks noGrp="1"/>
          </p:cNvSpPr>
          <p:nvPr>
            <p:ph type="sldNum" sz="quarter" idx="5"/>
          </p:nvPr>
        </p:nvSpPr>
        <p:spPr/>
        <p:txBody>
          <a:bodyPr/>
          <a:lstStyle/>
          <a:p>
            <a:fld id="{4269C523-9690-45C1-AB0F-CAA4EDADF90D}" type="slidenum">
              <a:rPr lang="en-US" smtClean="0"/>
              <a:t>14</a:t>
            </a:fld>
            <a:endParaRPr lang="en-US"/>
          </a:p>
        </p:txBody>
      </p:sp>
    </p:spTree>
    <p:extLst>
      <p:ext uri="{BB962C8B-B14F-4D97-AF65-F5344CB8AC3E}">
        <p14:creationId xmlns:p14="http://schemas.microsoft.com/office/powerpoint/2010/main" val="273111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Brenda’s Slide:</a:t>
            </a:r>
          </a:p>
          <a:p>
            <a:pPr marL="174708" indent="-174708">
              <a:buFont typeface="Arial" panose="020B0604020202020204" pitchFamily="34" charset="0"/>
              <a:buChar char="•"/>
            </a:pPr>
            <a:r>
              <a:rPr lang="en-US" dirty="0"/>
              <a:t>300-hour students – 120 direct and 180 indirect clinical hours</a:t>
            </a:r>
          </a:p>
          <a:p>
            <a:pPr marL="174708" indent="-174708">
              <a:buFont typeface="Arial" panose="020B0604020202020204" pitchFamily="34" charset="0"/>
              <a:buChar char="•"/>
            </a:pPr>
            <a:r>
              <a:rPr lang="en-US" dirty="0"/>
              <a:t>Mid-term evaluation and end of semester evaluation – (two forms [one assesses counseling skills and the other assesses standards of the Texas Model], use the same form each time) both developmental</a:t>
            </a:r>
          </a:p>
          <a:p>
            <a:pPr marL="174708" indent="-174708">
              <a:buFont typeface="Arial" panose="020B0604020202020204" pitchFamily="34" charset="0"/>
              <a:buChar char="•"/>
            </a:pPr>
            <a:r>
              <a:rPr lang="en-US" dirty="0"/>
              <a:t>Critical issues – effectively managing student crisis on campus – board policies; Child Protective Services; suicide ideation, pregnancy, LGBT youth, etc.</a:t>
            </a:r>
          </a:p>
        </p:txBody>
      </p:sp>
      <p:sp>
        <p:nvSpPr>
          <p:cNvPr id="4" name="Slide Number Placeholder 3"/>
          <p:cNvSpPr>
            <a:spLocks noGrp="1"/>
          </p:cNvSpPr>
          <p:nvPr>
            <p:ph type="sldNum" sz="quarter" idx="5"/>
          </p:nvPr>
        </p:nvSpPr>
        <p:spPr/>
        <p:txBody>
          <a:bodyPr/>
          <a:lstStyle/>
          <a:p>
            <a:fld id="{4269C523-9690-45C1-AB0F-CAA4EDADF90D}" type="slidenum">
              <a:rPr lang="en-US" smtClean="0"/>
              <a:t>15</a:t>
            </a:fld>
            <a:endParaRPr lang="en-US"/>
          </a:p>
        </p:txBody>
      </p:sp>
    </p:spTree>
    <p:extLst>
      <p:ext uri="{BB962C8B-B14F-4D97-AF65-F5344CB8AC3E}">
        <p14:creationId xmlns:p14="http://schemas.microsoft.com/office/powerpoint/2010/main" val="2498153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Brenda’s Slide:</a:t>
            </a:r>
          </a:p>
          <a:p>
            <a:pPr marL="174708" indent="-174708">
              <a:buFont typeface="Arial" panose="020B0604020202020204" pitchFamily="34" charset="0"/>
              <a:buChar char="•"/>
            </a:pPr>
            <a:r>
              <a:rPr lang="en-US" dirty="0"/>
              <a:t>Internship students’ skills and confidence continues to develop from semester to semester. We credit the supervisor’s expertise and guidance and opportunities for in-person counseling experiences with school-age children.</a:t>
            </a:r>
          </a:p>
          <a:p>
            <a:pPr marL="174708" indent="-174708">
              <a:buFont typeface="Arial" panose="020B0604020202020204" pitchFamily="34" charset="0"/>
              <a:buChar char="•"/>
            </a:pPr>
            <a:r>
              <a:rPr lang="en-US" dirty="0"/>
              <a:t>Therefore, it is critical that supervisors and interns choose a time for weekly supervision where the least amount of interruptions occur (before and after school or on a Friday afternoon). Quality supervision</a:t>
            </a:r>
          </a:p>
        </p:txBody>
      </p:sp>
      <p:sp>
        <p:nvSpPr>
          <p:cNvPr id="4" name="Slide Number Placeholder 3"/>
          <p:cNvSpPr>
            <a:spLocks noGrp="1"/>
          </p:cNvSpPr>
          <p:nvPr>
            <p:ph type="sldNum" sz="quarter" idx="5"/>
          </p:nvPr>
        </p:nvSpPr>
        <p:spPr/>
        <p:txBody>
          <a:bodyPr/>
          <a:lstStyle/>
          <a:p>
            <a:fld id="{4269C523-9690-45C1-AB0F-CAA4EDADF90D}" type="slidenum">
              <a:rPr lang="en-US" smtClean="0"/>
              <a:t>16</a:t>
            </a:fld>
            <a:endParaRPr lang="en-US"/>
          </a:p>
        </p:txBody>
      </p:sp>
    </p:spTree>
    <p:extLst>
      <p:ext uri="{BB962C8B-B14F-4D97-AF65-F5344CB8AC3E}">
        <p14:creationId xmlns:p14="http://schemas.microsoft.com/office/powerpoint/2010/main" val="800456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Brenda’s Slide:</a:t>
            </a:r>
          </a:p>
          <a:p>
            <a:pPr marL="174708" indent="-174708">
              <a:buFont typeface="Arial" panose="020B0604020202020204" pitchFamily="34" charset="0"/>
              <a:buChar char="•"/>
            </a:pPr>
            <a:r>
              <a:rPr lang="en-US" dirty="0"/>
              <a:t>Clinical Supervision, Administrative Supervision – Which model do you use?</a:t>
            </a:r>
          </a:p>
        </p:txBody>
      </p:sp>
      <p:sp>
        <p:nvSpPr>
          <p:cNvPr id="4" name="Slide Number Placeholder 3"/>
          <p:cNvSpPr>
            <a:spLocks noGrp="1"/>
          </p:cNvSpPr>
          <p:nvPr>
            <p:ph type="sldNum" sz="quarter" idx="5"/>
          </p:nvPr>
        </p:nvSpPr>
        <p:spPr/>
        <p:txBody>
          <a:bodyPr/>
          <a:lstStyle/>
          <a:p>
            <a:fld id="{4269C523-9690-45C1-AB0F-CAA4EDADF90D}" type="slidenum">
              <a:rPr lang="en-US" smtClean="0"/>
              <a:t>17</a:t>
            </a:fld>
            <a:endParaRPr lang="en-US"/>
          </a:p>
        </p:txBody>
      </p:sp>
    </p:spTree>
    <p:extLst>
      <p:ext uri="{BB962C8B-B14F-4D97-AF65-F5344CB8AC3E}">
        <p14:creationId xmlns:p14="http://schemas.microsoft.com/office/powerpoint/2010/main" val="248822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Brenda’s Slide:</a:t>
            </a:r>
          </a:p>
          <a:p>
            <a:pPr marL="174708" indent="-174708">
              <a:buFont typeface="Arial" panose="020B0604020202020204" pitchFamily="34" charset="0"/>
              <a:buChar char="•"/>
            </a:pPr>
            <a:r>
              <a:rPr lang="en-US" dirty="0"/>
              <a:t>Map out ways to complete clinical hours.</a:t>
            </a:r>
          </a:p>
        </p:txBody>
      </p:sp>
      <p:sp>
        <p:nvSpPr>
          <p:cNvPr id="4" name="Slide Number Placeholder 3"/>
          <p:cNvSpPr>
            <a:spLocks noGrp="1"/>
          </p:cNvSpPr>
          <p:nvPr>
            <p:ph type="sldNum" sz="quarter" idx="5"/>
          </p:nvPr>
        </p:nvSpPr>
        <p:spPr/>
        <p:txBody>
          <a:bodyPr/>
          <a:lstStyle/>
          <a:p>
            <a:fld id="{4269C523-9690-45C1-AB0F-CAA4EDADF90D}" type="slidenum">
              <a:rPr lang="en-US" smtClean="0"/>
              <a:t>18</a:t>
            </a:fld>
            <a:endParaRPr lang="en-US"/>
          </a:p>
        </p:txBody>
      </p:sp>
    </p:spTree>
    <p:extLst>
      <p:ext uri="{BB962C8B-B14F-4D97-AF65-F5344CB8AC3E}">
        <p14:creationId xmlns:p14="http://schemas.microsoft.com/office/powerpoint/2010/main" val="2467282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Brenda’s Slide:</a:t>
            </a:r>
          </a:p>
          <a:p>
            <a:r>
              <a:rPr lang="en-US" dirty="0"/>
              <a:t>These are still counselors-in-training - To prevent liability issues</a:t>
            </a:r>
          </a:p>
        </p:txBody>
      </p:sp>
      <p:sp>
        <p:nvSpPr>
          <p:cNvPr id="4" name="Slide Number Placeholder 3"/>
          <p:cNvSpPr>
            <a:spLocks noGrp="1"/>
          </p:cNvSpPr>
          <p:nvPr>
            <p:ph type="sldNum" sz="quarter" idx="5"/>
          </p:nvPr>
        </p:nvSpPr>
        <p:spPr/>
        <p:txBody>
          <a:bodyPr/>
          <a:lstStyle/>
          <a:p>
            <a:fld id="{4269C523-9690-45C1-AB0F-CAA4EDADF90D}" type="slidenum">
              <a:rPr lang="en-US" smtClean="0"/>
              <a:t>19</a:t>
            </a:fld>
            <a:endParaRPr lang="en-US"/>
          </a:p>
        </p:txBody>
      </p:sp>
    </p:spTree>
    <p:extLst>
      <p:ext uri="{BB962C8B-B14F-4D97-AF65-F5344CB8AC3E}">
        <p14:creationId xmlns:p14="http://schemas.microsoft.com/office/powerpoint/2010/main" val="37766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Brenda’s Slide</a:t>
            </a:r>
          </a:p>
        </p:txBody>
      </p:sp>
      <p:sp>
        <p:nvSpPr>
          <p:cNvPr id="4" name="Slide Number Placeholder 3"/>
          <p:cNvSpPr>
            <a:spLocks noGrp="1"/>
          </p:cNvSpPr>
          <p:nvPr>
            <p:ph type="sldNum" sz="quarter" idx="5"/>
          </p:nvPr>
        </p:nvSpPr>
        <p:spPr/>
        <p:txBody>
          <a:bodyPr/>
          <a:lstStyle/>
          <a:p>
            <a:fld id="{4269C523-9690-45C1-AB0F-CAA4EDADF90D}" type="slidenum">
              <a:rPr lang="en-US" smtClean="0"/>
              <a:t>2</a:t>
            </a:fld>
            <a:endParaRPr lang="en-US"/>
          </a:p>
        </p:txBody>
      </p:sp>
    </p:spTree>
    <p:extLst>
      <p:ext uri="{BB962C8B-B14F-4D97-AF65-F5344CB8AC3E}">
        <p14:creationId xmlns:p14="http://schemas.microsoft.com/office/powerpoint/2010/main" val="3123678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Brenda’s Slide:</a:t>
            </a:r>
          </a:p>
          <a:p>
            <a:r>
              <a:rPr lang="en-US" dirty="0"/>
              <a:t>Changing demographics presents diverse populations for our interns. We must remain mindful of federal, state, and local mandates, along with ethical guidelines when working with interns who, in turn, will be working with school-age students.</a:t>
            </a:r>
          </a:p>
        </p:txBody>
      </p:sp>
      <p:sp>
        <p:nvSpPr>
          <p:cNvPr id="4" name="Slide Number Placeholder 3"/>
          <p:cNvSpPr>
            <a:spLocks noGrp="1"/>
          </p:cNvSpPr>
          <p:nvPr>
            <p:ph type="sldNum" sz="quarter" idx="5"/>
          </p:nvPr>
        </p:nvSpPr>
        <p:spPr/>
        <p:txBody>
          <a:bodyPr/>
          <a:lstStyle/>
          <a:p>
            <a:fld id="{4269C523-9690-45C1-AB0F-CAA4EDADF90D}" type="slidenum">
              <a:rPr lang="en-US" smtClean="0"/>
              <a:t>20</a:t>
            </a:fld>
            <a:endParaRPr lang="en-US"/>
          </a:p>
        </p:txBody>
      </p:sp>
    </p:spTree>
    <p:extLst>
      <p:ext uri="{BB962C8B-B14F-4D97-AF65-F5344CB8AC3E}">
        <p14:creationId xmlns:p14="http://schemas.microsoft.com/office/powerpoint/2010/main" val="2133646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Brenda’s Slide</a:t>
            </a:r>
          </a:p>
        </p:txBody>
      </p:sp>
      <p:sp>
        <p:nvSpPr>
          <p:cNvPr id="4" name="Slide Number Placeholder 3"/>
          <p:cNvSpPr>
            <a:spLocks noGrp="1"/>
          </p:cNvSpPr>
          <p:nvPr>
            <p:ph type="sldNum" sz="quarter" idx="5"/>
          </p:nvPr>
        </p:nvSpPr>
        <p:spPr/>
        <p:txBody>
          <a:bodyPr/>
          <a:lstStyle/>
          <a:p>
            <a:fld id="{4269C523-9690-45C1-AB0F-CAA4EDADF90D}" type="slidenum">
              <a:rPr lang="en-US" smtClean="0"/>
              <a:t>21</a:t>
            </a:fld>
            <a:endParaRPr lang="en-US"/>
          </a:p>
        </p:txBody>
      </p:sp>
    </p:spTree>
    <p:extLst>
      <p:ext uri="{BB962C8B-B14F-4D97-AF65-F5344CB8AC3E}">
        <p14:creationId xmlns:p14="http://schemas.microsoft.com/office/powerpoint/2010/main" val="376405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Kristina’s Slide</a:t>
            </a:r>
          </a:p>
        </p:txBody>
      </p:sp>
      <p:sp>
        <p:nvSpPr>
          <p:cNvPr id="4" name="Slide Number Placeholder 3"/>
          <p:cNvSpPr>
            <a:spLocks noGrp="1"/>
          </p:cNvSpPr>
          <p:nvPr>
            <p:ph type="sldNum" sz="quarter" idx="5"/>
          </p:nvPr>
        </p:nvSpPr>
        <p:spPr/>
        <p:txBody>
          <a:bodyPr/>
          <a:lstStyle/>
          <a:p>
            <a:fld id="{4269C523-9690-45C1-AB0F-CAA4EDADF90D}" type="slidenum">
              <a:rPr lang="en-US" smtClean="0"/>
              <a:t>22</a:t>
            </a:fld>
            <a:endParaRPr lang="en-US"/>
          </a:p>
        </p:txBody>
      </p:sp>
    </p:spTree>
    <p:extLst>
      <p:ext uri="{BB962C8B-B14F-4D97-AF65-F5344CB8AC3E}">
        <p14:creationId xmlns:p14="http://schemas.microsoft.com/office/powerpoint/2010/main" val="134594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Kristina’s Slide:</a:t>
            </a:r>
          </a:p>
        </p:txBody>
      </p:sp>
      <p:sp>
        <p:nvSpPr>
          <p:cNvPr id="4" name="Slide Number Placeholder 3"/>
          <p:cNvSpPr>
            <a:spLocks noGrp="1"/>
          </p:cNvSpPr>
          <p:nvPr>
            <p:ph type="sldNum" sz="quarter" idx="5"/>
          </p:nvPr>
        </p:nvSpPr>
        <p:spPr/>
        <p:txBody>
          <a:bodyPr/>
          <a:lstStyle/>
          <a:p>
            <a:fld id="{4269C523-9690-45C1-AB0F-CAA4EDADF90D}" type="slidenum">
              <a:rPr lang="en-US" smtClean="0"/>
              <a:t>23</a:t>
            </a:fld>
            <a:endParaRPr lang="en-US"/>
          </a:p>
        </p:txBody>
      </p:sp>
    </p:spTree>
    <p:extLst>
      <p:ext uri="{BB962C8B-B14F-4D97-AF65-F5344CB8AC3E}">
        <p14:creationId xmlns:p14="http://schemas.microsoft.com/office/powerpoint/2010/main" val="3791620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Kristina’s Slide</a:t>
            </a:r>
          </a:p>
        </p:txBody>
      </p:sp>
      <p:sp>
        <p:nvSpPr>
          <p:cNvPr id="4" name="Slide Number Placeholder 3"/>
          <p:cNvSpPr>
            <a:spLocks noGrp="1"/>
          </p:cNvSpPr>
          <p:nvPr>
            <p:ph type="sldNum" sz="quarter" idx="5"/>
          </p:nvPr>
        </p:nvSpPr>
        <p:spPr/>
        <p:txBody>
          <a:bodyPr/>
          <a:lstStyle/>
          <a:p>
            <a:fld id="{4269C523-9690-45C1-AB0F-CAA4EDADF90D}" type="slidenum">
              <a:rPr lang="en-US" smtClean="0"/>
              <a:t>24</a:t>
            </a:fld>
            <a:endParaRPr lang="en-US"/>
          </a:p>
        </p:txBody>
      </p:sp>
    </p:spTree>
    <p:extLst>
      <p:ext uri="{BB962C8B-B14F-4D97-AF65-F5344CB8AC3E}">
        <p14:creationId xmlns:p14="http://schemas.microsoft.com/office/powerpoint/2010/main" val="1005534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69C523-9690-45C1-AB0F-CAA4EDADF90D}" type="slidenum">
              <a:rPr lang="en-US" smtClean="0"/>
              <a:t>25</a:t>
            </a:fld>
            <a:endParaRPr lang="en-US"/>
          </a:p>
        </p:txBody>
      </p:sp>
    </p:spTree>
    <p:extLst>
      <p:ext uri="{BB962C8B-B14F-4D97-AF65-F5344CB8AC3E}">
        <p14:creationId xmlns:p14="http://schemas.microsoft.com/office/powerpoint/2010/main" val="849699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Kristina’s Slide:</a:t>
            </a:r>
          </a:p>
          <a:p>
            <a:pPr marL="174708" indent="-174708">
              <a:buFont typeface="Arial" panose="020B0604020202020204" pitchFamily="34" charset="0"/>
              <a:buChar char="•"/>
            </a:pPr>
            <a:r>
              <a:rPr lang="en-US" dirty="0"/>
              <a:t>This allows counselors to work within their scope of training. I would recommend that students take the Introduction to CMHC.</a:t>
            </a:r>
          </a:p>
          <a:p>
            <a:pPr marL="174708" indent="-174708">
              <a:buFont typeface="Arial" panose="020B0604020202020204" pitchFamily="34" charset="0"/>
              <a:buChar char="•"/>
            </a:pPr>
            <a:r>
              <a:rPr lang="en-US" dirty="0"/>
              <a:t>Clinical hours include 1,500 direct and 1,500 indirect clinical hours.</a:t>
            </a:r>
          </a:p>
        </p:txBody>
      </p:sp>
      <p:sp>
        <p:nvSpPr>
          <p:cNvPr id="4" name="Slide Number Placeholder 3"/>
          <p:cNvSpPr>
            <a:spLocks noGrp="1"/>
          </p:cNvSpPr>
          <p:nvPr>
            <p:ph type="sldNum" sz="quarter" idx="5"/>
          </p:nvPr>
        </p:nvSpPr>
        <p:spPr/>
        <p:txBody>
          <a:bodyPr/>
          <a:lstStyle/>
          <a:p>
            <a:fld id="{4269C523-9690-45C1-AB0F-CAA4EDADF90D}" type="slidenum">
              <a:rPr lang="en-US" smtClean="0"/>
              <a:t>26</a:t>
            </a:fld>
            <a:endParaRPr lang="en-US"/>
          </a:p>
        </p:txBody>
      </p:sp>
    </p:spTree>
    <p:extLst>
      <p:ext uri="{BB962C8B-B14F-4D97-AF65-F5344CB8AC3E}">
        <p14:creationId xmlns:p14="http://schemas.microsoft.com/office/powerpoint/2010/main" val="1124703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Brenda’s Slide:</a:t>
            </a:r>
          </a:p>
          <a:p>
            <a:endParaRPr lang="en-US" u="sng" dirty="0"/>
          </a:p>
          <a:p>
            <a:r>
              <a:rPr lang="en-US" dirty="0"/>
              <a:t>Developmental</a:t>
            </a:r>
          </a:p>
        </p:txBody>
      </p:sp>
      <p:sp>
        <p:nvSpPr>
          <p:cNvPr id="4" name="Slide Number Placeholder 3"/>
          <p:cNvSpPr>
            <a:spLocks noGrp="1"/>
          </p:cNvSpPr>
          <p:nvPr>
            <p:ph type="sldNum" sz="quarter" idx="5"/>
          </p:nvPr>
        </p:nvSpPr>
        <p:spPr/>
        <p:txBody>
          <a:bodyPr/>
          <a:lstStyle/>
          <a:p>
            <a:fld id="{4269C523-9690-45C1-AB0F-CAA4EDADF90D}" type="slidenum">
              <a:rPr lang="en-US" smtClean="0"/>
              <a:t>27</a:t>
            </a:fld>
            <a:endParaRPr lang="en-US"/>
          </a:p>
        </p:txBody>
      </p:sp>
    </p:spTree>
    <p:extLst>
      <p:ext uri="{BB962C8B-B14F-4D97-AF65-F5344CB8AC3E}">
        <p14:creationId xmlns:p14="http://schemas.microsoft.com/office/powerpoint/2010/main" val="2492647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Brenda’s Slide:</a:t>
            </a:r>
          </a:p>
          <a:p>
            <a:endParaRPr lang="en-US" u="sng" dirty="0"/>
          </a:p>
          <a:p>
            <a:r>
              <a:rPr lang="en-US" dirty="0"/>
              <a:t>Developmental</a:t>
            </a:r>
          </a:p>
        </p:txBody>
      </p:sp>
      <p:sp>
        <p:nvSpPr>
          <p:cNvPr id="4" name="Slide Number Placeholder 3"/>
          <p:cNvSpPr>
            <a:spLocks noGrp="1"/>
          </p:cNvSpPr>
          <p:nvPr>
            <p:ph type="sldNum" sz="quarter" idx="5"/>
          </p:nvPr>
        </p:nvSpPr>
        <p:spPr/>
        <p:txBody>
          <a:bodyPr/>
          <a:lstStyle/>
          <a:p>
            <a:fld id="{4269C523-9690-45C1-AB0F-CAA4EDADF90D}" type="slidenum">
              <a:rPr lang="en-US" smtClean="0"/>
              <a:t>28</a:t>
            </a:fld>
            <a:endParaRPr lang="en-US"/>
          </a:p>
        </p:txBody>
      </p:sp>
    </p:spTree>
    <p:extLst>
      <p:ext uri="{BB962C8B-B14F-4D97-AF65-F5344CB8AC3E}">
        <p14:creationId xmlns:p14="http://schemas.microsoft.com/office/powerpoint/2010/main" val="885895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Brenda’s Slides</a:t>
            </a:r>
          </a:p>
        </p:txBody>
      </p:sp>
      <p:sp>
        <p:nvSpPr>
          <p:cNvPr id="4" name="Slide Number Placeholder 3"/>
          <p:cNvSpPr>
            <a:spLocks noGrp="1"/>
          </p:cNvSpPr>
          <p:nvPr>
            <p:ph type="sldNum" sz="quarter" idx="5"/>
          </p:nvPr>
        </p:nvSpPr>
        <p:spPr/>
        <p:txBody>
          <a:bodyPr/>
          <a:lstStyle/>
          <a:p>
            <a:fld id="{4269C523-9690-45C1-AB0F-CAA4EDADF90D}" type="slidenum">
              <a:rPr lang="en-US" smtClean="0"/>
              <a:t>29</a:t>
            </a:fld>
            <a:endParaRPr lang="en-US"/>
          </a:p>
        </p:txBody>
      </p:sp>
    </p:spTree>
    <p:extLst>
      <p:ext uri="{BB962C8B-B14F-4D97-AF65-F5344CB8AC3E}">
        <p14:creationId xmlns:p14="http://schemas.microsoft.com/office/powerpoint/2010/main" val="45075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Brenda’s Slide</a:t>
            </a:r>
          </a:p>
          <a:p>
            <a:pPr marL="174708" indent="-174708">
              <a:buFont typeface="Arial" panose="020B0604020202020204" pitchFamily="34" charset="0"/>
              <a:buChar char="•"/>
            </a:pPr>
            <a:r>
              <a:rPr lang="en-US" dirty="0"/>
              <a:t>Welcome and thank you for attending our site supervisors training session. We also thank you immensely for agreeing to host a UTSA school counseling internship student during their field experience.</a:t>
            </a:r>
          </a:p>
          <a:p>
            <a:pPr marL="174708" indent="-174708">
              <a:buFont typeface="Arial" panose="020B0604020202020204" pitchFamily="34" charset="0"/>
              <a:buChar char="•"/>
            </a:pPr>
            <a:r>
              <a:rPr lang="en-US" dirty="0"/>
              <a:t>The sharing of your knowledge and expertise is invaluable to our students. You really extend their knowledge base outside the classroom by giving them real-life counseling experiences.</a:t>
            </a:r>
          </a:p>
          <a:p>
            <a:pPr marL="174708" indent="-174708">
              <a:buFont typeface="Arial" panose="020B0604020202020204" pitchFamily="34" charset="0"/>
              <a:buChar char="•"/>
            </a:pPr>
            <a:r>
              <a:rPr lang="en-US" dirty="0"/>
              <a:t>We sent you an electronic copy of the UTSA Clinical Training manual.</a:t>
            </a:r>
          </a:p>
          <a:p>
            <a:pPr marL="174708" indent="-174708">
              <a:buFont typeface="Arial" panose="020B0604020202020204" pitchFamily="34" charset="0"/>
              <a:buChar char="•"/>
            </a:pPr>
            <a:r>
              <a:rPr lang="en-US" dirty="0"/>
              <a:t>Let us know if you have not received a copy.</a:t>
            </a:r>
            <a:endParaRPr lang="en-US" dirty="0">
              <a:solidFill>
                <a:schemeClr val="tx1"/>
              </a:solidFill>
            </a:endParaRP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269C523-9690-45C1-AB0F-CAA4EDADF90D}" type="slidenum">
              <a:rPr lang="en-US" smtClean="0"/>
              <a:t>3</a:t>
            </a:fld>
            <a:endParaRPr lang="en-US"/>
          </a:p>
        </p:txBody>
      </p:sp>
    </p:spTree>
    <p:extLst>
      <p:ext uri="{BB962C8B-B14F-4D97-AF65-F5344CB8AC3E}">
        <p14:creationId xmlns:p14="http://schemas.microsoft.com/office/powerpoint/2010/main" val="863935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Kristina’s Slide</a:t>
            </a:r>
          </a:p>
        </p:txBody>
      </p:sp>
      <p:sp>
        <p:nvSpPr>
          <p:cNvPr id="4" name="Slide Number Placeholder 3"/>
          <p:cNvSpPr>
            <a:spLocks noGrp="1"/>
          </p:cNvSpPr>
          <p:nvPr>
            <p:ph type="sldNum" sz="quarter" idx="5"/>
          </p:nvPr>
        </p:nvSpPr>
        <p:spPr/>
        <p:txBody>
          <a:bodyPr/>
          <a:lstStyle/>
          <a:p>
            <a:fld id="{4269C523-9690-45C1-AB0F-CAA4EDADF90D}" type="slidenum">
              <a:rPr lang="en-US" smtClean="0"/>
              <a:t>30</a:t>
            </a:fld>
            <a:endParaRPr lang="en-US"/>
          </a:p>
        </p:txBody>
      </p:sp>
    </p:spTree>
    <p:extLst>
      <p:ext uri="{BB962C8B-B14F-4D97-AF65-F5344CB8AC3E}">
        <p14:creationId xmlns:p14="http://schemas.microsoft.com/office/powerpoint/2010/main" val="771465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Brenda’s Slide</a:t>
            </a:r>
          </a:p>
        </p:txBody>
      </p:sp>
      <p:sp>
        <p:nvSpPr>
          <p:cNvPr id="4" name="Slide Number Placeholder 3"/>
          <p:cNvSpPr>
            <a:spLocks noGrp="1"/>
          </p:cNvSpPr>
          <p:nvPr>
            <p:ph type="sldNum" sz="quarter" idx="5"/>
          </p:nvPr>
        </p:nvSpPr>
        <p:spPr/>
        <p:txBody>
          <a:bodyPr/>
          <a:lstStyle/>
          <a:p>
            <a:fld id="{4269C523-9690-45C1-AB0F-CAA4EDADF90D}" type="slidenum">
              <a:rPr lang="en-US" smtClean="0"/>
              <a:t>31</a:t>
            </a:fld>
            <a:endParaRPr lang="en-US"/>
          </a:p>
        </p:txBody>
      </p:sp>
    </p:spTree>
    <p:extLst>
      <p:ext uri="{BB962C8B-B14F-4D97-AF65-F5344CB8AC3E}">
        <p14:creationId xmlns:p14="http://schemas.microsoft.com/office/powerpoint/2010/main" val="2587121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Brenda’s Slide</a:t>
            </a:r>
          </a:p>
        </p:txBody>
      </p:sp>
      <p:sp>
        <p:nvSpPr>
          <p:cNvPr id="4" name="Slide Number Placeholder 3"/>
          <p:cNvSpPr>
            <a:spLocks noGrp="1"/>
          </p:cNvSpPr>
          <p:nvPr>
            <p:ph type="sldNum" sz="quarter" idx="5"/>
          </p:nvPr>
        </p:nvSpPr>
        <p:spPr/>
        <p:txBody>
          <a:bodyPr/>
          <a:lstStyle/>
          <a:p>
            <a:fld id="{4269C523-9690-45C1-AB0F-CAA4EDADF90D}" type="slidenum">
              <a:rPr lang="en-US" smtClean="0"/>
              <a:t>32</a:t>
            </a:fld>
            <a:endParaRPr lang="en-US"/>
          </a:p>
        </p:txBody>
      </p:sp>
    </p:spTree>
    <p:extLst>
      <p:ext uri="{BB962C8B-B14F-4D97-AF65-F5344CB8AC3E}">
        <p14:creationId xmlns:p14="http://schemas.microsoft.com/office/powerpoint/2010/main" val="236772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Kristina’s Slide: </a:t>
            </a:r>
            <a:r>
              <a:rPr lang="en-US" dirty="0"/>
              <a:t>About UTSA’s School Counseling Program</a:t>
            </a:r>
          </a:p>
          <a:p>
            <a:pPr marL="171450" indent="-171450">
              <a:buFont typeface="Arial" panose="020B0604020202020204" pitchFamily="34" charset="0"/>
              <a:buChar char="•"/>
            </a:pPr>
            <a:r>
              <a:rPr lang="en-US" dirty="0"/>
              <a:t>Evening classes– to provide flexibility in student schedules since the majority of them are full-time school teachers during the work day.</a:t>
            </a:r>
          </a:p>
          <a:p>
            <a:pPr marL="171450" indent="-171450">
              <a:buFont typeface="Arial" panose="020B0604020202020204" pitchFamily="34" charset="0"/>
              <a:buChar char="•"/>
            </a:pPr>
            <a:r>
              <a:rPr lang="en-US" dirty="0"/>
              <a:t>Downtown campus- provides easy access to classes, offices, parking and is a smaller, more intimate environment. We offer a variety of class scheduling which includes in person, online, and hybrid.</a:t>
            </a:r>
          </a:p>
          <a:p>
            <a:pPr marL="171450" indent="-171450">
              <a:buFont typeface="Arial" panose="020B0604020202020204" pitchFamily="34" charset="0"/>
              <a:buChar char="•"/>
            </a:pPr>
            <a:r>
              <a:rPr lang="en-US" dirty="0"/>
              <a:t>Faculty are leaders in the counseling profession – many of our faculty serves (or have served as local, state, and national presidents, officers, and committee chairs. Three faculty members are ACA fellows.</a:t>
            </a:r>
          </a:p>
          <a:p>
            <a:pPr marL="171450" indent="-171450">
              <a:buFont typeface="Arial" panose="020B0604020202020204" pitchFamily="34" charset="0"/>
              <a:buChar char="•"/>
            </a:pPr>
            <a:r>
              <a:rPr lang="en-US" dirty="0"/>
              <a:t>Cover the rest of the bullets.  </a:t>
            </a:r>
          </a:p>
        </p:txBody>
      </p:sp>
      <p:sp>
        <p:nvSpPr>
          <p:cNvPr id="4" name="Slide Number Placeholder 3"/>
          <p:cNvSpPr>
            <a:spLocks noGrp="1"/>
          </p:cNvSpPr>
          <p:nvPr>
            <p:ph type="sldNum" sz="quarter" idx="5"/>
          </p:nvPr>
        </p:nvSpPr>
        <p:spPr/>
        <p:txBody>
          <a:bodyPr/>
          <a:lstStyle/>
          <a:p>
            <a:fld id="{4269C523-9690-45C1-AB0F-CAA4EDADF90D}" type="slidenum">
              <a:rPr lang="en-US" smtClean="0"/>
              <a:t>4</a:t>
            </a:fld>
            <a:endParaRPr lang="en-US"/>
          </a:p>
        </p:txBody>
      </p:sp>
    </p:spTree>
    <p:extLst>
      <p:ext uri="{BB962C8B-B14F-4D97-AF65-F5344CB8AC3E}">
        <p14:creationId xmlns:p14="http://schemas.microsoft.com/office/powerpoint/2010/main" val="22520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sng" dirty="0"/>
              <a:t>Kristina’s Slide: </a:t>
            </a:r>
            <a:r>
              <a:rPr lang="en-US" dirty="0"/>
              <a:t>About UTSA’s School Counseling Program:</a:t>
            </a:r>
          </a:p>
          <a:p>
            <a:pPr defTabSz="931774">
              <a:defRPr/>
            </a:pPr>
            <a:endParaRPr lang="en-US" dirty="0"/>
          </a:p>
          <a:p>
            <a:pPr defTabSz="931774">
              <a:defRPr/>
            </a:pPr>
            <a:r>
              <a:rPr lang="en-US" dirty="0"/>
              <a:t>We follow up with our school counseling students after graduation using a variety of sources. We are very proud of the statistics that our students produce.</a:t>
            </a:r>
          </a:p>
          <a:p>
            <a:endParaRPr lang="en-US" dirty="0"/>
          </a:p>
        </p:txBody>
      </p:sp>
      <p:sp>
        <p:nvSpPr>
          <p:cNvPr id="4" name="Slide Number Placeholder 3"/>
          <p:cNvSpPr>
            <a:spLocks noGrp="1"/>
          </p:cNvSpPr>
          <p:nvPr>
            <p:ph type="sldNum" sz="quarter" idx="5"/>
          </p:nvPr>
        </p:nvSpPr>
        <p:spPr/>
        <p:txBody>
          <a:bodyPr/>
          <a:lstStyle/>
          <a:p>
            <a:fld id="{4269C523-9690-45C1-AB0F-CAA4EDADF90D}" type="slidenum">
              <a:rPr lang="en-US" smtClean="0"/>
              <a:t>5</a:t>
            </a:fld>
            <a:endParaRPr lang="en-US"/>
          </a:p>
        </p:txBody>
      </p:sp>
    </p:spTree>
    <p:extLst>
      <p:ext uri="{BB962C8B-B14F-4D97-AF65-F5344CB8AC3E}">
        <p14:creationId xmlns:p14="http://schemas.microsoft.com/office/powerpoint/2010/main" val="4144381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dirty="0"/>
              <a:t>Kristina’s Slide:</a:t>
            </a:r>
          </a:p>
          <a:p>
            <a:pPr marL="174708" indent="-174708">
              <a:buFont typeface="Arial" panose="020B0604020202020204" pitchFamily="34" charset="0"/>
              <a:buChar char="•"/>
            </a:pPr>
            <a:r>
              <a:rPr lang="en-US" sz="900" dirty="0"/>
              <a:t>No Electives</a:t>
            </a:r>
          </a:p>
          <a:p>
            <a:pPr marL="174708" indent="-174708">
              <a:buFont typeface="Arial" panose="020B0604020202020204" pitchFamily="34" charset="0"/>
              <a:buChar char="•"/>
            </a:pPr>
            <a:r>
              <a:rPr lang="en-US" sz="900" dirty="0"/>
              <a:t>Students’ practicum experience (which lasts one semester) differs from internship in that practicum places a focus on counseling skills only. </a:t>
            </a:r>
          </a:p>
          <a:p>
            <a:pPr marL="174708" indent="-174708">
              <a:buFont typeface="Arial" panose="020B0604020202020204" pitchFamily="34" charset="0"/>
              <a:buChar char="•"/>
            </a:pPr>
            <a:r>
              <a:rPr lang="en-US" sz="900" dirty="0"/>
              <a:t>Practicum field experiences, unlike internship, do not have to occur on a school campus. </a:t>
            </a:r>
          </a:p>
          <a:p>
            <a:pPr marL="174708" indent="-174708">
              <a:buFont typeface="Arial" panose="020B0604020202020204" pitchFamily="34" charset="0"/>
              <a:buChar char="•"/>
            </a:pPr>
            <a:r>
              <a:rPr lang="en-US" sz="900" dirty="0"/>
              <a:t>Internship classes (span three semesters) and focus more on implementing the counselors’ roles on a school campus (in addition to the counseling role). Our program focuses on school counseling professional identity, and the implementation of the Texas Model during their class experiences and while at the internship site.</a:t>
            </a:r>
          </a:p>
          <a:p>
            <a:pPr marL="174708" indent="-174708">
              <a:buFont typeface="Arial" panose="020B0604020202020204" pitchFamily="34" charset="0"/>
              <a:buChar char="•"/>
            </a:pPr>
            <a:r>
              <a:rPr lang="en-US" sz="900" dirty="0"/>
              <a:t>Exceptions in scheduling - Only students who are in the UTSA school counseling program full time are allowed to enroll in internship for two semester (300-hour each semester) rather than over three semesters (200-hours each) semester. </a:t>
            </a:r>
          </a:p>
          <a:p>
            <a:pPr marL="174708" indent="-174708">
              <a:buFont typeface="Arial" panose="020B0604020202020204" pitchFamily="34" charset="0"/>
              <a:buChar char="•"/>
            </a:pPr>
            <a:r>
              <a:rPr lang="en-US" sz="900" dirty="0"/>
              <a:t>Students in the 300-hour internship must have prior approval from a campus principal (using our form). These students must also commit to 25-30 hours a week at their site in order to complete the required hours by the end of the semester. We want all students to be successful and do not want to support unrealistic expectations. Pursuing the 300 hour route is a nearly impossible task for a part-time student who is teaching full time.</a:t>
            </a:r>
          </a:p>
          <a:p>
            <a:pPr marL="174708" indent="-174708" defTabSz="931774">
              <a:buFont typeface="Arial" panose="020B0604020202020204" pitchFamily="34" charset="0"/>
              <a:buChar char="•"/>
              <a:defRPr/>
            </a:pPr>
            <a:r>
              <a:rPr lang="en-US" sz="900" dirty="0">
                <a:solidFill>
                  <a:srgbClr val="1F477B"/>
                </a:solidFill>
                <a:latin typeface="Arial" panose="020B0604020202020204" pitchFamily="34" charset="0"/>
                <a:ea typeface="Arial" panose="020B0604020202020204" pitchFamily="34" charset="0"/>
              </a:rPr>
              <a:t>Students are not allowed to see clients or accrue practicum/internship hours between semesters.</a:t>
            </a:r>
            <a:endParaRPr lang="en-US" sz="900" dirty="0">
              <a:latin typeface="Arial" panose="020B0604020202020204" pitchFamily="34" charset="0"/>
              <a:ea typeface="Arial" panose="020B0604020202020204" pitchFamily="34" charset="0"/>
            </a:endParaRPr>
          </a:p>
          <a:p>
            <a:pPr marL="174708" indent="-174708" defTabSz="931774">
              <a:buFont typeface="Arial" panose="020B0604020202020204" pitchFamily="34" charset="0"/>
              <a:buChar char="•"/>
              <a:defRPr/>
            </a:pPr>
            <a:r>
              <a:rPr lang="en-US" sz="900" dirty="0">
                <a:solidFill>
                  <a:srgbClr val="1F477B"/>
                </a:solidFill>
                <a:latin typeface="Arial" panose="020B0604020202020204" pitchFamily="34" charset="0"/>
                <a:ea typeface="Arial" panose="020B0604020202020204" pitchFamily="34" charset="0"/>
              </a:rPr>
              <a:t>Students may continue to see clients during spring break. Students should still be supervised one hour per week on-site during this time.</a:t>
            </a:r>
            <a:endParaRPr lang="en-US" sz="900" dirty="0">
              <a:latin typeface="Arial" panose="020B0604020202020204" pitchFamily="34" charset="0"/>
              <a:ea typeface="Arial" panose="020B0604020202020204" pitchFamily="34" charset="0"/>
            </a:endParaRPr>
          </a:p>
          <a:p>
            <a:pPr marL="174708" indent="-174708" defTabSz="931774">
              <a:buFont typeface="Arial" panose="020B0604020202020204" pitchFamily="34" charset="0"/>
              <a:buChar char="•"/>
              <a:defRPr/>
            </a:pPr>
            <a:r>
              <a:rPr lang="en-US" sz="900" dirty="0">
                <a:solidFill>
                  <a:srgbClr val="1F477B"/>
                </a:solidFill>
                <a:latin typeface="Arial" panose="020B0604020202020204" pitchFamily="34" charset="0"/>
                <a:ea typeface="Arial" panose="020B0604020202020204" pitchFamily="34" charset="0"/>
              </a:rPr>
              <a:t>A second school site may be used to supplement training experiences in the primary school setting for as much as 30%</a:t>
            </a:r>
            <a:r>
              <a:rPr lang="en-US" sz="900" spc="-219" dirty="0">
                <a:solidFill>
                  <a:srgbClr val="1F477B"/>
                </a:solidFill>
                <a:latin typeface="Arial" panose="020B0604020202020204" pitchFamily="34" charset="0"/>
                <a:ea typeface="Arial" panose="020B0604020202020204" pitchFamily="34" charset="0"/>
              </a:rPr>
              <a:t> </a:t>
            </a:r>
            <a:r>
              <a:rPr lang="en-US" sz="900" spc="-31" dirty="0">
                <a:solidFill>
                  <a:srgbClr val="1F477B"/>
                </a:solidFill>
                <a:latin typeface="Arial" panose="020B0604020202020204" pitchFamily="34" charset="0"/>
                <a:ea typeface="Arial" panose="020B0604020202020204" pitchFamily="34" charset="0"/>
              </a:rPr>
              <a:t>of</a:t>
            </a:r>
            <a:r>
              <a:rPr lang="en-US" sz="900" dirty="0">
                <a:latin typeface="Arial" panose="020B0604020202020204" pitchFamily="34" charset="0"/>
                <a:ea typeface="Arial" panose="020B0604020202020204" pitchFamily="34" charset="0"/>
              </a:rPr>
              <a:t> </a:t>
            </a:r>
            <a:r>
              <a:rPr lang="en-US" sz="900" dirty="0">
                <a:solidFill>
                  <a:srgbClr val="1F477B"/>
                </a:solidFill>
                <a:latin typeface="Arial" panose="020B0604020202020204" pitchFamily="34" charset="0"/>
                <a:ea typeface="Arial" panose="020B0604020202020204" pitchFamily="34" charset="0"/>
              </a:rPr>
              <a:t>the internship hours. This would need to be arranged with your instructor on a one-on- one basis. The supervising, state certified school counselor must provide written assurance that the student will be actively involved in 8 of the 11 activities below for a minimum of 14 consecutive weeks in the same school.</a:t>
            </a:r>
            <a:endParaRPr lang="en-US" sz="900" dirty="0">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69C523-9690-45C1-AB0F-CAA4EDADF90D}" type="slidenum">
              <a:rPr lang="en-US" smtClean="0"/>
              <a:t>6</a:t>
            </a:fld>
            <a:endParaRPr lang="en-US"/>
          </a:p>
        </p:txBody>
      </p:sp>
    </p:spTree>
    <p:extLst>
      <p:ext uri="{BB962C8B-B14F-4D97-AF65-F5344CB8AC3E}">
        <p14:creationId xmlns:p14="http://schemas.microsoft.com/office/powerpoint/2010/main" val="25396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Brenda’s Slide:</a:t>
            </a:r>
          </a:p>
          <a:p>
            <a:r>
              <a:rPr lang="en-US" dirty="0"/>
              <a:t>One way to insure that interns have selected counseling activities that are aligned with student and campus needs, the are required to complete this site approval form with their site supervisors after the have assessed student and campus needs. Students can conduct a smaller needs assessment version or they may use current campus-based results. This is an assignment that is given on the first night of class and is due by the next class meeting. This form must be completed with the site supervisor.</a:t>
            </a:r>
          </a:p>
          <a:p>
            <a:endParaRPr lang="en-US" dirty="0"/>
          </a:p>
          <a:p>
            <a:r>
              <a:rPr lang="en-US" dirty="0"/>
              <a:t>The first page shows the campus demographic information.</a:t>
            </a:r>
          </a:p>
        </p:txBody>
      </p:sp>
      <p:sp>
        <p:nvSpPr>
          <p:cNvPr id="4" name="Slide Number Placeholder 3"/>
          <p:cNvSpPr>
            <a:spLocks noGrp="1"/>
          </p:cNvSpPr>
          <p:nvPr>
            <p:ph type="sldNum" sz="quarter" idx="5"/>
          </p:nvPr>
        </p:nvSpPr>
        <p:spPr/>
        <p:txBody>
          <a:bodyPr/>
          <a:lstStyle/>
          <a:p>
            <a:fld id="{4269C523-9690-45C1-AB0F-CAA4EDADF90D}" type="slidenum">
              <a:rPr lang="en-US" smtClean="0"/>
              <a:t>7</a:t>
            </a:fld>
            <a:endParaRPr lang="en-US"/>
          </a:p>
        </p:txBody>
      </p:sp>
    </p:spTree>
    <p:extLst>
      <p:ext uri="{BB962C8B-B14F-4D97-AF65-F5344CB8AC3E}">
        <p14:creationId xmlns:p14="http://schemas.microsoft.com/office/powerpoint/2010/main" val="48318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Brenda’s Slide:</a:t>
            </a:r>
          </a:p>
          <a:p>
            <a:pPr marL="171450" indent="-171450">
              <a:buFont typeface="Arial" panose="020B0604020202020204" pitchFamily="34" charset="0"/>
              <a:buChar char="•"/>
            </a:pPr>
            <a:r>
              <a:rPr lang="en-US" dirty="0"/>
              <a:t>The next pages of this form highlight the four delivery components. Underneath each component are activities that students may perform. Students must choose, with their site supervisor, 8 of the 14 activities and explain each of the activities in the spaces provided.</a:t>
            </a:r>
          </a:p>
        </p:txBody>
      </p:sp>
      <p:sp>
        <p:nvSpPr>
          <p:cNvPr id="4" name="Slide Number Placeholder 3"/>
          <p:cNvSpPr>
            <a:spLocks noGrp="1"/>
          </p:cNvSpPr>
          <p:nvPr>
            <p:ph type="sldNum" sz="quarter" idx="5"/>
          </p:nvPr>
        </p:nvSpPr>
        <p:spPr/>
        <p:txBody>
          <a:bodyPr/>
          <a:lstStyle/>
          <a:p>
            <a:fld id="{4269C523-9690-45C1-AB0F-CAA4EDADF90D}" type="slidenum">
              <a:rPr lang="en-US" smtClean="0"/>
              <a:t>8</a:t>
            </a:fld>
            <a:endParaRPr lang="en-US"/>
          </a:p>
        </p:txBody>
      </p:sp>
    </p:spTree>
    <p:extLst>
      <p:ext uri="{BB962C8B-B14F-4D97-AF65-F5344CB8AC3E}">
        <p14:creationId xmlns:p14="http://schemas.microsoft.com/office/powerpoint/2010/main" val="30591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Brenda’s Slide</a:t>
            </a:r>
          </a:p>
        </p:txBody>
      </p:sp>
      <p:sp>
        <p:nvSpPr>
          <p:cNvPr id="4" name="Slide Number Placeholder 3"/>
          <p:cNvSpPr>
            <a:spLocks noGrp="1"/>
          </p:cNvSpPr>
          <p:nvPr>
            <p:ph type="sldNum" sz="quarter" idx="5"/>
          </p:nvPr>
        </p:nvSpPr>
        <p:spPr/>
        <p:txBody>
          <a:bodyPr/>
          <a:lstStyle/>
          <a:p>
            <a:fld id="{4269C523-9690-45C1-AB0F-CAA4EDADF90D}" type="slidenum">
              <a:rPr lang="en-US" smtClean="0"/>
              <a:t>9</a:t>
            </a:fld>
            <a:endParaRPr lang="en-US"/>
          </a:p>
        </p:txBody>
      </p:sp>
    </p:spTree>
    <p:extLst>
      <p:ext uri="{BB962C8B-B14F-4D97-AF65-F5344CB8AC3E}">
        <p14:creationId xmlns:p14="http://schemas.microsoft.com/office/powerpoint/2010/main" val="2481859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51894" y="2101858"/>
            <a:ext cx="3713195" cy="1327141"/>
          </a:xfrm>
          <a:prstGeom prst="rect">
            <a:avLst/>
          </a:prstGeom>
          <a:noFill/>
          <a:ln cap="flat">
            <a:noFill/>
          </a:ln>
        </p:spPr>
      </p:pic>
      <p:cxnSp>
        <p:nvCxnSpPr>
          <p:cNvPr id="3" name="Straight Connector 4"/>
          <p:cNvCxnSpPr/>
          <p:nvPr/>
        </p:nvCxnSpPr>
        <p:spPr>
          <a:xfrm flipH="1">
            <a:off x="1430405" y="3583414"/>
            <a:ext cx="3634685" cy="0"/>
          </a:xfrm>
          <a:prstGeom prst="straightConnector1">
            <a:avLst/>
          </a:prstGeom>
          <a:noFill/>
          <a:ln w="25402" cap="flat">
            <a:solidFill>
              <a:srgbClr val="F15A22"/>
            </a:solidFill>
            <a:prstDash val="solid"/>
            <a:miter/>
          </a:ln>
        </p:spPr>
      </p:cxnSp>
    </p:spTree>
    <p:extLst>
      <p:ext uri="{BB962C8B-B14F-4D97-AF65-F5344CB8AC3E}">
        <p14:creationId xmlns:p14="http://schemas.microsoft.com/office/powerpoint/2010/main" val="14308452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over">
    <p:bg>
      <p:bgPr>
        <a:solidFill>
          <a:srgbClr val="0C2340"/>
        </a:solidFill>
        <a:effectLst/>
      </p:bgPr>
    </p:bg>
    <p:spTree>
      <p:nvGrpSpPr>
        <p:cNvPr id="1" name=""/>
        <p:cNvGrpSpPr/>
        <p:nvPr/>
      </p:nvGrpSpPr>
      <p:grpSpPr>
        <a:xfrm>
          <a:off x="0" y="0"/>
          <a:ext cx="0" cy="0"/>
          <a:chOff x="0" y="0"/>
          <a:chExt cx="0" cy="0"/>
        </a:xfrm>
      </p:grpSpPr>
      <p:sp>
        <p:nvSpPr>
          <p:cNvPr id="2" name="TextBox 3"/>
          <p:cNvSpPr txBox="1"/>
          <p:nvPr/>
        </p:nvSpPr>
        <p:spPr>
          <a:xfrm>
            <a:off x="4709854" y="3184123"/>
            <a:ext cx="4800417" cy="892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Arial" pitchFamily="34"/>
                <a:cs typeface="Arial" pitchFamily="34"/>
              </a:rPr>
              <a:t>One UTSA Circle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Arial" pitchFamily="34"/>
                <a:cs typeface="Arial" pitchFamily="34"/>
              </a:rPr>
              <a:t>San Antonio, TX, 78249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26000"/>
                </a:solidFill>
                <a:uFillTx/>
                <a:latin typeface="Arial" pitchFamily="34"/>
                <a:cs typeface="Arial" pitchFamily="34"/>
              </a:rPr>
              <a:t>utsa.edu</a:t>
            </a:r>
          </a:p>
        </p:txBody>
      </p:sp>
      <p:pic>
        <p:nvPicPr>
          <p:cNvPr id="3" name="Picture 5"/>
          <p:cNvPicPr>
            <a:picLocks noChangeAspect="1"/>
          </p:cNvPicPr>
          <p:nvPr/>
        </p:nvPicPr>
        <p:blipFill>
          <a:blip r:embed="rId2"/>
          <a:srcRect/>
          <a:stretch>
            <a:fillRect/>
          </a:stretch>
        </p:blipFill>
        <p:spPr>
          <a:xfrm>
            <a:off x="1682230" y="2524987"/>
            <a:ext cx="2210827" cy="2210827"/>
          </a:xfrm>
          <a:prstGeom prst="rect">
            <a:avLst/>
          </a:prstGeom>
          <a:noFill/>
          <a:ln cap="flat">
            <a:noFill/>
          </a:ln>
        </p:spPr>
      </p:pic>
      <p:cxnSp>
        <p:nvCxnSpPr>
          <p:cNvPr id="4" name="Straight Connector 6"/>
          <p:cNvCxnSpPr/>
          <p:nvPr/>
        </p:nvCxnSpPr>
        <p:spPr>
          <a:xfrm flipH="1" flipV="1">
            <a:off x="4213692" y="2627016"/>
            <a:ext cx="7553" cy="2006760"/>
          </a:xfrm>
          <a:prstGeom prst="straightConnector1">
            <a:avLst/>
          </a:prstGeom>
          <a:noFill/>
          <a:ln w="25402" cap="flat">
            <a:solidFill>
              <a:srgbClr val="F15A22"/>
            </a:solidFill>
            <a:prstDash val="solid"/>
            <a:miter/>
          </a:ln>
        </p:spPr>
      </p:cxnSp>
    </p:spTree>
    <p:extLst>
      <p:ext uri="{BB962C8B-B14F-4D97-AF65-F5344CB8AC3E}">
        <p14:creationId xmlns:p14="http://schemas.microsoft.com/office/powerpoint/2010/main" val="14476686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over">
    <p:bg>
      <p:bgPr>
        <a:solidFill>
          <a:srgbClr val="0C23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51894" y="2101858"/>
            <a:ext cx="3713195" cy="1327141"/>
          </a:xfrm>
          <a:prstGeom prst="rect">
            <a:avLst/>
          </a:prstGeom>
          <a:noFill/>
          <a:ln cap="flat">
            <a:noFill/>
          </a:ln>
        </p:spPr>
      </p:pic>
      <p:cxnSp>
        <p:nvCxnSpPr>
          <p:cNvPr id="3" name="Straight Connector 4"/>
          <p:cNvCxnSpPr/>
          <p:nvPr/>
        </p:nvCxnSpPr>
        <p:spPr>
          <a:xfrm flipH="1">
            <a:off x="1430405" y="3583414"/>
            <a:ext cx="3634685" cy="0"/>
          </a:xfrm>
          <a:prstGeom prst="straightConnector1">
            <a:avLst/>
          </a:prstGeom>
          <a:noFill/>
          <a:ln w="25402" cap="flat">
            <a:solidFill>
              <a:srgbClr val="F15A22"/>
            </a:solidFill>
            <a:prstDash val="solid"/>
            <a:miter/>
          </a:ln>
        </p:spPr>
      </p:cxnSp>
    </p:spTree>
    <p:extLst>
      <p:ext uri="{BB962C8B-B14F-4D97-AF65-F5344CB8AC3E}">
        <p14:creationId xmlns:p14="http://schemas.microsoft.com/office/powerpoint/2010/main" val="1508237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ue Arrows">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3089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ue Blank">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7839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range Arrows">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3892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range Blank">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94421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ey Arrows">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89178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ey Blank">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3723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ver">
    <p:spTree>
      <p:nvGrpSpPr>
        <p:cNvPr id="1" name=""/>
        <p:cNvGrpSpPr/>
        <p:nvPr/>
      </p:nvGrpSpPr>
      <p:grpSpPr>
        <a:xfrm>
          <a:off x="0" y="0"/>
          <a:ext cx="0" cy="0"/>
          <a:chOff x="0" y="0"/>
          <a:chExt cx="0" cy="0"/>
        </a:xfrm>
      </p:grpSpPr>
      <p:sp>
        <p:nvSpPr>
          <p:cNvPr id="2" name="TextBox 3"/>
          <p:cNvSpPr txBox="1"/>
          <p:nvPr/>
        </p:nvSpPr>
        <p:spPr>
          <a:xfrm>
            <a:off x="4709854" y="3184123"/>
            <a:ext cx="4800417" cy="892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Arial" pitchFamily="34"/>
                <a:cs typeface="Arial" pitchFamily="34"/>
              </a:rPr>
              <a:t>One UTSA Circle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Arial" pitchFamily="34"/>
                <a:cs typeface="Arial" pitchFamily="34"/>
              </a:rPr>
              <a:t>San Antonio, TX, 78249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26000"/>
                </a:solidFill>
                <a:uFillTx/>
                <a:latin typeface="Arial" pitchFamily="34"/>
                <a:cs typeface="Arial" pitchFamily="34"/>
              </a:rPr>
              <a:t>utsa.edu</a:t>
            </a:r>
          </a:p>
        </p:txBody>
      </p:sp>
      <p:pic>
        <p:nvPicPr>
          <p:cNvPr id="3" name="Picture 5"/>
          <p:cNvPicPr>
            <a:picLocks noChangeAspect="1"/>
          </p:cNvPicPr>
          <p:nvPr/>
        </p:nvPicPr>
        <p:blipFill>
          <a:blip r:embed="rId2"/>
          <a:srcRect/>
          <a:stretch>
            <a:fillRect/>
          </a:stretch>
        </p:blipFill>
        <p:spPr>
          <a:xfrm>
            <a:off x="1682230" y="2524987"/>
            <a:ext cx="2210827" cy="2210827"/>
          </a:xfrm>
          <a:prstGeom prst="rect">
            <a:avLst/>
          </a:prstGeom>
          <a:noFill/>
          <a:ln cap="flat">
            <a:noFill/>
          </a:ln>
        </p:spPr>
      </p:pic>
      <p:cxnSp>
        <p:nvCxnSpPr>
          <p:cNvPr id="4" name="Straight Connector 6"/>
          <p:cNvCxnSpPr/>
          <p:nvPr/>
        </p:nvCxnSpPr>
        <p:spPr>
          <a:xfrm flipH="1" flipV="1">
            <a:off x="4213692" y="2627016"/>
            <a:ext cx="7553" cy="2006760"/>
          </a:xfrm>
          <a:prstGeom prst="straightConnector1">
            <a:avLst/>
          </a:prstGeom>
          <a:noFill/>
          <a:ln w="25402" cap="flat">
            <a:solidFill>
              <a:srgbClr val="F15A22"/>
            </a:solidFill>
            <a:prstDash val="solid"/>
            <a:miter/>
          </a:ln>
        </p:spPr>
      </p:cxnSp>
    </p:spTree>
    <p:extLst>
      <p:ext uri="{BB962C8B-B14F-4D97-AF65-F5344CB8AC3E}">
        <p14:creationId xmlns:p14="http://schemas.microsoft.com/office/powerpoint/2010/main" val="7658162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Brenda.jones@utsa.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Kristina.Talamantez@utsa.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5IQU1_YnH1Y"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hyperlink" Target="mailto:Kristina.Talamantez@utsa.edu"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extBox 15"/>
          <p:cNvSpPr txBox="1"/>
          <p:nvPr/>
        </p:nvSpPr>
        <p:spPr>
          <a:xfrm>
            <a:off x="1351895" y="3764136"/>
            <a:ext cx="9387702" cy="9233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dirty="0">
                <a:solidFill>
                  <a:srgbClr val="FFFFFF"/>
                </a:solidFill>
                <a:latin typeface="Helvetica"/>
                <a:cs typeface="Helvetica"/>
              </a:rPr>
              <a:t>Department of Counseling</a:t>
            </a:r>
            <a:endParaRPr lang="en-US" sz="5400" b="1" i="0" u="none" strike="noStrike" kern="1200" cap="none" spc="0" baseline="0" dirty="0">
              <a:solidFill>
                <a:srgbClr val="FFFFFF"/>
              </a:solidFill>
              <a:uFillTx/>
              <a:latin typeface="Helvetica"/>
              <a:cs typeface="Helvetica"/>
            </a:endParaRPr>
          </a:p>
        </p:txBody>
      </p:sp>
      <p:sp>
        <p:nvSpPr>
          <p:cNvPr id="3" name="TextBox 16"/>
          <p:cNvSpPr txBox="1"/>
          <p:nvPr/>
        </p:nvSpPr>
        <p:spPr>
          <a:xfrm>
            <a:off x="1351895" y="4861032"/>
            <a:ext cx="9193523" cy="6463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dirty="0">
                <a:solidFill>
                  <a:srgbClr val="F26000"/>
                </a:solidFill>
                <a:latin typeface="Helvetica"/>
                <a:cs typeface="Helvetica"/>
              </a:rPr>
              <a:t>School Counseling Site Supervisor 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945B4F-3796-5866-5FBC-8BB5A441A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357" y="0"/>
            <a:ext cx="6897756" cy="6858000"/>
          </a:xfrm>
          <a:prstGeom prst="rect">
            <a:avLst/>
          </a:prstGeom>
        </p:spPr>
      </p:pic>
    </p:spTree>
    <p:extLst>
      <p:ext uri="{BB962C8B-B14F-4D97-AF65-F5344CB8AC3E}">
        <p14:creationId xmlns:p14="http://schemas.microsoft.com/office/powerpoint/2010/main" val="27183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D7F1EE-30F4-706B-CC2E-5CD6A21932F4}"/>
              </a:ext>
            </a:extLst>
          </p:cNvPr>
          <p:cNvSpPr txBox="1"/>
          <p:nvPr/>
        </p:nvSpPr>
        <p:spPr>
          <a:xfrm>
            <a:off x="575733" y="524933"/>
            <a:ext cx="11159067" cy="5755422"/>
          </a:xfrm>
          <a:prstGeom prst="rect">
            <a:avLst/>
          </a:prstGeom>
          <a:noFill/>
          <a:ln>
            <a:noFill/>
          </a:ln>
        </p:spPr>
        <p:txBody>
          <a:bodyPr wrap="square" rtlCol="0">
            <a:spAutoFit/>
          </a:bodyPr>
          <a:lstStyle/>
          <a:p>
            <a:pPr algn="ctr"/>
            <a:r>
              <a:rPr lang="en-US" sz="4000" dirty="0">
                <a:solidFill>
                  <a:srgbClr val="FF6600"/>
                </a:solidFill>
              </a:rPr>
              <a:t>Other Requirements</a:t>
            </a:r>
          </a:p>
          <a:p>
            <a:pPr algn="ctr"/>
            <a:endParaRPr lang="en-US" sz="4000" dirty="0">
              <a:solidFill>
                <a:srgbClr val="FF6600"/>
              </a:solidFill>
            </a:endParaRPr>
          </a:p>
          <a:p>
            <a:pPr marL="571500" indent="-571500">
              <a:buFont typeface="Arial" panose="020B0604020202020204" pitchFamily="34" charset="0"/>
              <a:buChar char="•"/>
            </a:pPr>
            <a:r>
              <a:rPr lang="en-US" sz="3600" dirty="0">
                <a:solidFill>
                  <a:srgbClr val="FF6600"/>
                </a:solidFill>
              </a:rPr>
              <a:t>Texas Education Agency (TEA) requires students entering internship I who want to also enter the certification program must participate in an interview process as part of the entry requirements.</a:t>
            </a:r>
          </a:p>
          <a:p>
            <a:pPr marL="571500" indent="-571500">
              <a:buFont typeface="Arial" panose="020B0604020202020204" pitchFamily="34" charset="0"/>
              <a:buChar char="•"/>
            </a:pPr>
            <a:r>
              <a:rPr lang="en-US" sz="3600" dirty="0">
                <a:solidFill>
                  <a:srgbClr val="FF6600"/>
                </a:solidFill>
              </a:rPr>
              <a:t>TEA requires three 45-minute observations of students during their internship experiences (Classroom Guidance [first semester], Small Group Counseling [second semester], and Consultation [third semester] ).</a:t>
            </a:r>
          </a:p>
        </p:txBody>
      </p:sp>
    </p:spTree>
    <p:extLst>
      <p:ext uri="{BB962C8B-B14F-4D97-AF65-F5344CB8AC3E}">
        <p14:creationId xmlns:p14="http://schemas.microsoft.com/office/powerpoint/2010/main" val="354413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4198184" y="2642003"/>
            <a:ext cx="2730389" cy="2648016"/>
          </a:xfrm>
          <a:prstGeom prst="rect">
            <a:avLst/>
          </a:prstGeom>
          <a:solidFill>
            <a:srgbClr val="DBDEE3"/>
          </a:solidFill>
          <a:ln cap="flat">
            <a:noFill/>
          </a:ln>
        </p:spPr>
        <p:txBody>
          <a:bodyPr vert="horz" wrap="square" lIns="91440" tIns="45720" rIns="91440" bIns="45720" anchor="ctr" anchorCtr="1" compatLnSpc="1">
            <a:noAutofit/>
          </a:bodyPr>
          <a:lstStyle/>
          <a:p>
            <a:pPr lvl="0" algn="ctr">
              <a:spcAft>
                <a:spcPts val="600"/>
              </a:spcAft>
              <a:defRPr sz="1800" b="0" i="0" u="none" strike="noStrike" kern="0" cap="none" spc="0" baseline="0">
                <a:solidFill>
                  <a:srgbClr val="000000"/>
                </a:solidFill>
                <a:uFillTx/>
              </a:defRPr>
            </a:pPr>
            <a:r>
              <a:rPr lang="en-US" b="1" dirty="0">
                <a:solidFill>
                  <a:srgbClr val="0C2340"/>
                </a:solidFill>
                <a:latin typeface="Calibri"/>
              </a:rPr>
              <a:t>Teach for 2 years in an accredited school</a:t>
            </a:r>
          </a:p>
          <a:p>
            <a:pPr lvl="0" algn="ctr">
              <a:spcAft>
                <a:spcPts val="600"/>
              </a:spcAft>
              <a:defRPr sz="1800" b="0" i="0" u="none" strike="noStrike" kern="0" cap="none" spc="0" baseline="0">
                <a:solidFill>
                  <a:srgbClr val="000000"/>
                </a:solidFill>
                <a:uFillTx/>
              </a:defRPr>
            </a:pPr>
            <a:r>
              <a:rPr lang="en-US" sz="1800" b="1" i="0" u="none" strike="noStrike" kern="1200" cap="none" spc="0" baseline="0" dirty="0">
                <a:solidFill>
                  <a:srgbClr val="0C2340"/>
                </a:solidFill>
                <a:uFillTx/>
                <a:latin typeface="Calibri"/>
              </a:rPr>
              <a:t>*teaching experience can be done concurrently with the program</a:t>
            </a:r>
          </a:p>
        </p:txBody>
      </p:sp>
      <p:sp>
        <p:nvSpPr>
          <p:cNvPr id="3" name="TextBox 9"/>
          <p:cNvSpPr txBox="1"/>
          <p:nvPr/>
        </p:nvSpPr>
        <p:spPr>
          <a:xfrm>
            <a:off x="871442" y="2642003"/>
            <a:ext cx="2619922" cy="2648016"/>
          </a:xfrm>
          <a:prstGeom prst="rect">
            <a:avLst/>
          </a:prstGeom>
          <a:solidFill>
            <a:srgbClr val="DBDEE3"/>
          </a:solidFill>
          <a:ln cap="flat">
            <a:noFill/>
          </a:ln>
        </p:spPr>
        <p:txBody>
          <a:bodyPr vert="horz" wrap="square" lIns="91440" tIns="45720" rIns="91440" bIns="45720" anchor="ctr" anchorCtr="1" compatLnSpc="1">
            <a:noAutofit/>
          </a:bodyPr>
          <a:lstStyle/>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US" b="1" dirty="0">
                <a:solidFill>
                  <a:srgbClr val="002060"/>
                </a:solidFill>
                <a:latin typeface="Calibri"/>
              </a:rPr>
              <a:t>Have a Masters in </a:t>
            </a: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US" b="1" dirty="0">
                <a:solidFill>
                  <a:srgbClr val="002060"/>
                </a:solidFill>
                <a:latin typeface="Calibri"/>
              </a:rPr>
              <a:t>School Counseling</a:t>
            </a:r>
            <a:endParaRPr lang="en-US" sz="1800" b="1" i="0" u="none" strike="noStrike" kern="1200" cap="none" spc="0" baseline="0" dirty="0">
              <a:solidFill>
                <a:srgbClr val="002060"/>
              </a:solidFill>
              <a:uFillTx/>
              <a:latin typeface="Calibri"/>
            </a:endParaRPr>
          </a:p>
        </p:txBody>
      </p:sp>
      <p:sp>
        <p:nvSpPr>
          <p:cNvPr id="5" name="TextBox 13"/>
          <p:cNvSpPr txBox="1"/>
          <p:nvPr/>
        </p:nvSpPr>
        <p:spPr>
          <a:xfrm>
            <a:off x="7635393" y="2642003"/>
            <a:ext cx="2643935" cy="2648016"/>
          </a:xfrm>
          <a:prstGeom prst="rect">
            <a:avLst/>
          </a:prstGeom>
          <a:solidFill>
            <a:srgbClr val="DBDEE3"/>
          </a:solid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800" b="1" i="0" u="none" strike="noStrike" kern="1200" cap="none" spc="0" baseline="0" dirty="0">
                <a:solidFill>
                  <a:srgbClr val="002060"/>
                </a:solidFill>
                <a:uFillTx/>
                <a:latin typeface="Calibri"/>
              </a:rPr>
              <a:t>Take and pass the state-required school counseling certification exam</a:t>
            </a:r>
          </a:p>
        </p:txBody>
      </p:sp>
      <p:sp>
        <p:nvSpPr>
          <p:cNvPr id="7" name="TextBox 15"/>
          <p:cNvSpPr txBox="1"/>
          <p:nvPr/>
        </p:nvSpPr>
        <p:spPr>
          <a:xfrm>
            <a:off x="701829" y="689905"/>
            <a:ext cx="10982494"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kern="0" dirty="0">
                <a:solidFill>
                  <a:srgbClr val="FFFFFF"/>
                </a:solidFill>
                <a:latin typeface="Arial" pitchFamily="34"/>
                <a:cs typeface="Arial" pitchFamily="34"/>
              </a:rPr>
              <a:t>Texas School Counseling Certification Requirements</a:t>
            </a:r>
            <a:endParaRPr lang="en-US" sz="3600" b="0" i="0" u="none" strike="noStrike" kern="1200" cap="none" spc="0" baseline="0" dirty="0">
              <a:solidFill>
                <a:srgbClr val="FFFFFF"/>
              </a:solidFill>
              <a:uFillTx/>
              <a:latin typeface="Arial" pitchFamily="34"/>
              <a:cs typeface="Arial" pitchFamily="34"/>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188" y="1510004"/>
            <a:ext cx="1668324" cy="173736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9216" y="1468304"/>
            <a:ext cx="1668324" cy="17373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425" y="1510004"/>
            <a:ext cx="1668324" cy="1737360"/>
          </a:xfrm>
          <a:prstGeom prst="rect">
            <a:avLst/>
          </a:prstGeom>
        </p:spPr>
      </p:pic>
    </p:spTree>
    <p:extLst>
      <p:ext uri="{BB962C8B-B14F-4D97-AF65-F5344CB8AC3E}">
        <p14:creationId xmlns:p14="http://schemas.microsoft.com/office/powerpoint/2010/main" val="110512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7FFBC3-2E89-8180-9A46-DFDBF91F9EEF}"/>
              </a:ext>
            </a:extLst>
          </p:cNvPr>
          <p:cNvSpPr txBox="1"/>
          <p:nvPr/>
        </p:nvSpPr>
        <p:spPr>
          <a:xfrm>
            <a:off x="1916394" y="116155"/>
            <a:ext cx="8359212" cy="784830"/>
          </a:xfrm>
          <a:prstGeom prst="rect">
            <a:avLst/>
          </a:prstGeom>
          <a:noFill/>
        </p:spPr>
        <p:txBody>
          <a:bodyPr wrap="none" rtlCol="0">
            <a:spAutoFit/>
          </a:bodyPr>
          <a:lstStyle/>
          <a:p>
            <a:pPr algn="ctr"/>
            <a:r>
              <a:rPr lang="en-US" sz="4500" b="1" dirty="0">
                <a:solidFill>
                  <a:srgbClr val="FF6600"/>
                </a:solidFill>
              </a:rPr>
              <a:t>Professional Certification Program</a:t>
            </a:r>
          </a:p>
        </p:txBody>
      </p:sp>
      <p:sp>
        <p:nvSpPr>
          <p:cNvPr id="3" name="TextBox 2">
            <a:extLst>
              <a:ext uri="{FF2B5EF4-FFF2-40B4-BE49-F238E27FC236}">
                <a16:creationId xmlns:a16="http://schemas.microsoft.com/office/drawing/2014/main" id="{4B5A67A9-7949-8E62-CE63-8B93EC7B0BE7}"/>
              </a:ext>
            </a:extLst>
          </p:cNvPr>
          <p:cNvSpPr txBox="1"/>
          <p:nvPr/>
        </p:nvSpPr>
        <p:spPr>
          <a:xfrm>
            <a:off x="543208" y="1204111"/>
            <a:ext cx="11325885" cy="4493538"/>
          </a:xfrm>
          <a:prstGeom prst="rect">
            <a:avLst/>
          </a:prstGeom>
          <a:noFill/>
        </p:spPr>
        <p:txBody>
          <a:bodyPr wrap="square" rtlCol="0">
            <a:spAutoFit/>
          </a:bodyPr>
          <a:lstStyle/>
          <a:p>
            <a:pPr marL="0" marR="0">
              <a:spcBef>
                <a:spcPts val="0"/>
              </a:spcBef>
              <a:spcAft>
                <a:spcPts val="0"/>
              </a:spcAft>
            </a:pPr>
            <a:r>
              <a:rPr lang="en-US" sz="2600" dirty="0">
                <a:solidFill>
                  <a:srgbClr val="FF6600"/>
                </a:solidFill>
                <a:effectLst/>
                <a:latin typeface="Calibri" panose="020F0502020204030204" pitchFamily="34" charset="0"/>
                <a:ea typeface="Calibri" panose="020F0502020204030204" pitchFamily="34" charset="0"/>
                <a:cs typeface="Calibri" panose="020F0502020204030204" pitchFamily="34" charset="0"/>
              </a:rPr>
              <a:t>TEA law TAC 19 227.17 (f) states “prior to formal admission, [an EPP] shall not provide coursework, training, and/or examination approval to an applicant that leads to initial certification in any class of certificate.” </a:t>
            </a:r>
          </a:p>
          <a:p>
            <a:pPr marL="0" marR="0">
              <a:spcBef>
                <a:spcPts val="0"/>
              </a:spcBef>
              <a:spcAft>
                <a:spcPts val="0"/>
              </a:spcAft>
            </a:pPr>
            <a:r>
              <a:rPr lang="en-US" sz="2600" dirty="0">
                <a:solidFill>
                  <a:srgbClr val="FF66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600" dirty="0">
                <a:solidFill>
                  <a:srgbClr val="FF6600"/>
                </a:solidFill>
                <a:effectLst/>
                <a:latin typeface="Calibri" panose="020F0502020204030204" pitchFamily="34" charset="0"/>
                <a:ea typeface="Calibri" panose="020F0502020204030204" pitchFamily="34" charset="0"/>
                <a:cs typeface="Calibri" panose="020F0502020204030204" pitchFamily="34" charset="0"/>
              </a:rPr>
              <a:t>All candidates pursuing School Counselor certification must apply and be admitted to the UTSA Teacher Certification Program in order to be approved to enroll and complete the School Counselor internships. </a:t>
            </a:r>
          </a:p>
          <a:p>
            <a:pPr marL="0" marR="0">
              <a:spcBef>
                <a:spcPts val="0"/>
              </a:spcBef>
              <a:spcAft>
                <a:spcPts val="0"/>
              </a:spcAft>
            </a:pPr>
            <a:r>
              <a:rPr lang="en-US" sz="2600" dirty="0">
                <a:solidFill>
                  <a:srgbClr val="FF66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600" dirty="0">
                <a:solidFill>
                  <a:srgbClr val="FF6600"/>
                </a:solidFill>
                <a:effectLst/>
                <a:latin typeface="Calibri" panose="020F0502020204030204" pitchFamily="34" charset="0"/>
                <a:ea typeface="Calibri" panose="020F0502020204030204" pitchFamily="34" charset="0"/>
                <a:cs typeface="Calibri" panose="020F0502020204030204" pitchFamily="34" charset="0"/>
              </a:rPr>
              <a:t>Candidates must make contact with the UTSA Certification Officer to get information on how to apply. Failure to be admitted to the UTSA EPP will result in the candidate being ineligible to complete the School Counselor internships. </a:t>
            </a:r>
          </a:p>
        </p:txBody>
      </p:sp>
    </p:spTree>
    <p:extLst>
      <p:ext uri="{BB962C8B-B14F-4D97-AF65-F5344CB8AC3E}">
        <p14:creationId xmlns:p14="http://schemas.microsoft.com/office/powerpoint/2010/main" val="217171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07CF9-88A3-2AFF-72C0-8A6041D00828}"/>
              </a:ext>
            </a:extLst>
          </p:cNvPr>
          <p:cNvSpPr txBox="1"/>
          <p:nvPr/>
        </p:nvSpPr>
        <p:spPr>
          <a:xfrm>
            <a:off x="863601" y="220134"/>
            <a:ext cx="10024533" cy="6309420"/>
          </a:xfrm>
          <a:prstGeom prst="rect">
            <a:avLst/>
          </a:prstGeom>
          <a:noFill/>
          <a:ln>
            <a:noFill/>
          </a:ln>
        </p:spPr>
        <p:txBody>
          <a:bodyPr wrap="square" rtlCol="0">
            <a:spAutoFit/>
          </a:bodyPr>
          <a:lstStyle/>
          <a:p>
            <a:pPr algn="ctr"/>
            <a:r>
              <a:rPr lang="en-US" sz="4000" b="1" dirty="0">
                <a:solidFill>
                  <a:srgbClr val="FF6600"/>
                </a:solidFill>
              </a:rPr>
              <a:t>The Role of the Supervisor</a:t>
            </a:r>
          </a:p>
          <a:p>
            <a:pPr algn="ctr"/>
            <a:endParaRPr lang="en-US" sz="4000" b="1" dirty="0">
              <a:solidFill>
                <a:srgbClr val="FF6600"/>
              </a:solidFill>
            </a:endParaRPr>
          </a:p>
          <a:p>
            <a:pPr marL="571500" indent="-571500">
              <a:buFont typeface="Arial" panose="020B0604020202020204" pitchFamily="34" charset="0"/>
              <a:buChar char="•"/>
            </a:pPr>
            <a:r>
              <a:rPr lang="en-US" sz="3600" dirty="0">
                <a:solidFill>
                  <a:srgbClr val="FF6600"/>
                </a:solidFill>
              </a:rPr>
              <a:t>Supervision is a professional practice; governed by guidelines, professional competence, ethical considerations, and appropriate boundaries. </a:t>
            </a:r>
          </a:p>
          <a:p>
            <a:pPr marL="571500" indent="-571500">
              <a:buFont typeface="Arial" panose="020B0604020202020204" pitchFamily="34" charset="0"/>
              <a:buChar char="•"/>
            </a:pPr>
            <a:r>
              <a:rPr lang="en-US" sz="3600" dirty="0">
                <a:solidFill>
                  <a:srgbClr val="FF6600"/>
                </a:solidFill>
              </a:rPr>
              <a:t>May serve as a: teacher, mentor, consultant, counselor, sounding board, advisor, administrator, evaluator, recorder/documenter, and coach who empowers</a:t>
            </a:r>
          </a:p>
          <a:p>
            <a:pPr marL="571500" indent="-571500">
              <a:buFont typeface="Arial" panose="020B0604020202020204" pitchFamily="34" charset="0"/>
              <a:buChar char="•"/>
            </a:pPr>
            <a:r>
              <a:rPr lang="en-US" sz="3600" dirty="0">
                <a:solidFill>
                  <a:srgbClr val="FF6600"/>
                </a:solidFill>
              </a:rPr>
              <a:t>Supervisor Responsibilities are outlined on page 14 of the UTSA Clinical Training Manual.</a:t>
            </a:r>
          </a:p>
        </p:txBody>
      </p:sp>
    </p:spTree>
    <p:extLst>
      <p:ext uri="{BB962C8B-B14F-4D97-AF65-F5344CB8AC3E}">
        <p14:creationId xmlns:p14="http://schemas.microsoft.com/office/powerpoint/2010/main" val="3849363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07CF9-88A3-2AFF-72C0-8A6041D00828}"/>
              </a:ext>
            </a:extLst>
          </p:cNvPr>
          <p:cNvSpPr txBox="1"/>
          <p:nvPr/>
        </p:nvSpPr>
        <p:spPr>
          <a:xfrm>
            <a:off x="135467" y="203200"/>
            <a:ext cx="11802533" cy="6124754"/>
          </a:xfrm>
          <a:prstGeom prst="rect">
            <a:avLst/>
          </a:prstGeom>
          <a:noFill/>
          <a:ln>
            <a:noFill/>
          </a:ln>
        </p:spPr>
        <p:txBody>
          <a:bodyPr wrap="square" rtlCol="0">
            <a:spAutoFit/>
          </a:bodyPr>
          <a:lstStyle/>
          <a:p>
            <a:pPr algn="ctr"/>
            <a:r>
              <a:rPr lang="en-US" sz="4000" b="1" dirty="0">
                <a:solidFill>
                  <a:srgbClr val="FF6600"/>
                </a:solidFill>
              </a:rPr>
              <a:t>Requirements for Site Supervisors</a:t>
            </a:r>
          </a:p>
          <a:p>
            <a:pPr marL="571500" indent="-571500">
              <a:buFont typeface="Arial" panose="020B0604020202020204" pitchFamily="34" charset="0"/>
              <a:buChar char="•"/>
            </a:pPr>
            <a:r>
              <a:rPr lang="en-US" sz="3200" dirty="0">
                <a:solidFill>
                  <a:srgbClr val="FF6600"/>
                </a:solidFill>
              </a:rPr>
              <a:t>Must be a Texas Education Agency certified school counselor with at least two years experience</a:t>
            </a:r>
          </a:p>
          <a:p>
            <a:pPr marL="571500" indent="-571500">
              <a:buFont typeface="Arial" panose="020B0604020202020204" pitchFamily="34" charset="0"/>
              <a:buChar char="•"/>
            </a:pPr>
            <a:r>
              <a:rPr lang="en-US" sz="3200" dirty="0">
                <a:solidFill>
                  <a:srgbClr val="FF6600"/>
                </a:solidFill>
              </a:rPr>
              <a:t>Assist interns in planning, organizing, and scheduling direct (80) and indirect hours (120) needed</a:t>
            </a:r>
          </a:p>
          <a:p>
            <a:pPr marL="571500" indent="-571500">
              <a:buFont typeface="Arial" panose="020B0604020202020204" pitchFamily="34" charset="0"/>
              <a:buChar char="•"/>
            </a:pPr>
            <a:r>
              <a:rPr lang="en-US" sz="3200" dirty="0">
                <a:solidFill>
                  <a:srgbClr val="FF6600"/>
                </a:solidFill>
              </a:rPr>
              <a:t>Facilitate growth and professional functioning of counselor-intern while protecting the welfare of student clients</a:t>
            </a:r>
          </a:p>
          <a:p>
            <a:pPr marL="571500" indent="-571500">
              <a:buFont typeface="Arial" panose="020B0604020202020204" pitchFamily="34" charset="0"/>
              <a:buChar char="•"/>
            </a:pPr>
            <a:r>
              <a:rPr lang="en-US" sz="3200" dirty="0">
                <a:solidFill>
                  <a:srgbClr val="FF6600"/>
                </a:solidFill>
              </a:rPr>
              <a:t>Provide </a:t>
            </a:r>
            <a:r>
              <a:rPr lang="en-US" sz="3200" i="1" dirty="0">
                <a:solidFill>
                  <a:srgbClr val="FF6600"/>
                </a:solidFill>
              </a:rPr>
              <a:t>ongoing</a:t>
            </a:r>
            <a:r>
              <a:rPr lang="en-US" sz="3200" dirty="0">
                <a:solidFill>
                  <a:srgbClr val="FF6600"/>
                </a:solidFill>
              </a:rPr>
              <a:t> objective and honest feedback and formative and summative evaluations </a:t>
            </a:r>
          </a:p>
          <a:p>
            <a:pPr marL="571500" indent="-571500">
              <a:buFont typeface="Arial" panose="020B0604020202020204" pitchFamily="34" charset="0"/>
              <a:buChar char="•"/>
            </a:pPr>
            <a:r>
              <a:rPr lang="en-US" sz="3200" dirty="0">
                <a:solidFill>
                  <a:srgbClr val="FF6600"/>
                </a:solidFill>
              </a:rPr>
              <a:t>Educate interns on critical issues, as needed.</a:t>
            </a:r>
          </a:p>
          <a:p>
            <a:pPr marL="571500" indent="-571500">
              <a:buFont typeface="Arial" panose="020B0604020202020204" pitchFamily="34" charset="0"/>
              <a:buChar char="•"/>
            </a:pPr>
            <a:r>
              <a:rPr lang="en-US" sz="3200" dirty="0">
                <a:solidFill>
                  <a:srgbClr val="FF6600"/>
                </a:solidFill>
              </a:rPr>
              <a:t>Inform the university supervisor immediately of concerns with the internship students’ performances.</a:t>
            </a:r>
          </a:p>
        </p:txBody>
      </p:sp>
    </p:spTree>
    <p:extLst>
      <p:ext uri="{BB962C8B-B14F-4D97-AF65-F5344CB8AC3E}">
        <p14:creationId xmlns:p14="http://schemas.microsoft.com/office/powerpoint/2010/main" val="371069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07CF9-88A3-2AFF-72C0-8A6041D00828}"/>
              </a:ext>
            </a:extLst>
          </p:cNvPr>
          <p:cNvSpPr txBox="1"/>
          <p:nvPr/>
        </p:nvSpPr>
        <p:spPr>
          <a:xfrm>
            <a:off x="381000" y="0"/>
            <a:ext cx="11430000" cy="6863417"/>
          </a:xfrm>
          <a:prstGeom prst="rect">
            <a:avLst/>
          </a:prstGeom>
          <a:noFill/>
          <a:ln>
            <a:noFill/>
          </a:ln>
        </p:spPr>
        <p:txBody>
          <a:bodyPr wrap="square" rtlCol="0">
            <a:spAutoFit/>
          </a:bodyPr>
          <a:lstStyle/>
          <a:p>
            <a:pPr algn="ctr"/>
            <a:r>
              <a:rPr lang="en-US" sz="4000" b="1" dirty="0">
                <a:solidFill>
                  <a:srgbClr val="FF6600"/>
                </a:solidFill>
              </a:rPr>
              <a:t>Importance of Supervision</a:t>
            </a:r>
          </a:p>
          <a:p>
            <a:endParaRPr lang="en-US" sz="3600" b="1" dirty="0">
              <a:solidFill>
                <a:srgbClr val="FF6600"/>
              </a:solidFill>
            </a:endParaRPr>
          </a:p>
          <a:p>
            <a:r>
              <a:rPr lang="en-US" sz="3600" b="1" dirty="0">
                <a:solidFill>
                  <a:srgbClr val="FF6600"/>
                </a:solidFill>
              </a:rPr>
              <a:t>Effective Supervision:</a:t>
            </a:r>
          </a:p>
          <a:p>
            <a:pPr marL="571500" indent="-571500">
              <a:buFont typeface="Arial" panose="020B0604020202020204" pitchFamily="34" charset="0"/>
              <a:buChar char="•"/>
            </a:pPr>
            <a:r>
              <a:rPr lang="en-US" sz="3600" b="1" dirty="0">
                <a:solidFill>
                  <a:srgbClr val="FF6600"/>
                </a:solidFill>
              </a:rPr>
              <a:t>Is providing one continuous hour of quality supervision on a weekly basis,</a:t>
            </a:r>
          </a:p>
          <a:p>
            <a:pPr marL="571500" indent="-571500">
              <a:buFont typeface="Arial" panose="020B0604020202020204" pitchFamily="34" charset="0"/>
              <a:buChar char="•"/>
            </a:pPr>
            <a:r>
              <a:rPr lang="en-US" sz="3600" b="1" dirty="0">
                <a:solidFill>
                  <a:srgbClr val="FF6600"/>
                </a:solidFill>
              </a:rPr>
              <a:t>Is evaluative,</a:t>
            </a:r>
          </a:p>
          <a:p>
            <a:pPr marL="571500" indent="-571500">
              <a:buFont typeface="Arial" panose="020B0604020202020204" pitchFamily="34" charset="0"/>
              <a:buChar char="•"/>
            </a:pPr>
            <a:r>
              <a:rPr lang="en-US" sz="3600" b="1" dirty="0">
                <a:solidFill>
                  <a:srgbClr val="FF6600"/>
                </a:solidFill>
              </a:rPr>
              <a:t>Is mindful of keeping a developmental approach,</a:t>
            </a:r>
          </a:p>
          <a:p>
            <a:pPr marL="571500" indent="-571500">
              <a:buFont typeface="Arial" panose="020B0604020202020204" pitchFamily="34" charset="0"/>
              <a:buChar char="•"/>
            </a:pPr>
            <a:r>
              <a:rPr lang="en-US" sz="3600" b="1" dirty="0">
                <a:solidFill>
                  <a:srgbClr val="FF6600"/>
                </a:solidFill>
              </a:rPr>
              <a:t>Continues over time,</a:t>
            </a:r>
          </a:p>
          <a:p>
            <a:pPr marL="571500" indent="-571500">
              <a:buFont typeface="Arial" panose="020B0604020202020204" pitchFamily="34" charset="0"/>
              <a:buChar char="•"/>
            </a:pPr>
            <a:r>
              <a:rPr lang="en-US" sz="3600" b="1" dirty="0">
                <a:solidFill>
                  <a:srgbClr val="FF6600"/>
                </a:solidFill>
              </a:rPr>
              <a:t>Continues to monitors the student intern’s and the student clients’ well-being, and</a:t>
            </a:r>
          </a:p>
          <a:p>
            <a:pPr marL="571500" indent="-571500">
              <a:buFont typeface="Arial" panose="020B0604020202020204" pitchFamily="34" charset="0"/>
              <a:buChar char="•"/>
            </a:pPr>
            <a:r>
              <a:rPr lang="en-US" sz="3600" b="1" dirty="0">
                <a:solidFill>
                  <a:srgbClr val="FF6600"/>
                </a:solidFill>
              </a:rPr>
              <a:t>Enhances internship students’ functioning</a:t>
            </a:r>
          </a:p>
          <a:p>
            <a:pPr algn="ctr"/>
            <a:endParaRPr lang="en-US" sz="4000" b="1" dirty="0">
              <a:solidFill>
                <a:srgbClr val="FF6600"/>
              </a:solidFill>
            </a:endParaRPr>
          </a:p>
        </p:txBody>
      </p:sp>
    </p:spTree>
    <p:extLst>
      <p:ext uri="{BB962C8B-B14F-4D97-AF65-F5344CB8AC3E}">
        <p14:creationId xmlns:p14="http://schemas.microsoft.com/office/powerpoint/2010/main" val="1047269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07CF9-88A3-2AFF-72C0-8A6041D00828}"/>
              </a:ext>
            </a:extLst>
          </p:cNvPr>
          <p:cNvSpPr txBox="1"/>
          <p:nvPr/>
        </p:nvSpPr>
        <p:spPr>
          <a:xfrm>
            <a:off x="321733" y="237067"/>
            <a:ext cx="11650134" cy="6863417"/>
          </a:xfrm>
          <a:prstGeom prst="rect">
            <a:avLst/>
          </a:prstGeom>
          <a:noFill/>
          <a:ln>
            <a:noFill/>
          </a:ln>
        </p:spPr>
        <p:txBody>
          <a:bodyPr wrap="square" rtlCol="0">
            <a:spAutoFit/>
          </a:bodyPr>
          <a:lstStyle/>
          <a:p>
            <a:pPr algn="ctr"/>
            <a:r>
              <a:rPr lang="en-US" sz="4000" b="1" dirty="0">
                <a:solidFill>
                  <a:srgbClr val="FF6600"/>
                </a:solidFill>
              </a:rPr>
              <a:t>Importance of Supervision Continues</a:t>
            </a:r>
          </a:p>
          <a:p>
            <a:r>
              <a:rPr lang="en-US" sz="3600" dirty="0">
                <a:solidFill>
                  <a:srgbClr val="FF6600"/>
                </a:solidFill>
              </a:rPr>
              <a:t>Effective Supervisors:</a:t>
            </a:r>
          </a:p>
          <a:p>
            <a:pPr marL="571500" indent="-571500">
              <a:buFont typeface="Arial" panose="020B0604020202020204" pitchFamily="34" charset="0"/>
              <a:buChar char="•"/>
            </a:pPr>
            <a:r>
              <a:rPr lang="en-US" sz="3600" dirty="0">
                <a:solidFill>
                  <a:srgbClr val="FF6600"/>
                </a:solidFill>
              </a:rPr>
              <a:t>Know their role and functions,</a:t>
            </a:r>
          </a:p>
          <a:p>
            <a:pPr marL="571500" indent="-571500">
              <a:buFont typeface="Arial" panose="020B0604020202020204" pitchFamily="34" charset="0"/>
              <a:buChar char="•"/>
            </a:pPr>
            <a:r>
              <a:rPr lang="en-US" sz="3600" dirty="0">
                <a:solidFill>
                  <a:srgbClr val="FF6600"/>
                </a:solidFill>
              </a:rPr>
              <a:t>Use a model of supervision, </a:t>
            </a:r>
          </a:p>
          <a:p>
            <a:pPr marL="571500" indent="-571500">
              <a:buFont typeface="Arial" panose="020B0604020202020204" pitchFamily="34" charset="0"/>
              <a:buChar char="•"/>
            </a:pPr>
            <a:r>
              <a:rPr lang="en-US" sz="3600" dirty="0">
                <a:solidFill>
                  <a:srgbClr val="FF6600"/>
                </a:solidFill>
              </a:rPr>
              <a:t>Are skilled at developing supervisory relationships,</a:t>
            </a:r>
          </a:p>
          <a:p>
            <a:pPr marL="571500" indent="-571500">
              <a:buFont typeface="Arial" panose="020B0604020202020204" pitchFamily="34" charset="0"/>
              <a:buChar char="•"/>
            </a:pPr>
            <a:r>
              <a:rPr lang="en-US" sz="3600" dirty="0">
                <a:solidFill>
                  <a:srgbClr val="FF6600"/>
                </a:solidFill>
              </a:rPr>
              <a:t>Establish clear boundaries in the supervisory relationship,</a:t>
            </a:r>
          </a:p>
          <a:p>
            <a:pPr marL="571500" indent="-571500">
              <a:buFont typeface="Arial" panose="020B0604020202020204" pitchFamily="34" charset="0"/>
              <a:buChar char="•"/>
            </a:pPr>
            <a:r>
              <a:rPr lang="en-US" sz="3600" dirty="0">
                <a:solidFill>
                  <a:srgbClr val="FF6600"/>
                </a:solidFill>
              </a:rPr>
              <a:t>Must be aware of and adhere to all ethical and legal guidelines of the profession and school district policies, and</a:t>
            </a:r>
          </a:p>
          <a:p>
            <a:pPr marL="571500" indent="-571500">
              <a:buFont typeface="Arial" panose="020B0604020202020204" pitchFamily="34" charset="0"/>
              <a:buChar char="•"/>
            </a:pPr>
            <a:r>
              <a:rPr lang="en-US" sz="3600" dirty="0">
                <a:solidFill>
                  <a:srgbClr val="FF6600"/>
                </a:solidFill>
              </a:rPr>
              <a:t>Serve as a gatekeeper of the profession.</a:t>
            </a:r>
          </a:p>
          <a:p>
            <a:pPr marL="571500" indent="-571500">
              <a:buFont typeface="Arial" panose="020B0604020202020204" pitchFamily="34" charset="0"/>
              <a:buChar char="•"/>
            </a:pPr>
            <a:endParaRPr lang="en-US" sz="3600" b="1" dirty="0">
              <a:solidFill>
                <a:srgbClr val="FF6600"/>
              </a:solidFill>
            </a:endParaRPr>
          </a:p>
          <a:p>
            <a:pPr algn="ctr"/>
            <a:endParaRPr lang="en-US" sz="4000" b="1" dirty="0">
              <a:solidFill>
                <a:srgbClr val="FF6600"/>
              </a:solidFill>
            </a:endParaRPr>
          </a:p>
        </p:txBody>
      </p:sp>
    </p:spTree>
    <p:extLst>
      <p:ext uri="{BB962C8B-B14F-4D97-AF65-F5344CB8AC3E}">
        <p14:creationId xmlns:p14="http://schemas.microsoft.com/office/powerpoint/2010/main" val="26461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07CF9-88A3-2AFF-72C0-8A6041D00828}"/>
              </a:ext>
            </a:extLst>
          </p:cNvPr>
          <p:cNvSpPr txBox="1"/>
          <p:nvPr/>
        </p:nvSpPr>
        <p:spPr>
          <a:xfrm>
            <a:off x="449838" y="177433"/>
            <a:ext cx="11650134" cy="9079409"/>
          </a:xfrm>
          <a:prstGeom prst="rect">
            <a:avLst/>
          </a:prstGeom>
          <a:noFill/>
          <a:ln>
            <a:noFill/>
          </a:ln>
        </p:spPr>
        <p:txBody>
          <a:bodyPr wrap="square" rtlCol="0">
            <a:spAutoFit/>
          </a:bodyPr>
          <a:lstStyle/>
          <a:p>
            <a:pPr algn="ctr"/>
            <a:r>
              <a:rPr lang="en-US" sz="4000" b="1" dirty="0">
                <a:solidFill>
                  <a:srgbClr val="FF6600"/>
                </a:solidFill>
              </a:rPr>
              <a:t>Importance of Supervision Continues</a:t>
            </a:r>
          </a:p>
          <a:p>
            <a:r>
              <a:rPr lang="en-US" sz="3600" dirty="0">
                <a:solidFill>
                  <a:srgbClr val="FF6600"/>
                </a:solidFill>
              </a:rPr>
              <a:t>Effective Supervisors:</a:t>
            </a:r>
          </a:p>
          <a:p>
            <a:pPr marL="571500" indent="-571500">
              <a:buFont typeface="Arial" panose="020B0604020202020204" pitchFamily="34" charset="0"/>
              <a:buChar char="•"/>
            </a:pPr>
            <a:r>
              <a:rPr lang="en-US" sz="3600" dirty="0">
                <a:solidFill>
                  <a:srgbClr val="FF6600"/>
                </a:solidFill>
              </a:rPr>
              <a:t>Provides each intern with clinical job description/duties,</a:t>
            </a:r>
          </a:p>
          <a:p>
            <a:pPr marL="571500" indent="-571500">
              <a:buFont typeface="Arial" panose="020B0604020202020204" pitchFamily="34" charset="0"/>
              <a:buChar char="•"/>
            </a:pPr>
            <a:r>
              <a:rPr lang="en-US" sz="3600" dirty="0">
                <a:solidFill>
                  <a:srgbClr val="FF6600"/>
                </a:solidFill>
              </a:rPr>
              <a:t>Provide client assignment for counseling experiences,</a:t>
            </a:r>
          </a:p>
          <a:p>
            <a:pPr marL="571500" indent="-571500">
              <a:buFont typeface="Arial" panose="020B0604020202020204" pitchFamily="34" charset="0"/>
              <a:buChar char="•"/>
            </a:pPr>
            <a:r>
              <a:rPr lang="en-US" sz="3600" dirty="0">
                <a:solidFill>
                  <a:srgbClr val="FF6600"/>
                </a:solidFill>
              </a:rPr>
              <a:t>Provides individual and group counseling experiences,</a:t>
            </a:r>
          </a:p>
          <a:p>
            <a:pPr marL="571500" indent="-571500">
              <a:buFont typeface="Arial" panose="020B0604020202020204" pitchFamily="34" charset="0"/>
              <a:buChar char="•"/>
            </a:pPr>
            <a:r>
              <a:rPr lang="en-US" sz="3600" dirty="0">
                <a:solidFill>
                  <a:srgbClr val="FF6600"/>
                </a:solidFill>
                <a:effectLst/>
                <a:latin typeface="Arial" panose="020B0604020202020204" pitchFamily="34" charset="0"/>
                <a:ea typeface="Arial" panose="020B0604020202020204" pitchFamily="34" charset="0"/>
              </a:rPr>
              <a:t>Weekly supervision schedule (i.e., minimum </a:t>
            </a:r>
            <a:r>
              <a:rPr lang="en-US" sz="3600" spc="-15" dirty="0">
                <a:solidFill>
                  <a:srgbClr val="FF6600"/>
                </a:solidFill>
                <a:effectLst/>
                <a:latin typeface="Arial" panose="020B0604020202020204" pitchFamily="34" charset="0"/>
                <a:ea typeface="Arial" panose="020B0604020202020204" pitchFamily="34" charset="0"/>
              </a:rPr>
              <a:t>of </a:t>
            </a:r>
            <a:r>
              <a:rPr lang="en-US" sz="3600" dirty="0">
                <a:solidFill>
                  <a:srgbClr val="FF6600"/>
                </a:solidFill>
                <a:effectLst/>
                <a:latin typeface="Arial" panose="020B0604020202020204" pitchFamily="34" charset="0"/>
                <a:ea typeface="Arial" panose="020B0604020202020204" pitchFamily="34" charset="0"/>
              </a:rPr>
              <a:t>one hour,</a:t>
            </a:r>
            <a:r>
              <a:rPr lang="en-US" sz="3600" spc="-155" dirty="0">
                <a:solidFill>
                  <a:srgbClr val="FF6600"/>
                </a:solidFill>
                <a:effectLst/>
                <a:latin typeface="Arial" panose="020B0604020202020204" pitchFamily="34" charset="0"/>
                <a:ea typeface="Arial" panose="020B0604020202020204" pitchFamily="34" charset="0"/>
              </a:rPr>
              <a:t> </a:t>
            </a:r>
            <a:r>
              <a:rPr lang="en-US" sz="3600" dirty="0">
                <a:solidFill>
                  <a:srgbClr val="FF6600"/>
                </a:solidFill>
                <a:effectLst/>
                <a:latin typeface="Arial" panose="020B0604020202020204" pitchFamily="34" charset="0"/>
                <a:ea typeface="Arial" panose="020B0604020202020204" pitchFamily="34" charset="0"/>
              </a:rPr>
              <a:t>face-to-face, individual or</a:t>
            </a:r>
            <a:r>
              <a:rPr lang="en-US" sz="3600" spc="-40" dirty="0">
                <a:solidFill>
                  <a:srgbClr val="FF6600"/>
                </a:solidFill>
                <a:effectLst/>
                <a:latin typeface="Arial" panose="020B0604020202020204" pitchFamily="34" charset="0"/>
                <a:ea typeface="Arial" panose="020B0604020202020204" pitchFamily="34" charset="0"/>
              </a:rPr>
              <a:t> </a:t>
            </a:r>
            <a:r>
              <a:rPr lang="en-US" sz="3600" dirty="0">
                <a:solidFill>
                  <a:srgbClr val="FF6600"/>
                </a:solidFill>
                <a:effectLst/>
                <a:latin typeface="Arial" panose="020B0604020202020204" pitchFamily="34" charset="0"/>
                <a:ea typeface="Arial" panose="020B0604020202020204" pitchFamily="34" charset="0"/>
              </a:rPr>
              <a:t>triadic),</a:t>
            </a:r>
          </a:p>
          <a:p>
            <a:pPr marL="571500" indent="-571500">
              <a:buFont typeface="Arial" panose="020B0604020202020204" pitchFamily="34" charset="0"/>
              <a:buChar char="•"/>
            </a:pPr>
            <a:r>
              <a:rPr lang="en-US" sz="3600" dirty="0">
                <a:solidFill>
                  <a:srgbClr val="FF6600"/>
                </a:solidFill>
                <a:latin typeface="Arial" panose="020B0604020202020204" pitchFamily="34" charset="0"/>
                <a:ea typeface="Arial" panose="020B0604020202020204" pitchFamily="34" charset="0"/>
              </a:rPr>
              <a:t>Provides o</a:t>
            </a:r>
            <a:r>
              <a:rPr lang="en-US" sz="3600" dirty="0">
                <a:solidFill>
                  <a:srgbClr val="FF6600"/>
                </a:solidFill>
                <a:effectLst/>
                <a:latin typeface="Arial" panose="020B0604020202020204" pitchFamily="34" charset="0"/>
                <a:ea typeface="Arial" panose="020B0604020202020204" pitchFamily="34" charset="0"/>
              </a:rPr>
              <a:t>pportunities for</a:t>
            </a:r>
            <a:r>
              <a:rPr lang="en-US" sz="3600" spc="-195" dirty="0">
                <a:solidFill>
                  <a:srgbClr val="FF6600"/>
                </a:solidFill>
                <a:effectLst/>
                <a:latin typeface="Arial" panose="020B0604020202020204" pitchFamily="34" charset="0"/>
                <a:ea typeface="Arial" panose="020B0604020202020204" pitchFamily="34" charset="0"/>
              </a:rPr>
              <a:t> </a:t>
            </a:r>
            <a:r>
              <a:rPr lang="en-US" sz="3600" dirty="0">
                <a:solidFill>
                  <a:srgbClr val="FF6600"/>
                </a:solidFill>
                <a:effectLst/>
                <a:latin typeface="Arial" panose="020B0604020202020204" pitchFamily="34" charset="0"/>
                <a:ea typeface="Arial" panose="020B0604020202020204" pitchFamily="34" charset="0"/>
              </a:rPr>
              <a:t>student/trainees’ professional</a:t>
            </a:r>
            <a:r>
              <a:rPr lang="en-US" sz="3600" spc="-30" dirty="0">
                <a:solidFill>
                  <a:srgbClr val="FF6600"/>
                </a:solidFill>
                <a:effectLst/>
                <a:latin typeface="Arial" panose="020B0604020202020204" pitchFamily="34" charset="0"/>
                <a:ea typeface="Arial" panose="020B0604020202020204" pitchFamily="34" charset="0"/>
              </a:rPr>
              <a:t> </a:t>
            </a:r>
            <a:r>
              <a:rPr lang="en-US" sz="3600" dirty="0">
                <a:solidFill>
                  <a:srgbClr val="FF6600"/>
                </a:solidFill>
                <a:effectLst/>
                <a:latin typeface="Arial" panose="020B0604020202020204" pitchFamily="34" charset="0"/>
                <a:ea typeface="Arial" panose="020B0604020202020204" pitchFamily="34" charset="0"/>
              </a:rPr>
              <a:t>development; and</a:t>
            </a:r>
          </a:p>
          <a:p>
            <a:pPr marL="571500" indent="-571500">
              <a:buFont typeface="Arial" panose="020B0604020202020204" pitchFamily="34" charset="0"/>
              <a:buChar char="•"/>
            </a:pPr>
            <a:r>
              <a:rPr lang="en-US" sz="3600" dirty="0">
                <a:solidFill>
                  <a:srgbClr val="FF6600"/>
                </a:solidFill>
                <a:latin typeface="Arial" panose="020B0604020202020204" pitchFamily="34" charset="0"/>
                <a:ea typeface="Arial" panose="020B0604020202020204" pitchFamily="34" charset="0"/>
              </a:rPr>
              <a:t>Participates in a c</a:t>
            </a:r>
            <a:r>
              <a:rPr lang="en-US" sz="3600" dirty="0">
                <a:solidFill>
                  <a:srgbClr val="FF6600"/>
                </a:solidFill>
                <a:effectLst/>
                <a:latin typeface="Arial" panose="020B0604020202020204" pitchFamily="34" charset="0"/>
                <a:ea typeface="Arial" panose="020B0604020202020204" pitchFamily="34" charset="0"/>
              </a:rPr>
              <a:t>onsultation process </a:t>
            </a:r>
            <a:r>
              <a:rPr lang="en-US" sz="3600" spc="-15" dirty="0">
                <a:solidFill>
                  <a:srgbClr val="FF6600"/>
                </a:solidFill>
                <a:effectLst/>
                <a:latin typeface="Arial" panose="020B0604020202020204" pitchFamily="34" charset="0"/>
                <a:ea typeface="Arial" panose="020B0604020202020204" pitchFamily="34" charset="0"/>
              </a:rPr>
              <a:t>with </a:t>
            </a:r>
            <a:r>
              <a:rPr lang="en-US" sz="3600" dirty="0">
                <a:solidFill>
                  <a:srgbClr val="FF6600"/>
                </a:solidFill>
                <a:effectLst/>
                <a:latin typeface="Arial" panose="020B0604020202020204" pitchFamily="34" charset="0"/>
                <a:ea typeface="Arial" panose="020B0604020202020204" pitchFamily="34" charset="0"/>
              </a:rPr>
              <a:t>UTSA</a:t>
            </a:r>
            <a:r>
              <a:rPr lang="en-US" sz="3600" spc="-175" dirty="0">
                <a:solidFill>
                  <a:srgbClr val="FF6600"/>
                </a:solidFill>
                <a:effectLst/>
                <a:latin typeface="Arial" panose="020B0604020202020204" pitchFamily="34" charset="0"/>
                <a:ea typeface="Arial" panose="020B0604020202020204" pitchFamily="34" charset="0"/>
              </a:rPr>
              <a:t> </a:t>
            </a:r>
            <a:r>
              <a:rPr lang="en-US" sz="3600" dirty="0">
                <a:solidFill>
                  <a:srgbClr val="FF6600"/>
                </a:solidFill>
                <a:effectLst/>
                <a:latin typeface="Arial" panose="020B0604020202020204" pitchFamily="34" charset="0"/>
                <a:ea typeface="Arial" panose="020B0604020202020204" pitchFamily="34" charset="0"/>
              </a:rPr>
              <a:t>clinical supervisor(s).</a:t>
            </a:r>
          </a:p>
          <a:p>
            <a:pPr marL="571500" indent="-571500">
              <a:buFont typeface="Arial" panose="020B0604020202020204" pitchFamily="34" charset="0"/>
              <a:buChar char="•"/>
            </a:pPr>
            <a:endParaRPr lang="en-US" sz="3600" dirty="0">
              <a:solidFill>
                <a:srgbClr val="FF6600"/>
              </a:solidFill>
              <a:effectLst/>
              <a:latin typeface="Arial" panose="020B0604020202020204" pitchFamily="34" charset="0"/>
              <a:ea typeface="Arial" panose="020B0604020202020204" pitchFamily="34" charset="0"/>
            </a:endParaRPr>
          </a:p>
          <a:p>
            <a:pPr marL="571500" indent="-571500">
              <a:buFont typeface="Arial" panose="020B0604020202020204" pitchFamily="34" charset="0"/>
              <a:buChar char="•"/>
            </a:pPr>
            <a:endParaRPr lang="en-US" sz="3600" dirty="0">
              <a:solidFill>
                <a:srgbClr val="FF6600"/>
              </a:solidFill>
              <a:effectLst/>
              <a:latin typeface="Arial" panose="020B0604020202020204" pitchFamily="34" charset="0"/>
              <a:ea typeface="Arial" panose="020B0604020202020204" pitchFamily="34" charset="0"/>
            </a:endParaRPr>
          </a:p>
          <a:p>
            <a:pPr marL="571500" indent="-571500">
              <a:buFont typeface="Arial" panose="020B0604020202020204" pitchFamily="34" charset="0"/>
              <a:buChar char="•"/>
            </a:pPr>
            <a:endParaRPr lang="en-US" sz="3600" b="1" dirty="0">
              <a:solidFill>
                <a:srgbClr val="FF6600"/>
              </a:solidFill>
            </a:endParaRPr>
          </a:p>
          <a:p>
            <a:pPr marL="571500" indent="-571500">
              <a:buFont typeface="Arial" panose="020B0604020202020204" pitchFamily="34" charset="0"/>
              <a:buChar char="•"/>
            </a:pPr>
            <a:endParaRPr lang="en-US" sz="3600" b="1" dirty="0">
              <a:solidFill>
                <a:srgbClr val="FF6600"/>
              </a:solidFill>
            </a:endParaRPr>
          </a:p>
          <a:p>
            <a:pPr algn="ctr"/>
            <a:endParaRPr lang="en-US" sz="4000" b="1" dirty="0">
              <a:solidFill>
                <a:srgbClr val="FF6600"/>
              </a:solidFill>
            </a:endParaRPr>
          </a:p>
        </p:txBody>
      </p:sp>
    </p:spTree>
    <p:extLst>
      <p:ext uri="{BB962C8B-B14F-4D97-AF65-F5344CB8AC3E}">
        <p14:creationId xmlns:p14="http://schemas.microsoft.com/office/powerpoint/2010/main" val="3633495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66DEB8-3752-6A69-D868-9174ECA0CE77}"/>
              </a:ext>
            </a:extLst>
          </p:cNvPr>
          <p:cNvSpPr txBox="1"/>
          <p:nvPr/>
        </p:nvSpPr>
        <p:spPr>
          <a:xfrm>
            <a:off x="685800" y="616226"/>
            <a:ext cx="10644809" cy="5195268"/>
          </a:xfrm>
          <a:prstGeom prst="rect">
            <a:avLst/>
          </a:prstGeom>
          <a:noFill/>
          <a:ln>
            <a:noFill/>
          </a:ln>
        </p:spPr>
        <p:txBody>
          <a:bodyPr wrap="square" rtlCol="0">
            <a:spAutoFit/>
          </a:bodyPr>
          <a:lstStyle/>
          <a:p>
            <a:pPr marL="548640" marR="0" algn="ctr">
              <a:spcBef>
                <a:spcPts val="5"/>
              </a:spcBef>
              <a:spcAft>
                <a:spcPts val="0"/>
              </a:spcAft>
            </a:pPr>
            <a:r>
              <a:rPr lang="en-US" sz="3200" b="1" dirty="0">
                <a:solidFill>
                  <a:srgbClr val="FF6600"/>
                </a:solidFill>
                <a:effectLst/>
                <a:latin typeface="Arial" panose="020B0604020202020204" pitchFamily="34" charset="0"/>
                <a:ea typeface="Arial" panose="020B0604020202020204" pitchFamily="34" charset="0"/>
              </a:rPr>
              <a:t>Access to Supervisor</a:t>
            </a:r>
          </a:p>
          <a:p>
            <a:pPr marL="0" marR="0">
              <a:spcBef>
                <a:spcPts val="30"/>
              </a:spcBef>
              <a:spcAft>
                <a:spcPts val="0"/>
              </a:spcAft>
            </a:pPr>
            <a:r>
              <a:rPr lang="en-US" sz="3200" b="1" dirty="0">
                <a:solidFill>
                  <a:srgbClr val="FF6600"/>
                </a:solidFill>
                <a:effectLst/>
                <a:latin typeface="Arial" panose="020B0604020202020204" pitchFamily="34" charset="0"/>
                <a:ea typeface="Arial" panose="020B0604020202020204" pitchFamily="34" charset="0"/>
              </a:rPr>
              <a:t> </a:t>
            </a:r>
            <a:endParaRPr lang="en-US" sz="3200" dirty="0">
              <a:solidFill>
                <a:srgbClr val="FF6600"/>
              </a:solidFill>
              <a:effectLst/>
              <a:latin typeface="Arial" panose="020B0604020202020204" pitchFamily="34" charset="0"/>
              <a:ea typeface="Arial" panose="020B0604020202020204" pitchFamily="34" charset="0"/>
            </a:endParaRPr>
          </a:p>
          <a:p>
            <a:pPr marL="548640" marR="10160">
              <a:lnSpc>
                <a:spcPct val="130000"/>
              </a:lnSpc>
              <a:spcBef>
                <a:spcPts val="0"/>
              </a:spcBef>
              <a:spcAft>
                <a:spcPts val="0"/>
              </a:spcAft>
            </a:pPr>
            <a:r>
              <a:rPr lang="en-US" sz="3200" dirty="0">
                <a:solidFill>
                  <a:srgbClr val="FF6600"/>
                </a:solidFill>
                <a:effectLst/>
                <a:latin typeface="Arial" panose="020B0604020202020204" pitchFamily="34" charset="0"/>
                <a:ea typeface="Arial" panose="020B0604020202020204" pitchFamily="34" charset="0"/>
              </a:rPr>
              <a:t>Students must, at all times, have immediate access to their clinical site supervisor, the site supervisor’s representative, or a professional colleague for consultation and support when at their field sites; therefore, students may not work alone at their field sites.</a:t>
            </a:r>
          </a:p>
          <a:p>
            <a:endParaRPr lang="en-US" dirty="0"/>
          </a:p>
        </p:txBody>
      </p:sp>
    </p:spTree>
    <p:extLst>
      <p:ext uri="{BB962C8B-B14F-4D97-AF65-F5344CB8AC3E}">
        <p14:creationId xmlns:p14="http://schemas.microsoft.com/office/powerpoint/2010/main" val="263083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extBox 3"/>
          <p:cNvSpPr txBox="1"/>
          <p:nvPr/>
        </p:nvSpPr>
        <p:spPr>
          <a:xfrm>
            <a:off x="1984443" y="291675"/>
            <a:ext cx="8313494" cy="707886"/>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dirty="0">
                <a:solidFill>
                  <a:srgbClr val="FFFFFF"/>
                </a:solidFill>
                <a:latin typeface="Arial" pitchFamily="34"/>
                <a:cs typeface="Arial" pitchFamily="34"/>
              </a:rPr>
              <a:t>Department of Counseling Contacts</a:t>
            </a:r>
            <a:endParaRPr lang="en-US" sz="4000" b="0" i="0" u="none" strike="noStrike" kern="1200" cap="none" spc="0" baseline="0" dirty="0">
              <a:solidFill>
                <a:srgbClr val="FFFFFF"/>
              </a:solidFill>
              <a:uFillTx/>
              <a:latin typeface="Arial" pitchFamily="34"/>
              <a:cs typeface="Arial" pitchFamily="34"/>
            </a:endParaRPr>
          </a:p>
        </p:txBody>
      </p:sp>
      <p:sp>
        <p:nvSpPr>
          <p:cNvPr id="3" name="TextBox 4"/>
          <p:cNvSpPr txBox="1"/>
          <p:nvPr/>
        </p:nvSpPr>
        <p:spPr>
          <a:xfrm>
            <a:off x="2409371" y="1166842"/>
            <a:ext cx="6763658" cy="5632311"/>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F05A21"/>
                </a:solidFill>
                <a:uFillTx/>
                <a:latin typeface="Arial" pitchFamily="34"/>
                <a:cs typeface="Arial" pitchFamily="34"/>
              </a:rPr>
              <a:t>Associate Professor of Practice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F05A21"/>
                </a:solidFill>
                <a:uFillTx/>
                <a:latin typeface="Arial" pitchFamily="34"/>
                <a:cs typeface="Arial" pitchFamily="34"/>
              </a:rPr>
              <a:t>Graduate</a:t>
            </a:r>
            <a:r>
              <a:rPr lang="en-US" sz="2400" b="1" i="0" u="none" strike="noStrike" kern="1200" cap="none" spc="0" dirty="0">
                <a:solidFill>
                  <a:srgbClr val="F05A21"/>
                </a:solidFill>
                <a:uFillTx/>
                <a:latin typeface="Arial" pitchFamily="34"/>
                <a:cs typeface="Arial" pitchFamily="34"/>
              </a:rPr>
              <a:t> Advisor of Record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a:solidFill>
                  <a:srgbClr val="F05A21"/>
                </a:solidFill>
                <a:latin typeface="Arial" pitchFamily="34"/>
                <a:cs typeface="Arial" pitchFamily="34"/>
              </a:rPr>
              <a:t>Clinical Mental Health Counseling</a:t>
            </a:r>
            <a:endParaRPr lang="en-US" sz="2400" b="1" i="0" u="none" strike="noStrike" kern="1200" cap="none" spc="0" dirty="0">
              <a:solidFill>
                <a:srgbClr val="F05A21"/>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baseline="0" dirty="0">
                <a:solidFill>
                  <a:srgbClr val="F05A21"/>
                </a:solidFill>
                <a:latin typeface="Arial" pitchFamily="34"/>
                <a:cs typeface="Arial" pitchFamily="34"/>
              </a:rPr>
              <a:t>Catherine.somody@utsa.edu</a:t>
            </a:r>
            <a:endParaRPr lang="en-US" sz="2400" b="1" i="0" u="none" strike="noStrike" kern="1200" cap="none" spc="0" baseline="0" dirty="0">
              <a:solidFill>
                <a:srgbClr val="F05A21"/>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F05A21"/>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F05A21"/>
                </a:solidFill>
                <a:uFillTx/>
                <a:latin typeface="Arial" pitchFamily="34"/>
                <a:cs typeface="Arial" pitchFamily="34"/>
              </a:rPr>
              <a:t>Clinical Assistant Professor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F05A21"/>
                </a:solidFill>
                <a:uFillTx/>
                <a:latin typeface="Arial" pitchFamily="34"/>
                <a:cs typeface="Arial" pitchFamily="34"/>
              </a:rPr>
              <a:t>Coordinator and Graduate Advisor of Record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a:solidFill>
                  <a:srgbClr val="F05A21"/>
                </a:solidFill>
                <a:latin typeface="Arial" pitchFamily="34"/>
                <a:cs typeface="Arial" pitchFamily="34"/>
              </a:rPr>
              <a:t>School Counseling</a:t>
            </a:r>
            <a:endParaRPr lang="en-US" sz="2400" b="1" i="0" u="none" strike="noStrike" kern="1200" cap="none" spc="0" baseline="0" dirty="0">
              <a:solidFill>
                <a:srgbClr val="F05A21"/>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a:solidFill>
                  <a:srgbClr val="F05A21"/>
                </a:solidFill>
                <a:latin typeface="Arial" pitchFamily="34"/>
                <a:cs typeface="Arial" pitchFamily="34"/>
              </a:rPr>
              <a:t>Dr. Brenda Jones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F05A21"/>
                </a:solidFill>
                <a:uFillTx/>
                <a:latin typeface="Arial" pitchFamily="34"/>
                <a:cs typeface="Arial" pitchFamily="34"/>
                <a:hlinkClick r:id="rId3"/>
              </a:rPr>
              <a:t>Brenda.jones@utsa.edu</a:t>
            </a:r>
            <a:endParaRPr lang="en-US" sz="2400" b="1" i="0" u="none" strike="noStrike" kern="1200" cap="none" spc="0" baseline="0" dirty="0">
              <a:solidFill>
                <a:srgbClr val="F05A21"/>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dirty="0">
              <a:solidFill>
                <a:srgbClr val="F05A21"/>
              </a:solidFill>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F05A21"/>
                </a:solidFill>
                <a:uFillTx/>
                <a:latin typeface="Arial" pitchFamily="34"/>
                <a:cs typeface="Arial" pitchFamily="34"/>
              </a:rPr>
              <a:t>Student Development Specialist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a:solidFill>
                  <a:srgbClr val="F05A21"/>
                </a:solidFill>
                <a:latin typeface="Arial" pitchFamily="34"/>
                <a:cs typeface="Arial" pitchFamily="34"/>
              </a:rPr>
              <a:t>Kristina Talamantez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F05A21"/>
                </a:solidFill>
                <a:uFillTx/>
                <a:latin typeface="Arial" pitchFamily="34"/>
                <a:cs typeface="Arial" pitchFamily="34"/>
                <a:hlinkClick r:id="rId4"/>
              </a:rPr>
              <a:t>Kristina.Talamantez@utsa.edu</a:t>
            </a:r>
            <a:endParaRPr lang="en-US" sz="2400" b="1" i="0" u="none" strike="noStrike" kern="1200" cap="none" spc="0" baseline="0" dirty="0">
              <a:solidFill>
                <a:srgbClr val="F05A21"/>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F05A21"/>
              </a:solidFill>
              <a:uFillTx/>
              <a:latin typeface="Arial" pitchFamily="34"/>
              <a:cs typeface="Arial" pitchFamily="3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E8A35B-1AC4-2BF4-D676-94A30A507363}"/>
              </a:ext>
            </a:extLst>
          </p:cNvPr>
          <p:cNvSpPr txBox="1"/>
          <p:nvPr/>
        </p:nvSpPr>
        <p:spPr>
          <a:xfrm>
            <a:off x="1618975" y="521620"/>
            <a:ext cx="8608390" cy="5386090"/>
          </a:xfrm>
          <a:prstGeom prst="rect">
            <a:avLst/>
          </a:prstGeom>
          <a:noFill/>
          <a:ln>
            <a:noFill/>
          </a:ln>
        </p:spPr>
        <p:txBody>
          <a:bodyPr wrap="square" rtlCol="0">
            <a:spAutoFit/>
          </a:bodyPr>
          <a:lstStyle/>
          <a:p>
            <a:pPr algn="ctr"/>
            <a:r>
              <a:rPr lang="en-US" sz="3600" b="1" dirty="0">
                <a:solidFill>
                  <a:srgbClr val="FF6600"/>
                </a:solidFill>
              </a:rPr>
              <a:t>Challenges in Supervision </a:t>
            </a:r>
          </a:p>
          <a:p>
            <a:r>
              <a:rPr lang="en-US" sz="2800" dirty="0">
                <a:solidFill>
                  <a:srgbClr val="FF6600"/>
                </a:solidFill>
              </a:rPr>
              <a:t>Culturally Competent Supervision requires: </a:t>
            </a:r>
          </a:p>
          <a:p>
            <a:r>
              <a:rPr lang="en-US" sz="2800" dirty="0">
                <a:solidFill>
                  <a:srgbClr val="FF6600"/>
                </a:solidFill>
              </a:rPr>
              <a:t>• Awareness of self </a:t>
            </a:r>
          </a:p>
          <a:p>
            <a:r>
              <a:rPr lang="en-US" sz="2800" dirty="0">
                <a:solidFill>
                  <a:srgbClr val="FF6600"/>
                </a:solidFill>
              </a:rPr>
              <a:t>• Awareness of others, and </a:t>
            </a:r>
          </a:p>
          <a:p>
            <a:r>
              <a:rPr lang="en-US" sz="2800" dirty="0">
                <a:solidFill>
                  <a:srgbClr val="FF6600"/>
                </a:solidFill>
              </a:rPr>
              <a:t>• Use of culturally specific intervention</a:t>
            </a:r>
          </a:p>
          <a:p>
            <a:endParaRPr lang="en-US" sz="2800" dirty="0">
              <a:solidFill>
                <a:srgbClr val="FF6600"/>
              </a:solidFill>
            </a:endParaRPr>
          </a:p>
          <a:p>
            <a:r>
              <a:rPr lang="en-US" sz="2800" dirty="0">
                <a:solidFill>
                  <a:srgbClr val="FF6600"/>
                </a:solidFill>
              </a:rPr>
              <a:t>Explore multicultural dynamics with intern </a:t>
            </a:r>
          </a:p>
          <a:p>
            <a:r>
              <a:rPr lang="en-US" sz="2800" dirty="0">
                <a:solidFill>
                  <a:srgbClr val="FF6600"/>
                </a:solidFill>
              </a:rPr>
              <a:t>• Assist interns in developing cultural self-awareness </a:t>
            </a:r>
          </a:p>
          <a:p>
            <a:r>
              <a:rPr lang="en-US" sz="2800" dirty="0">
                <a:solidFill>
                  <a:srgbClr val="FF6600"/>
                </a:solidFill>
              </a:rPr>
              <a:t>• Accept limits as a supervisor </a:t>
            </a:r>
          </a:p>
          <a:p>
            <a:r>
              <a:rPr lang="en-US" sz="2800" dirty="0">
                <a:solidFill>
                  <a:srgbClr val="FF6600"/>
                </a:solidFill>
              </a:rPr>
              <a:t>• Model cultural sensitivity </a:t>
            </a:r>
          </a:p>
          <a:p>
            <a:r>
              <a:rPr lang="en-US" sz="2800" dirty="0">
                <a:solidFill>
                  <a:srgbClr val="FF6600"/>
                </a:solidFill>
              </a:rPr>
              <a:t>• Educate intern on culturally appropriate interventions </a:t>
            </a:r>
          </a:p>
          <a:p>
            <a:r>
              <a:rPr lang="en-US" sz="2800" dirty="0">
                <a:solidFill>
                  <a:srgbClr val="FF6600"/>
                </a:solidFill>
              </a:rPr>
              <a:t>• Practice and promote culturally appropriate intervention</a:t>
            </a:r>
          </a:p>
        </p:txBody>
      </p:sp>
    </p:spTree>
    <p:extLst>
      <p:ext uri="{BB962C8B-B14F-4D97-AF65-F5344CB8AC3E}">
        <p14:creationId xmlns:p14="http://schemas.microsoft.com/office/powerpoint/2010/main" val="2340690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AC494F-B1CB-6E02-741D-A0E37463D075}"/>
              </a:ext>
            </a:extLst>
          </p:cNvPr>
          <p:cNvSpPr txBox="1"/>
          <p:nvPr/>
        </p:nvSpPr>
        <p:spPr>
          <a:xfrm>
            <a:off x="169333" y="440267"/>
            <a:ext cx="11599334" cy="5509200"/>
          </a:xfrm>
          <a:prstGeom prst="rect">
            <a:avLst/>
          </a:prstGeom>
          <a:noFill/>
          <a:ln>
            <a:noFill/>
          </a:ln>
        </p:spPr>
        <p:txBody>
          <a:bodyPr wrap="square" rtlCol="0">
            <a:spAutoFit/>
          </a:bodyPr>
          <a:lstStyle/>
          <a:p>
            <a:pPr algn="ctr"/>
            <a:r>
              <a:rPr lang="en-US" sz="3600" b="1" dirty="0">
                <a:solidFill>
                  <a:srgbClr val="FF6600"/>
                </a:solidFill>
              </a:rPr>
              <a:t>Challenges in Supervision Continues</a:t>
            </a:r>
          </a:p>
          <a:p>
            <a:endParaRPr lang="en-US" sz="3600" dirty="0">
              <a:solidFill>
                <a:srgbClr val="FF6600"/>
              </a:solidFill>
            </a:endParaRPr>
          </a:p>
          <a:p>
            <a:r>
              <a:rPr lang="en-US" dirty="0">
                <a:solidFill>
                  <a:srgbClr val="FF6600"/>
                </a:solidFill>
              </a:rPr>
              <a:t> </a:t>
            </a:r>
            <a:r>
              <a:rPr lang="en-US" sz="2800" b="1" dirty="0">
                <a:solidFill>
                  <a:srgbClr val="FF6600"/>
                </a:solidFill>
              </a:rPr>
              <a:t>Personal Values </a:t>
            </a:r>
          </a:p>
          <a:p>
            <a:r>
              <a:rPr lang="en-US" sz="2800" dirty="0">
                <a:solidFill>
                  <a:srgbClr val="FF6600"/>
                </a:solidFill>
              </a:rPr>
              <a:t>• Guard against imposing your own values, beliefs, and attitudes in supervision • Assist interns to avoid imposing their own values, beliefs and attitudes in   supervision and counseling. </a:t>
            </a:r>
          </a:p>
          <a:p>
            <a:r>
              <a:rPr lang="en-US" sz="2800" dirty="0">
                <a:solidFill>
                  <a:srgbClr val="FF6600"/>
                </a:solidFill>
              </a:rPr>
              <a:t>• Work on understanding your own values, beliefs, and attitudes and how they impact the supervisory or counseling relationship. </a:t>
            </a:r>
          </a:p>
          <a:p>
            <a:r>
              <a:rPr lang="en-US" sz="2800" dirty="0">
                <a:solidFill>
                  <a:srgbClr val="FF6600"/>
                </a:solidFill>
              </a:rPr>
              <a:t>• Help interns understand their own values, beliefs, and attitudes and how they impact the supervisory or counseling relationship. </a:t>
            </a:r>
          </a:p>
          <a:p>
            <a:r>
              <a:rPr lang="en-US" sz="2800" dirty="0">
                <a:solidFill>
                  <a:srgbClr val="FF6600"/>
                </a:solidFill>
              </a:rPr>
              <a:t>• Talk openly about values; initiate and invite discussion regarding intern’s values </a:t>
            </a:r>
          </a:p>
        </p:txBody>
      </p:sp>
    </p:spTree>
    <p:extLst>
      <p:ext uri="{BB962C8B-B14F-4D97-AF65-F5344CB8AC3E}">
        <p14:creationId xmlns:p14="http://schemas.microsoft.com/office/powerpoint/2010/main" val="427668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E94A8-DE12-BBD0-756C-D6AFA553A34D}"/>
              </a:ext>
            </a:extLst>
          </p:cNvPr>
          <p:cNvSpPr txBox="1"/>
          <p:nvPr/>
        </p:nvSpPr>
        <p:spPr>
          <a:xfrm>
            <a:off x="89452" y="198783"/>
            <a:ext cx="12102547" cy="6523774"/>
          </a:xfrm>
          <a:prstGeom prst="rect">
            <a:avLst/>
          </a:prstGeom>
          <a:noFill/>
        </p:spPr>
        <p:txBody>
          <a:bodyPr wrap="square" rtlCol="0">
            <a:spAutoFit/>
          </a:bodyPr>
          <a:lstStyle/>
          <a:p>
            <a:pPr algn="ctr"/>
            <a:r>
              <a:rPr lang="en-US" sz="3600" b="1" dirty="0">
                <a:solidFill>
                  <a:srgbClr val="FF6600"/>
                </a:solidFill>
              </a:rPr>
              <a:t>Students’ Responsibilities</a:t>
            </a:r>
          </a:p>
          <a:p>
            <a:pPr algn="ctr"/>
            <a:endParaRPr lang="en-US" sz="4000" dirty="0">
              <a:solidFill>
                <a:srgbClr val="FF6600"/>
              </a:solidFill>
            </a:endParaRPr>
          </a:p>
          <a:p>
            <a:pPr marL="342900" marR="409575" lvl="0" indent="-342900">
              <a:lnSpc>
                <a:spcPct val="128000"/>
              </a:lnSpc>
              <a:spcBef>
                <a:spcPts val="0"/>
              </a:spcBef>
              <a:spcAft>
                <a:spcPts val="0"/>
              </a:spcAft>
              <a:buClr>
                <a:srgbClr val="1F477B"/>
              </a:buClr>
              <a:buSzPts val="1100"/>
              <a:buFont typeface="Wingdings" panose="05000000000000000000" pitchFamily="2" charset="2"/>
              <a:buChar char="q"/>
              <a:tabLst>
                <a:tab pos="483235" algn="l"/>
                <a:tab pos="483870" algn="l"/>
              </a:tabLst>
            </a:pPr>
            <a:r>
              <a:rPr lang="en-US" sz="1900" dirty="0">
                <a:solidFill>
                  <a:srgbClr val="FF6600"/>
                </a:solidFill>
                <a:effectLst/>
                <a:latin typeface="Arial" panose="020B0604020202020204" pitchFamily="34" charset="0"/>
                <a:ea typeface="Arial" panose="020B0604020202020204" pitchFamily="34" charset="0"/>
              </a:rPr>
              <a:t>Students</a:t>
            </a:r>
            <a:r>
              <a:rPr lang="en-US" sz="1900" spc="-45"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are</a:t>
            </a:r>
            <a:r>
              <a:rPr lang="en-US" sz="1900" spc="-40"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expected</a:t>
            </a:r>
            <a:r>
              <a:rPr lang="en-US" sz="1900" spc="-40"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to</a:t>
            </a:r>
            <a:r>
              <a:rPr lang="en-US" sz="1900" spc="-40"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attend</a:t>
            </a:r>
            <a:r>
              <a:rPr lang="en-US" sz="1900" spc="-30"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all</a:t>
            </a:r>
            <a:r>
              <a:rPr lang="en-US" sz="1900" spc="-35"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supervision meetings, including group, </a:t>
            </a:r>
            <a:r>
              <a:rPr lang="en-US" sz="1900" spc="-15" dirty="0">
                <a:solidFill>
                  <a:srgbClr val="FF6600"/>
                </a:solidFill>
                <a:effectLst/>
                <a:latin typeface="Arial" panose="020B0604020202020204" pitchFamily="34" charset="0"/>
                <a:ea typeface="Arial" panose="020B0604020202020204" pitchFamily="34" charset="0"/>
              </a:rPr>
              <a:t>individual, </a:t>
            </a:r>
            <a:r>
              <a:rPr lang="en-US" sz="1900" dirty="0">
                <a:solidFill>
                  <a:srgbClr val="FF6600"/>
                </a:solidFill>
                <a:effectLst/>
                <a:latin typeface="Arial" panose="020B0604020202020204" pitchFamily="34" charset="0"/>
                <a:ea typeface="Arial" panose="020B0604020202020204" pitchFamily="34" charset="0"/>
              </a:rPr>
              <a:t>on-site, and off-site meetings;</a:t>
            </a:r>
          </a:p>
          <a:p>
            <a:pPr marL="342900" marR="409575" lvl="0" indent="-342900">
              <a:lnSpc>
                <a:spcPct val="128000"/>
              </a:lnSpc>
              <a:spcBef>
                <a:spcPts val="0"/>
              </a:spcBef>
              <a:spcAft>
                <a:spcPts val="0"/>
              </a:spcAft>
              <a:buClr>
                <a:srgbClr val="1F477B"/>
              </a:buClr>
              <a:buSzPts val="1100"/>
              <a:buFont typeface="Wingdings" panose="05000000000000000000" pitchFamily="2" charset="2"/>
              <a:buChar char="q"/>
              <a:tabLst>
                <a:tab pos="483235" algn="l"/>
                <a:tab pos="483870" algn="l"/>
              </a:tabLst>
            </a:pPr>
            <a:r>
              <a:rPr lang="en-US" sz="1900" dirty="0">
                <a:solidFill>
                  <a:srgbClr val="FF6600"/>
                </a:solidFill>
                <a:effectLst/>
                <a:latin typeface="Arial" panose="020B0604020202020204" pitchFamily="34" charset="0"/>
                <a:ea typeface="Arial" panose="020B0604020202020204" pitchFamily="34" charset="0"/>
              </a:rPr>
              <a:t>Students are expected to develop a schedule </a:t>
            </a:r>
            <a:r>
              <a:rPr lang="en-US" sz="1900" spc="-15" dirty="0">
                <a:solidFill>
                  <a:srgbClr val="FF6600"/>
                </a:solidFill>
                <a:effectLst/>
                <a:latin typeface="Arial" panose="020B0604020202020204" pitchFamily="34" charset="0"/>
                <a:ea typeface="Arial" panose="020B0604020202020204" pitchFamily="34" charset="0"/>
              </a:rPr>
              <a:t>with </a:t>
            </a:r>
            <a:r>
              <a:rPr lang="en-US" sz="1900" dirty="0">
                <a:solidFill>
                  <a:srgbClr val="FF6600"/>
                </a:solidFill>
                <a:effectLst/>
                <a:latin typeface="Arial" panose="020B0604020202020204" pitchFamily="34" charset="0"/>
                <a:ea typeface="Arial" panose="020B0604020202020204" pitchFamily="34" charset="0"/>
              </a:rPr>
              <a:t>their</a:t>
            </a:r>
            <a:r>
              <a:rPr lang="en-US" sz="1900" spc="-180"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practicum/internship clinical site</a:t>
            </a:r>
            <a:r>
              <a:rPr lang="en-US" sz="1900" spc="-45"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supervisors;</a:t>
            </a:r>
            <a:endParaRPr lang="en-US" sz="1900" dirty="0">
              <a:solidFill>
                <a:srgbClr val="FF6600"/>
              </a:solidFill>
              <a:latin typeface="Arial" panose="020B0604020202020204" pitchFamily="34" charset="0"/>
              <a:ea typeface="Arial" panose="020B0604020202020204" pitchFamily="34" charset="0"/>
            </a:endParaRPr>
          </a:p>
          <a:p>
            <a:pPr marL="342900" marR="409575" lvl="0" indent="-342900">
              <a:lnSpc>
                <a:spcPct val="128000"/>
              </a:lnSpc>
              <a:spcBef>
                <a:spcPts val="0"/>
              </a:spcBef>
              <a:spcAft>
                <a:spcPts val="0"/>
              </a:spcAft>
              <a:buClr>
                <a:srgbClr val="1F477B"/>
              </a:buClr>
              <a:buSzPts val="1100"/>
              <a:buFont typeface="Wingdings" panose="05000000000000000000" pitchFamily="2" charset="2"/>
              <a:buChar char="q"/>
              <a:tabLst>
                <a:tab pos="483235" algn="l"/>
                <a:tab pos="483870" algn="l"/>
              </a:tabLst>
            </a:pPr>
            <a:r>
              <a:rPr lang="en-US" sz="1900" dirty="0">
                <a:solidFill>
                  <a:srgbClr val="FF6600"/>
                </a:solidFill>
                <a:effectLst/>
                <a:latin typeface="Arial" panose="020B0604020202020204" pitchFamily="34" charset="0"/>
                <a:ea typeface="Arial" panose="020B0604020202020204" pitchFamily="34" charset="0"/>
              </a:rPr>
              <a:t>Students should immediately notify supervisors and clinical sites in the</a:t>
            </a:r>
            <a:r>
              <a:rPr lang="en-US" sz="1900" spc="-225"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event of </a:t>
            </a:r>
            <a:r>
              <a:rPr lang="en-US" sz="1900" spc="-15" dirty="0">
                <a:solidFill>
                  <a:srgbClr val="FF6600"/>
                </a:solidFill>
                <a:effectLst/>
                <a:latin typeface="Arial" panose="020B0604020202020204" pitchFamily="34" charset="0"/>
                <a:ea typeface="Arial" panose="020B0604020202020204" pitchFamily="34" charset="0"/>
              </a:rPr>
              <a:t>being </a:t>
            </a:r>
            <a:r>
              <a:rPr lang="en-US" sz="1900" dirty="0">
                <a:solidFill>
                  <a:srgbClr val="FF6600"/>
                </a:solidFill>
                <a:effectLst/>
                <a:latin typeface="Arial" panose="020B0604020202020204" pitchFamily="34" charset="0"/>
                <a:ea typeface="Arial" panose="020B0604020202020204" pitchFamily="34" charset="0"/>
              </a:rPr>
              <a:t>delayed or</a:t>
            </a:r>
            <a:r>
              <a:rPr lang="en-US" sz="1900" spc="5"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absent;</a:t>
            </a:r>
          </a:p>
          <a:p>
            <a:pPr marL="342900" marR="409575" lvl="0" indent="-342900">
              <a:lnSpc>
                <a:spcPct val="128000"/>
              </a:lnSpc>
              <a:spcBef>
                <a:spcPts val="0"/>
              </a:spcBef>
              <a:spcAft>
                <a:spcPts val="0"/>
              </a:spcAft>
              <a:buClr>
                <a:srgbClr val="1F477B"/>
              </a:buClr>
              <a:buSzPts val="1100"/>
              <a:buFont typeface="Wingdings" panose="05000000000000000000" pitchFamily="2" charset="2"/>
              <a:buChar char="q"/>
              <a:tabLst>
                <a:tab pos="483235" algn="l"/>
                <a:tab pos="483870" algn="l"/>
              </a:tabLst>
            </a:pPr>
            <a:r>
              <a:rPr lang="en-US" sz="1900" dirty="0">
                <a:solidFill>
                  <a:srgbClr val="FF6600"/>
                </a:solidFill>
                <a:effectLst/>
                <a:latin typeface="Arial" panose="020B0604020202020204" pitchFamily="34" charset="0"/>
                <a:ea typeface="Arial" panose="020B0604020202020204" pitchFamily="34" charset="0"/>
              </a:rPr>
              <a:t>Students should make up any missed supervision or practicum/internship</a:t>
            </a:r>
            <a:r>
              <a:rPr lang="en-US" sz="1900" spc="-215"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hours;</a:t>
            </a:r>
          </a:p>
          <a:p>
            <a:pPr marL="342900" marR="409575" lvl="0" indent="-342900">
              <a:lnSpc>
                <a:spcPct val="128000"/>
              </a:lnSpc>
              <a:spcBef>
                <a:spcPts val="0"/>
              </a:spcBef>
              <a:spcAft>
                <a:spcPts val="0"/>
              </a:spcAft>
              <a:buClr>
                <a:srgbClr val="1F477B"/>
              </a:buClr>
              <a:buSzPts val="1100"/>
              <a:buFont typeface="Wingdings" panose="05000000000000000000" pitchFamily="2" charset="2"/>
              <a:buChar char="q"/>
              <a:tabLst>
                <a:tab pos="483235" algn="l"/>
                <a:tab pos="483870" algn="l"/>
              </a:tabLst>
            </a:pPr>
            <a:r>
              <a:rPr lang="en-US" sz="1900" dirty="0">
                <a:solidFill>
                  <a:srgbClr val="FF6600"/>
                </a:solidFill>
                <a:effectLst/>
                <a:latin typeface="Arial" panose="020B0604020202020204" pitchFamily="34" charset="0"/>
                <a:ea typeface="Arial" panose="020B0604020202020204" pitchFamily="34" charset="0"/>
              </a:rPr>
              <a:t>Students who consistently fail to attend class, supervision meetings, </a:t>
            </a:r>
            <a:r>
              <a:rPr lang="en-US" sz="1900" spc="-15" dirty="0">
                <a:solidFill>
                  <a:srgbClr val="FF6600"/>
                </a:solidFill>
                <a:effectLst/>
                <a:latin typeface="Arial" panose="020B0604020202020204" pitchFamily="34" charset="0"/>
                <a:ea typeface="Arial" panose="020B0604020202020204" pitchFamily="34" charset="0"/>
              </a:rPr>
              <a:t>or </a:t>
            </a:r>
            <a:r>
              <a:rPr lang="en-US" sz="1900" dirty="0">
                <a:solidFill>
                  <a:srgbClr val="FF6600"/>
                </a:solidFill>
                <a:effectLst/>
                <a:latin typeface="Arial" panose="020B0604020202020204" pitchFamily="34" charset="0"/>
                <a:ea typeface="Arial" panose="020B0604020202020204" pitchFamily="34" charset="0"/>
              </a:rPr>
              <a:t>practicum/internship hours may be dropped from the class </a:t>
            </a:r>
            <a:r>
              <a:rPr lang="en-US" sz="1900" spc="-15" dirty="0">
                <a:solidFill>
                  <a:srgbClr val="FF6600"/>
                </a:solidFill>
                <a:effectLst/>
                <a:latin typeface="Arial" panose="020B0604020202020204" pitchFamily="34" charset="0"/>
                <a:ea typeface="Arial" panose="020B0604020202020204" pitchFamily="34" charset="0"/>
              </a:rPr>
              <a:t>or </a:t>
            </a:r>
            <a:r>
              <a:rPr lang="en-US" sz="1900" dirty="0">
                <a:solidFill>
                  <a:srgbClr val="FF6600"/>
                </a:solidFill>
                <a:effectLst/>
                <a:latin typeface="Arial" panose="020B0604020202020204" pitchFamily="34" charset="0"/>
                <a:ea typeface="Arial" panose="020B0604020202020204" pitchFamily="34" charset="0"/>
              </a:rPr>
              <a:t>receive a</a:t>
            </a:r>
            <a:r>
              <a:rPr lang="en-US" sz="1900" spc="-220"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failing grade; </a:t>
            </a:r>
          </a:p>
          <a:p>
            <a:pPr marL="342900" marR="409575" lvl="0" indent="-342900">
              <a:lnSpc>
                <a:spcPct val="128000"/>
              </a:lnSpc>
              <a:spcBef>
                <a:spcPts val="0"/>
              </a:spcBef>
              <a:spcAft>
                <a:spcPts val="0"/>
              </a:spcAft>
              <a:buClr>
                <a:srgbClr val="1F477B"/>
              </a:buClr>
              <a:buSzPts val="1100"/>
              <a:buFont typeface="Wingdings" panose="05000000000000000000" pitchFamily="2" charset="2"/>
              <a:buChar char="q"/>
              <a:tabLst>
                <a:tab pos="483235" algn="l"/>
                <a:tab pos="483870" algn="l"/>
              </a:tabLst>
            </a:pPr>
            <a:r>
              <a:rPr lang="en-US" sz="1900" dirty="0">
                <a:solidFill>
                  <a:srgbClr val="FF6600"/>
                </a:solidFill>
                <a:effectLst/>
                <a:latin typeface="Arial" panose="020B0604020202020204" pitchFamily="34" charset="0"/>
                <a:ea typeface="Arial" panose="020B0604020202020204" pitchFamily="34" charset="0"/>
              </a:rPr>
              <a:t>Students who consistently fail to prepare client cases (i.e., </a:t>
            </a:r>
            <a:r>
              <a:rPr lang="en-US" sz="1900" spc="-15" dirty="0">
                <a:solidFill>
                  <a:srgbClr val="FF6600"/>
                </a:solidFill>
                <a:effectLst/>
                <a:latin typeface="Arial" panose="020B0604020202020204" pitchFamily="34" charset="0"/>
                <a:ea typeface="Arial" panose="020B0604020202020204" pitchFamily="34" charset="0"/>
              </a:rPr>
              <a:t>with </a:t>
            </a:r>
            <a:r>
              <a:rPr lang="en-US" sz="1900" dirty="0">
                <a:solidFill>
                  <a:srgbClr val="FF6600"/>
                </a:solidFill>
                <a:effectLst/>
                <a:latin typeface="Arial" panose="020B0604020202020204" pitchFamily="34" charset="0"/>
                <a:ea typeface="Arial" panose="020B0604020202020204" pitchFamily="34" charset="0"/>
              </a:rPr>
              <a:t>tape recordings)</a:t>
            </a:r>
            <a:r>
              <a:rPr lang="en-US" sz="1900" spc="-195"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for review may be dropped from the class or </a:t>
            </a:r>
            <a:r>
              <a:rPr lang="en-US" sz="1900" spc="-15" dirty="0">
                <a:solidFill>
                  <a:srgbClr val="FF6600"/>
                </a:solidFill>
                <a:effectLst/>
                <a:latin typeface="Arial" panose="020B0604020202020204" pitchFamily="34" charset="0"/>
                <a:ea typeface="Arial" panose="020B0604020202020204" pitchFamily="34" charset="0"/>
              </a:rPr>
              <a:t>receive </a:t>
            </a:r>
            <a:r>
              <a:rPr lang="en-US" sz="1900" dirty="0">
                <a:solidFill>
                  <a:srgbClr val="FF6600"/>
                </a:solidFill>
                <a:effectLst/>
                <a:latin typeface="Arial" panose="020B0604020202020204" pitchFamily="34" charset="0"/>
                <a:ea typeface="Arial" panose="020B0604020202020204" pitchFamily="34" charset="0"/>
              </a:rPr>
              <a:t>a failing</a:t>
            </a:r>
            <a:r>
              <a:rPr lang="en-US" sz="1900" spc="-40"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grade</a:t>
            </a:r>
            <a:r>
              <a:rPr lang="en-US" sz="1900" dirty="0">
                <a:solidFill>
                  <a:srgbClr val="1F477B"/>
                </a:solidFill>
                <a:effectLst/>
                <a:latin typeface="Arial" panose="020B0604020202020204" pitchFamily="34" charset="0"/>
                <a:ea typeface="Arial" panose="020B0604020202020204" pitchFamily="34" charset="0"/>
              </a:rPr>
              <a:t>.</a:t>
            </a:r>
          </a:p>
          <a:p>
            <a:pPr marL="342900" marR="409575" indent="-342900">
              <a:lnSpc>
                <a:spcPct val="128000"/>
              </a:lnSpc>
              <a:buClr>
                <a:srgbClr val="1F477B"/>
              </a:buClr>
              <a:buSzPts val="1100"/>
              <a:buFont typeface="Wingdings" panose="05000000000000000000" pitchFamily="2" charset="2"/>
              <a:buChar char="q"/>
              <a:tabLst>
                <a:tab pos="483235" algn="l"/>
                <a:tab pos="483870" algn="l"/>
              </a:tabLst>
            </a:pPr>
            <a:r>
              <a:rPr lang="en-US" sz="1900" dirty="0">
                <a:solidFill>
                  <a:srgbClr val="FF6600"/>
                </a:solidFill>
                <a:effectLst/>
                <a:latin typeface="Arial" panose="020B0604020202020204" pitchFamily="34" charset="0"/>
                <a:ea typeface="Arial" panose="020B0604020202020204" pitchFamily="34" charset="0"/>
              </a:rPr>
              <a:t>While completing practicum and internship experiences, Internship students are not permitted to make </a:t>
            </a:r>
            <a:r>
              <a:rPr lang="en-US" sz="1900" spc="-15" dirty="0">
                <a:solidFill>
                  <a:srgbClr val="FF6600"/>
                </a:solidFill>
                <a:effectLst/>
                <a:latin typeface="Arial" panose="020B0604020202020204" pitchFamily="34" charset="0"/>
                <a:ea typeface="Arial" panose="020B0604020202020204" pitchFamily="34" charset="0"/>
              </a:rPr>
              <a:t>any </a:t>
            </a:r>
            <a:r>
              <a:rPr lang="en-US" sz="1900" dirty="0">
                <a:solidFill>
                  <a:srgbClr val="FF6600"/>
                </a:solidFill>
                <a:effectLst/>
                <a:latin typeface="Arial" panose="020B0604020202020204" pitchFamily="34" charset="0"/>
                <a:ea typeface="Arial" panose="020B0604020202020204" pitchFamily="34" charset="0"/>
              </a:rPr>
              <a:t>home visits during their practicum/internship experiences</a:t>
            </a:r>
            <a:r>
              <a:rPr lang="en-US" sz="1900" spc="-230"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unless specifically pre-approved by the Clinical Mental Health</a:t>
            </a:r>
            <a:r>
              <a:rPr lang="en-US" sz="1900" spc="-45" dirty="0">
                <a:solidFill>
                  <a:srgbClr val="FF6600"/>
                </a:solidFill>
                <a:effectLst/>
                <a:latin typeface="Arial" panose="020B0604020202020204" pitchFamily="34" charset="0"/>
                <a:ea typeface="Arial" panose="020B0604020202020204" pitchFamily="34" charset="0"/>
              </a:rPr>
              <a:t> </a:t>
            </a:r>
            <a:r>
              <a:rPr lang="en-US" sz="1900" dirty="0">
                <a:solidFill>
                  <a:srgbClr val="FF6600"/>
                </a:solidFill>
                <a:effectLst/>
                <a:latin typeface="Arial" panose="020B0604020202020204" pitchFamily="34" charset="0"/>
                <a:ea typeface="Arial" panose="020B0604020202020204" pitchFamily="34" charset="0"/>
              </a:rPr>
              <a:t>Committee.</a:t>
            </a:r>
          </a:p>
          <a:p>
            <a:pPr marL="342900" marR="409575" lvl="0" indent="-342900">
              <a:lnSpc>
                <a:spcPct val="128000"/>
              </a:lnSpc>
              <a:spcBef>
                <a:spcPts val="0"/>
              </a:spcBef>
              <a:spcAft>
                <a:spcPts val="0"/>
              </a:spcAft>
              <a:buClr>
                <a:srgbClr val="1F477B"/>
              </a:buClr>
              <a:buSzPts val="1100"/>
              <a:buFont typeface="Wingdings" panose="05000000000000000000" pitchFamily="2" charset="2"/>
              <a:buChar char="q"/>
              <a:tabLst>
                <a:tab pos="483235" algn="l"/>
                <a:tab pos="483870" algn="l"/>
              </a:tabLst>
            </a:pPr>
            <a:endParaRPr lang="en-US" sz="1100" dirty="0">
              <a:effectLst/>
              <a:latin typeface="Arial" panose="020B0604020202020204" pitchFamily="34" charset="0"/>
              <a:ea typeface="Arial" panose="020B0604020202020204" pitchFamily="34" charset="0"/>
            </a:endParaRPr>
          </a:p>
          <a:p>
            <a:pPr marL="571500" indent="-571500">
              <a:buFont typeface="Arial" panose="020B0604020202020204" pitchFamily="34" charset="0"/>
              <a:buChar char="•"/>
            </a:pPr>
            <a:endParaRPr lang="en-US" sz="3600" dirty="0">
              <a:solidFill>
                <a:srgbClr val="FF6600"/>
              </a:solidFill>
            </a:endParaRPr>
          </a:p>
        </p:txBody>
      </p:sp>
    </p:spTree>
    <p:extLst>
      <p:ext uri="{BB962C8B-B14F-4D97-AF65-F5344CB8AC3E}">
        <p14:creationId xmlns:p14="http://schemas.microsoft.com/office/powerpoint/2010/main" val="2832282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E94A8-DE12-BBD0-756C-D6AFA553A34D}"/>
              </a:ext>
            </a:extLst>
          </p:cNvPr>
          <p:cNvSpPr txBox="1"/>
          <p:nvPr/>
        </p:nvSpPr>
        <p:spPr>
          <a:xfrm>
            <a:off x="89453" y="198783"/>
            <a:ext cx="11857382" cy="6864636"/>
          </a:xfrm>
          <a:prstGeom prst="rect">
            <a:avLst/>
          </a:prstGeom>
          <a:noFill/>
        </p:spPr>
        <p:txBody>
          <a:bodyPr wrap="square" rtlCol="0">
            <a:spAutoFit/>
          </a:bodyPr>
          <a:lstStyle/>
          <a:p>
            <a:pPr algn="ctr"/>
            <a:r>
              <a:rPr lang="en-US" sz="3600" b="1" dirty="0">
                <a:solidFill>
                  <a:srgbClr val="FF6600"/>
                </a:solidFill>
              </a:rPr>
              <a:t>Students’ Responsibilities Continues</a:t>
            </a:r>
          </a:p>
          <a:p>
            <a:endParaRPr lang="en-US" sz="1800" b="1" dirty="0">
              <a:solidFill>
                <a:srgbClr val="FF6600"/>
              </a:solidFill>
              <a:effectLst/>
              <a:latin typeface="Arial" panose="020B0604020202020204" pitchFamily="34" charset="0"/>
              <a:ea typeface="Arial" panose="020B0604020202020204" pitchFamily="34" charset="0"/>
            </a:endParaRPr>
          </a:p>
          <a:p>
            <a:r>
              <a:rPr lang="en-US" sz="2400" b="1" dirty="0">
                <a:solidFill>
                  <a:srgbClr val="FF6600"/>
                </a:solidFill>
                <a:effectLst/>
                <a:latin typeface="Arial" panose="020B0604020202020204" pitchFamily="34" charset="0"/>
                <a:ea typeface="Arial" panose="020B0604020202020204" pitchFamily="34" charset="0"/>
              </a:rPr>
              <a:t>Professionalism</a:t>
            </a:r>
          </a:p>
          <a:p>
            <a:pPr marL="285750" marR="0" indent="-285750">
              <a:spcBef>
                <a:spcPts val="10"/>
              </a:spcBef>
              <a:spcAft>
                <a:spcPts val="0"/>
              </a:spcAft>
              <a:buFont typeface="Arial" panose="020B0604020202020204" pitchFamily="34" charset="0"/>
              <a:buChar char="•"/>
            </a:pPr>
            <a:r>
              <a:rPr lang="en-US" sz="2400" dirty="0">
                <a:solidFill>
                  <a:srgbClr val="FF6600"/>
                </a:solidFill>
                <a:effectLst/>
                <a:latin typeface="Arial" panose="020B0604020202020204" pitchFamily="34" charset="0"/>
                <a:ea typeface="Arial" panose="020B0604020202020204" pitchFamily="34" charset="0"/>
              </a:rPr>
              <a:t>Students</a:t>
            </a:r>
            <a:r>
              <a:rPr lang="en-US" sz="2400" spc="-55"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should</a:t>
            </a:r>
            <a:r>
              <a:rPr lang="en-US" sz="2400" spc="-50"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consult</a:t>
            </a:r>
            <a:r>
              <a:rPr lang="en-US" sz="2400" spc="-50"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with</a:t>
            </a:r>
            <a:r>
              <a:rPr lang="en-US" sz="2400" spc="-40"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their</a:t>
            </a:r>
            <a:r>
              <a:rPr lang="en-US" sz="2400" spc="-40"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clinical</a:t>
            </a:r>
            <a:r>
              <a:rPr lang="en-US" sz="2400" spc="-60"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site supervisor,</a:t>
            </a:r>
            <a:r>
              <a:rPr lang="en-US" sz="2400" spc="-50"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follow</a:t>
            </a:r>
            <a:r>
              <a:rPr lang="en-US" sz="2400" spc="-55"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the</a:t>
            </a:r>
            <a:r>
              <a:rPr lang="en-US" sz="2400" spc="-40"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clinical</a:t>
            </a:r>
            <a:r>
              <a:rPr lang="en-US" sz="2400" spc="-55"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site</a:t>
            </a:r>
            <a:r>
              <a:rPr lang="en-US" sz="2400" spc="-40"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dress</a:t>
            </a:r>
            <a:r>
              <a:rPr lang="en-US" sz="2400" spc="-25"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code, and conduct themselves in a professional manner at all times. Also, students’ professional </a:t>
            </a:r>
            <a:r>
              <a:rPr lang="en-US" sz="2400" spc="-15" dirty="0">
                <a:solidFill>
                  <a:srgbClr val="FF6600"/>
                </a:solidFill>
                <a:effectLst/>
                <a:latin typeface="Arial" panose="020B0604020202020204" pitchFamily="34" charset="0"/>
                <a:ea typeface="Arial" panose="020B0604020202020204" pitchFamily="34" charset="0"/>
              </a:rPr>
              <a:t>demeanor </a:t>
            </a:r>
            <a:r>
              <a:rPr lang="en-US" sz="2400" dirty="0">
                <a:solidFill>
                  <a:srgbClr val="FF6600"/>
                </a:solidFill>
                <a:effectLst/>
                <a:latin typeface="Arial" panose="020B0604020202020204" pitchFamily="34" charset="0"/>
                <a:ea typeface="Arial" panose="020B0604020202020204" pitchFamily="34" charset="0"/>
              </a:rPr>
              <a:t>should be consistent with the current ethical guidelines of ACA. This is consistent </a:t>
            </a:r>
            <a:r>
              <a:rPr lang="en-US" sz="2400" spc="-15" dirty="0">
                <a:solidFill>
                  <a:srgbClr val="FF6600"/>
                </a:solidFill>
                <a:effectLst/>
                <a:latin typeface="Arial" panose="020B0604020202020204" pitchFamily="34" charset="0"/>
                <a:ea typeface="Arial" panose="020B0604020202020204" pitchFamily="34" charset="0"/>
              </a:rPr>
              <a:t>with </a:t>
            </a:r>
            <a:r>
              <a:rPr lang="en-US" sz="2400" dirty="0">
                <a:solidFill>
                  <a:srgbClr val="FF6600"/>
                </a:solidFill>
                <a:effectLst/>
                <a:latin typeface="Arial" panose="020B0604020202020204" pitchFamily="34" charset="0"/>
                <a:ea typeface="Arial" panose="020B0604020202020204" pitchFamily="34" charset="0"/>
              </a:rPr>
              <a:t>the requirement </a:t>
            </a:r>
            <a:r>
              <a:rPr lang="en-US" sz="2400" spc="-30" dirty="0">
                <a:solidFill>
                  <a:srgbClr val="FF6600"/>
                </a:solidFill>
                <a:effectLst/>
                <a:latin typeface="Arial" panose="020B0604020202020204" pitchFamily="34" charset="0"/>
                <a:ea typeface="Arial" panose="020B0604020202020204" pitchFamily="34" charset="0"/>
              </a:rPr>
              <a:t>of </a:t>
            </a:r>
            <a:r>
              <a:rPr lang="en-US" sz="2400" dirty="0">
                <a:solidFill>
                  <a:srgbClr val="FF6600"/>
                </a:solidFill>
                <a:effectLst/>
                <a:latin typeface="Arial" panose="020B0604020202020204" pitchFamily="34" charset="0"/>
                <a:ea typeface="Arial" panose="020B0604020202020204" pitchFamily="34" charset="0"/>
              </a:rPr>
              <a:t>development </a:t>
            </a:r>
            <a:r>
              <a:rPr lang="en-US" sz="2400" spc="-15" dirty="0">
                <a:solidFill>
                  <a:srgbClr val="FF6600"/>
                </a:solidFill>
                <a:effectLst/>
                <a:latin typeface="Arial" panose="020B0604020202020204" pitchFamily="34" charset="0"/>
                <a:ea typeface="Arial" panose="020B0604020202020204" pitchFamily="34" charset="0"/>
              </a:rPr>
              <a:t>of </a:t>
            </a:r>
            <a:r>
              <a:rPr lang="en-US" sz="2400" dirty="0">
                <a:solidFill>
                  <a:srgbClr val="FF6600"/>
                </a:solidFill>
                <a:effectLst/>
                <a:latin typeface="Arial" panose="020B0604020202020204" pitchFamily="34" charset="0"/>
                <a:ea typeface="Arial" panose="020B0604020202020204" pitchFamily="34" charset="0"/>
              </a:rPr>
              <a:t>a professional</a:t>
            </a:r>
            <a:r>
              <a:rPr lang="en-US" sz="2400" spc="-35" dirty="0">
                <a:solidFill>
                  <a:srgbClr val="FF6600"/>
                </a:solidFill>
                <a:effectLst/>
                <a:latin typeface="Arial" panose="020B0604020202020204" pitchFamily="34" charset="0"/>
                <a:ea typeface="Arial" panose="020B0604020202020204" pitchFamily="34" charset="0"/>
              </a:rPr>
              <a:t> </a:t>
            </a:r>
            <a:r>
              <a:rPr lang="en-US" sz="2400" dirty="0">
                <a:solidFill>
                  <a:srgbClr val="FF6600"/>
                </a:solidFill>
                <a:effectLst/>
                <a:latin typeface="Arial" panose="020B0604020202020204" pitchFamily="34" charset="0"/>
                <a:ea typeface="Arial" panose="020B0604020202020204" pitchFamily="34" charset="0"/>
              </a:rPr>
              <a:t>identity.</a:t>
            </a:r>
          </a:p>
          <a:p>
            <a:pPr marR="0">
              <a:spcBef>
                <a:spcPts val="10"/>
              </a:spcBef>
              <a:spcAft>
                <a:spcPts val="0"/>
              </a:spcAft>
            </a:pPr>
            <a:endParaRPr lang="en-US" sz="2400" b="1" dirty="0">
              <a:solidFill>
                <a:srgbClr val="FF6600"/>
              </a:solidFill>
              <a:latin typeface="Arial" panose="020B0604020202020204" pitchFamily="34" charset="0"/>
              <a:ea typeface="Arial" panose="020B0604020202020204" pitchFamily="34" charset="0"/>
            </a:endParaRPr>
          </a:p>
          <a:p>
            <a:pPr marR="0">
              <a:spcBef>
                <a:spcPts val="10"/>
              </a:spcBef>
              <a:spcAft>
                <a:spcPts val="0"/>
              </a:spcAft>
            </a:pPr>
            <a:r>
              <a:rPr lang="en-US" sz="2400" b="1" dirty="0">
                <a:solidFill>
                  <a:srgbClr val="FF6600"/>
                </a:solidFill>
                <a:effectLst/>
                <a:latin typeface="Arial" panose="020B0604020202020204" pitchFamily="34" charset="0"/>
                <a:ea typeface="Arial" panose="020B0604020202020204" pitchFamily="34" charset="0"/>
              </a:rPr>
              <a:t>Documentation</a:t>
            </a:r>
          </a:p>
          <a:p>
            <a:pPr marL="285750" marR="0" indent="-285750">
              <a:spcBef>
                <a:spcPts val="20"/>
              </a:spcBef>
              <a:spcAft>
                <a:spcPts val="0"/>
              </a:spcAft>
              <a:buFont typeface="Arial" panose="020B0604020202020204" pitchFamily="34" charset="0"/>
              <a:buChar char="•"/>
            </a:pPr>
            <a:r>
              <a:rPr lang="en-US" sz="2400" dirty="0">
                <a:solidFill>
                  <a:srgbClr val="FF6600"/>
                </a:solidFill>
                <a:effectLst/>
                <a:latin typeface="Arial" panose="020B0604020202020204" pitchFamily="34" charset="0"/>
                <a:ea typeface="Arial" panose="020B0604020202020204" pitchFamily="34" charset="0"/>
              </a:rPr>
              <a:t>Students will complete and submit all required academic and clinical site documentation in a timely and efficient manner. School counselors do not diagnose. Students’ practicum and internship documentation will be used to verify information for the department’s records and reviews, as well as state licensure and/or certification when needed.</a:t>
            </a:r>
          </a:p>
          <a:p>
            <a:pPr marR="0">
              <a:spcBef>
                <a:spcPts val="10"/>
              </a:spcBef>
              <a:spcAft>
                <a:spcPts val="0"/>
              </a:spcAft>
            </a:pPr>
            <a:endParaRPr lang="en-US" sz="2400" dirty="0">
              <a:solidFill>
                <a:srgbClr val="FF6600"/>
              </a:solidFill>
              <a:effectLst/>
              <a:latin typeface="Arial" panose="020B0604020202020204" pitchFamily="34" charset="0"/>
              <a:ea typeface="Arial" panose="020B0604020202020204" pitchFamily="34" charset="0"/>
            </a:endParaRPr>
          </a:p>
          <a:p>
            <a:pPr marL="342900" marR="409575" lvl="0" indent="-342900">
              <a:lnSpc>
                <a:spcPct val="128000"/>
              </a:lnSpc>
              <a:spcBef>
                <a:spcPts val="0"/>
              </a:spcBef>
              <a:spcAft>
                <a:spcPts val="0"/>
              </a:spcAft>
              <a:buClr>
                <a:srgbClr val="1F477B"/>
              </a:buClr>
              <a:buSzPts val="1100"/>
              <a:buFont typeface="Wingdings" panose="05000000000000000000" pitchFamily="2" charset="2"/>
              <a:buChar char="q"/>
              <a:tabLst>
                <a:tab pos="483235" algn="l"/>
                <a:tab pos="483870" algn="l"/>
              </a:tabLst>
            </a:pPr>
            <a:endParaRPr lang="en-US" sz="1100" dirty="0">
              <a:effectLst/>
              <a:latin typeface="Arial" panose="020B0604020202020204" pitchFamily="34" charset="0"/>
              <a:ea typeface="Arial" panose="020B0604020202020204" pitchFamily="34" charset="0"/>
            </a:endParaRPr>
          </a:p>
          <a:p>
            <a:pPr marL="571500" indent="-571500">
              <a:buFont typeface="Arial" panose="020B0604020202020204" pitchFamily="34" charset="0"/>
              <a:buChar char="•"/>
            </a:pPr>
            <a:endParaRPr lang="en-US" sz="3600" dirty="0">
              <a:solidFill>
                <a:srgbClr val="FF6600"/>
              </a:solidFill>
            </a:endParaRPr>
          </a:p>
        </p:txBody>
      </p:sp>
    </p:spTree>
    <p:extLst>
      <p:ext uri="{BB962C8B-B14F-4D97-AF65-F5344CB8AC3E}">
        <p14:creationId xmlns:p14="http://schemas.microsoft.com/office/powerpoint/2010/main" val="2583757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E94A8-DE12-BBD0-756C-D6AFA553A34D}"/>
              </a:ext>
            </a:extLst>
          </p:cNvPr>
          <p:cNvSpPr txBox="1"/>
          <p:nvPr/>
        </p:nvSpPr>
        <p:spPr>
          <a:xfrm>
            <a:off x="89453" y="198783"/>
            <a:ext cx="11857382" cy="6595332"/>
          </a:xfrm>
          <a:prstGeom prst="rect">
            <a:avLst/>
          </a:prstGeom>
          <a:noFill/>
        </p:spPr>
        <p:txBody>
          <a:bodyPr wrap="square" rtlCol="0">
            <a:spAutoFit/>
          </a:bodyPr>
          <a:lstStyle/>
          <a:p>
            <a:pPr algn="ctr"/>
            <a:r>
              <a:rPr lang="en-US" sz="3600" b="1" dirty="0">
                <a:solidFill>
                  <a:srgbClr val="FF6600"/>
                </a:solidFill>
              </a:rPr>
              <a:t>Students’ Responsibilities Continues</a:t>
            </a:r>
            <a:endParaRPr lang="en-US" sz="4000" dirty="0">
              <a:solidFill>
                <a:srgbClr val="FF6600"/>
              </a:solidFill>
            </a:endParaRPr>
          </a:p>
          <a:p>
            <a:pPr marL="167005" marR="0">
              <a:spcBef>
                <a:spcPts val="0"/>
              </a:spcBef>
              <a:spcAft>
                <a:spcPts val="0"/>
              </a:spcAft>
            </a:pPr>
            <a:r>
              <a:rPr lang="en-US" sz="2400" b="1" dirty="0">
                <a:solidFill>
                  <a:srgbClr val="FF6600"/>
                </a:solidFill>
                <a:effectLst/>
                <a:latin typeface="Arial" panose="020B0604020202020204" pitchFamily="34" charset="0"/>
                <a:ea typeface="Arial" panose="020B0604020202020204" pitchFamily="34" charset="0"/>
              </a:rPr>
              <a:t>Confidentiality</a:t>
            </a:r>
          </a:p>
          <a:p>
            <a:pPr marL="0" marR="0">
              <a:spcBef>
                <a:spcPts val="20"/>
              </a:spcBef>
              <a:spcAft>
                <a:spcPts val="0"/>
              </a:spcAft>
            </a:pPr>
            <a:r>
              <a:rPr lang="en-US" b="1"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Students will be responsible for maintaining the confidentiality of all information related to their clinical site clients:</a:t>
            </a:r>
          </a:p>
          <a:p>
            <a:pPr marL="0" marR="0">
              <a:spcBef>
                <a:spcPts val="45"/>
              </a:spcBef>
              <a:spcAft>
                <a:spcPts val="0"/>
              </a:spcAft>
            </a:pPr>
            <a:r>
              <a:rPr lang="en-US" dirty="0">
                <a:solidFill>
                  <a:srgbClr val="FF6600"/>
                </a:solidFill>
                <a:effectLst/>
                <a:latin typeface="Arial" panose="020B0604020202020204" pitchFamily="34" charset="0"/>
                <a:ea typeface="Arial" panose="020B0604020202020204" pitchFamily="34" charset="0"/>
              </a:rPr>
              <a:t> </a:t>
            </a:r>
          </a:p>
          <a:p>
            <a:pPr marL="800100" marR="512445" lvl="1" indent="-342900">
              <a:lnSpc>
                <a:spcPct val="128000"/>
              </a:lnSpc>
              <a:spcBef>
                <a:spcPts val="5"/>
              </a:spcBef>
              <a:buFont typeface="Wingdings" panose="05000000000000000000" pitchFamily="2" charset="2"/>
              <a:buChar char="Ø"/>
              <a:tabLst>
                <a:tab pos="396240" algn="l"/>
                <a:tab pos="396875" algn="l"/>
              </a:tabLst>
            </a:pPr>
            <a:r>
              <a:rPr lang="en-US" dirty="0">
                <a:solidFill>
                  <a:srgbClr val="FF6600"/>
                </a:solidFill>
                <a:effectLst/>
                <a:latin typeface="Arial" panose="020B0604020202020204" pitchFamily="34" charset="0"/>
                <a:ea typeface="Arial" panose="020B0604020202020204" pitchFamily="34" charset="0"/>
              </a:rPr>
              <a:t>Students should understand and</a:t>
            </a:r>
            <a:r>
              <a:rPr lang="en-US" spc="-205"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follow the legal and ethical confidentiality practices </a:t>
            </a:r>
            <a:r>
              <a:rPr lang="en-US" spc="-15" dirty="0">
                <a:solidFill>
                  <a:srgbClr val="FF6600"/>
                </a:solidFill>
                <a:effectLst/>
                <a:latin typeface="Arial" panose="020B0604020202020204" pitchFamily="34" charset="0"/>
                <a:ea typeface="Arial" panose="020B0604020202020204" pitchFamily="34" charset="0"/>
              </a:rPr>
              <a:t>of </a:t>
            </a:r>
            <a:r>
              <a:rPr lang="en-US" dirty="0">
                <a:solidFill>
                  <a:srgbClr val="FF6600"/>
                </a:solidFill>
                <a:effectLst/>
                <a:latin typeface="Arial" panose="020B0604020202020204" pitchFamily="34" charset="0"/>
                <a:ea typeface="Arial" panose="020B0604020202020204" pitchFamily="34" charset="0"/>
              </a:rPr>
              <a:t>their clinical</a:t>
            </a:r>
            <a:r>
              <a:rPr lang="en-US" spc="-65"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site. </a:t>
            </a:r>
          </a:p>
          <a:p>
            <a:pPr marL="800100" marR="433705" lvl="1" indent="-342900">
              <a:lnSpc>
                <a:spcPct val="128000"/>
              </a:lnSpc>
              <a:buFont typeface="Wingdings" panose="05000000000000000000" pitchFamily="2" charset="2"/>
              <a:buChar char="Ø"/>
              <a:tabLst>
                <a:tab pos="396240" algn="l"/>
                <a:tab pos="396875" algn="l"/>
              </a:tabLst>
            </a:pPr>
            <a:r>
              <a:rPr lang="en-US" dirty="0">
                <a:solidFill>
                  <a:srgbClr val="FF6600"/>
                </a:solidFill>
                <a:effectLst/>
                <a:latin typeface="Arial" panose="020B0604020202020204" pitchFamily="34" charset="0"/>
                <a:ea typeface="Arial" panose="020B0604020202020204" pitchFamily="34" charset="0"/>
              </a:rPr>
              <a:t>Students should maintain their practicum/internship documentation</a:t>
            </a:r>
            <a:r>
              <a:rPr lang="en-US" spc="-185"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and tape recordings in a secure and professional manner, consistent </a:t>
            </a:r>
            <a:r>
              <a:rPr lang="en-US" spc="-15" dirty="0">
                <a:solidFill>
                  <a:srgbClr val="FF6600"/>
                </a:solidFill>
                <a:effectLst/>
                <a:latin typeface="Arial" panose="020B0604020202020204" pitchFamily="34" charset="0"/>
                <a:ea typeface="Arial" panose="020B0604020202020204" pitchFamily="34" charset="0"/>
              </a:rPr>
              <a:t>with</a:t>
            </a:r>
            <a:r>
              <a:rPr lang="en-US" spc="-195"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the current ethical guidelines of</a:t>
            </a:r>
            <a:r>
              <a:rPr lang="en-US" spc="-55" dirty="0">
                <a:solidFill>
                  <a:srgbClr val="FF6600"/>
                </a:solidFill>
                <a:effectLst/>
                <a:latin typeface="Arial" panose="020B0604020202020204" pitchFamily="34" charset="0"/>
                <a:ea typeface="Arial" panose="020B0604020202020204" pitchFamily="34" charset="0"/>
              </a:rPr>
              <a:t> </a:t>
            </a:r>
            <a:r>
              <a:rPr lang="en-US" spc="-15" dirty="0">
                <a:solidFill>
                  <a:srgbClr val="FF6600"/>
                </a:solidFill>
                <a:effectLst/>
                <a:latin typeface="Arial" panose="020B0604020202020204" pitchFamily="34" charset="0"/>
                <a:ea typeface="Arial" panose="020B0604020202020204" pitchFamily="34" charset="0"/>
              </a:rPr>
              <a:t>ACA.</a:t>
            </a:r>
            <a:endParaRPr lang="en-US" dirty="0">
              <a:solidFill>
                <a:srgbClr val="FF6600"/>
              </a:solidFill>
              <a:effectLst/>
              <a:latin typeface="Arial" panose="020B0604020202020204" pitchFamily="34" charset="0"/>
              <a:ea typeface="Arial" panose="020B0604020202020204" pitchFamily="34" charset="0"/>
            </a:endParaRPr>
          </a:p>
          <a:p>
            <a:pPr marL="800100" marR="553085" lvl="1" indent="-342900">
              <a:lnSpc>
                <a:spcPct val="128000"/>
              </a:lnSpc>
              <a:buFont typeface="Wingdings" panose="05000000000000000000" pitchFamily="2" charset="2"/>
              <a:buChar char="Ø"/>
              <a:tabLst>
                <a:tab pos="396240" algn="l"/>
                <a:tab pos="396875" algn="l"/>
              </a:tabLst>
            </a:pPr>
            <a:r>
              <a:rPr lang="en-US" dirty="0">
                <a:solidFill>
                  <a:srgbClr val="FF6600"/>
                </a:solidFill>
                <a:effectLst/>
                <a:latin typeface="Arial" panose="020B0604020202020204" pitchFamily="34" charset="0"/>
                <a:ea typeface="Arial" panose="020B0604020202020204" pitchFamily="34" charset="0"/>
              </a:rPr>
              <a:t>Students should not use any client identifying</a:t>
            </a:r>
            <a:r>
              <a:rPr lang="en-US" spc="-50"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information</a:t>
            </a:r>
            <a:r>
              <a:rPr lang="en-US" spc="-65"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(e.g.,</a:t>
            </a:r>
            <a:r>
              <a:rPr lang="en-US" spc="-65"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full</a:t>
            </a:r>
            <a:r>
              <a:rPr lang="en-US" spc="-60"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name, social security number, etc.) in any practicum or internship</a:t>
            </a:r>
            <a:r>
              <a:rPr lang="en-US" spc="-200"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documentation (e.g., tapes, </a:t>
            </a:r>
            <a:r>
              <a:rPr lang="en-US" spc="-15" dirty="0">
                <a:solidFill>
                  <a:srgbClr val="FF6600"/>
                </a:solidFill>
                <a:effectLst/>
                <a:latin typeface="Arial" panose="020B0604020202020204" pitchFamily="34" charset="0"/>
                <a:ea typeface="Arial" panose="020B0604020202020204" pitchFamily="34" charset="0"/>
              </a:rPr>
              <a:t>notes, </a:t>
            </a:r>
            <a:r>
              <a:rPr lang="en-US" dirty="0">
                <a:solidFill>
                  <a:srgbClr val="FF6600"/>
                </a:solidFill>
                <a:effectLst/>
                <a:latin typeface="Arial" panose="020B0604020202020204" pitchFamily="34" charset="0"/>
                <a:ea typeface="Arial" panose="020B0604020202020204" pitchFamily="34" charset="0"/>
              </a:rPr>
              <a:t>tape critiques,</a:t>
            </a:r>
            <a:r>
              <a:rPr lang="en-US" spc="-150"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fax, e-mail, etc.). The exception to this policy/procedure is the client’s</a:t>
            </a:r>
            <a:r>
              <a:rPr lang="en-US" spc="-225"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consent form(s);</a:t>
            </a:r>
            <a:r>
              <a:rPr lang="en-US" spc="-10"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and</a:t>
            </a:r>
          </a:p>
          <a:p>
            <a:pPr marL="800100" marR="553085" lvl="1" indent="-342900">
              <a:lnSpc>
                <a:spcPct val="128000"/>
              </a:lnSpc>
              <a:buFont typeface="Wingdings" panose="05000000000000000000" pitchFamily="2" charset="2"/>
              <a:buChar char="Ø"/>
              <a:tabLst>
                <a:tab pos="396240" algn="l"/>
                <a:tab pos="396875" algn="l"/>
              </a:tabLst>
            </a:pPr>
            <a:r>
              <a:rPr lang="en-US" dirty="0">
                <a:solidFill>
                  <a:srgbClr val="FF6600"/>
                </a:solidFill>
                <a:effectLst/>
                <a:latin typeface="Arial" panose="020B0604020202020204" pitchFamily="34" charset="0"/>
                <a:ea typeface="Arial" panose="020B0604020202020204" pitchFamily="34" charset="0"/>
              </a:rPr>
              <a:t>Students should </a:t>
            </a:r>
            <a:r>
              <a:rPr lang="en-US" spc="-15" dirty="0">
                <a:solidFill>
                  <a:srgbClr val="FF6600"/>
                </a:solidFill>
                <a:effectLst/>
                <a:latin typeface="Arial" panose="020B0604020202020204" pitchFamily="34" charset="0"/>
                <a:ea typeface="Arial" panose="020B0604020202020204" pitchFamily="34" charset="0"/>
              </a:rPr>
              <a:t>utilize </a:t>
            </a:r>
            <a:r>
              <a:rPr lang="en-US" dirty="0">
                <a:solidFill>
                  <a:srgbClr val="FF6600"/>
                </a:solidFill>
                <a:effectLst/>
                <a:latin typeface="Arial" panose="020B0604020202020204" pitchFamily="34" charset="0"/>
                <a:ea typeface="Arial" panose="020B0604020202020204" pitchFamily="34" charset="0"/>
              </a:rPr>
              <a:t>appropriate coding procedures when documenting any practicum or internship documentation (e.g., tapes, </a:t>
            </a:r>
            <a:r>
              <a:rPr lang="en-US" spc="-15" dirty="0">
                <a:solidFill>
                  <a:srgbClr val="FF6600"/>
                </a:solidFill>
                <a:effectLst/>
                <a:latin typeface="Arial" panose="020B0604020202020204" pitchFamily="34" charset="0"/>
                <a:ea typeface="Arial" panose="020B0604020202020204" pitchFamily="34" charset="0"/>
              </a:rPr>
              <a:t>notes,</a:t>
            </a:r>
            <a:r>
              <a:rPr lang="en-US" spc="-150"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tape critiques, fax, e-mail,</a:t>
            </a:r>
            <a:r>
              <a:rPr lang="en-US" spc="-40"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etc.). </a:t>
            </a:r>
          </a:p>
          <a:p>
            <a:pPr marL="800100" marR="553085" lvl="1" indent="-342900">
              <a:lnSpc>
                <a:spcPct val="128000"/>
              </a:lnSpc>
              <a:buFont typeface="Wingdings" panose="05000000000000000000" pitchFamily="2" charset="2"/>
              <a:buChar char="Ø"/>
              <a:tabLst>
                <a:tab pos="396240" algn="l"/>
                <a:tab pos="396875" algn="l"/>
              </a:tabLst>
            </a:pPr>
            <a:r>
              <a:rPr lang="en-US" dirty="0">
                <a:solidFill>
                  <a:srgbClr val="FF6600"/>
                </a:solidFill>
                <a:effectLst/>
                <a:latin typeface="Arial" panose="020B0604020202020204" pitchFamily="34" charset="0"/>
                <a:ea typeface="Arial" panose="020B0604020202020204" pitchFamily="34" charset="0"/>
              </a:rPr>
              <a:t>Students </a:t>
            </a:r>
            <a:r>
              <a:rPr lang="en-US" spc="-15" dirty="0">
                <a:solidFill>
                  <a:srgbClr val="FF6600"/>
                </a:solidFill>
                <a:effectLst/>
                <a:latin typeface="Arial" panose="020B0604020202020204" pitchFamily="34" charset="0"/>
                <a:ea typeface="Arial" panose="020B0604020202020204" pitchFamily="34" charset="0"/>
              </a:rPr>
              <a:t>will </a:t>
            </a:r>
            <a:r>
              <a:rPr lang="en-US" dirty="0">
                <a:solidFill>
                  <a:srgbClr val="FF6600"/>
                </a:solidFill>
                <a:effectLst/>
                <a:latin typeface="Arial" panose="020B0604020202020204" pitchFamily="34" charset="0"/>
                <a:ea typeface="Arial" panose="020B0604020202020204" pitchFamily="34" charset="0"/>
              </a:rPr>
              <a:t>notify their practicum/internship faculty instructor </a:t>
            </a:r>
            <a:r>
              <a:rPr lang="en-US" spc="-20" dirty="0">
                <a:solidFill>
                  <a:srgbClr val="FF6600"/>
                </a:solidFill>
                <a:effectLst/>
                <a:latin typeface="Arial" panose="020B0604020202020204" pitchFamily="34" charset="0"/>
                <a:ea typeface="Arial" panose="020B0604020202020204" pitchFamily="34" charset="0"/>
              </a:rPr>
              <a:t>in </a:t>
            </a:r>
            <a:r>
              <a:rPr lang="en-US" dirty="0">
                <a:solidFill>
                  <a:srgbClr val="FF6600"/>
                </a:solidFill>
                <a:effectLst/>
                <a:latin typeface="Arial" panose="020B0604020202020204" pitchFamily="34" charset="0"/>
                <a:ea typeface="Arial" panose="020B0604020202020204" pitchFamily="34" charset="0"/>
              </a:rPr>
              <a:t>the event </a:t>
            </a:r>
            <a:r>
              <a:rPr lang="en-US" spc="-15" dirty="0">
                <a:solidFill>
                  <a:srgbClr val="FF6600"/>
                </a:solidFill>
                <a:effectLst/>
                <a:latin typeface="Arial" panose="020B0604020202020204" pitchFamily="34" charset="0"/>
                <a:ea typeface="Arial" panose="020B0604020202020204" pitchFamily="34" charset="0"/>
              </a:rPr>
              <a:t>of </a:t>
            </a:r>
            <a:r>
              <a:rPr lang="en-US" dirty="0">
                <a:solidFill>
                  <a:srgbClr val="FF6600"/>
                </a:solidFill>
                <a:effectLst/>
                <a:latin typeface="Arial" panose="020B0604020202020204" pitchFamily="34" charset="0"/>
                <a:ea typeface="Arial" panose="020B0604020202020204" pitchFamily="34" charset="0"/>
              </a:rPr>
              <a:t>a client crisis (actual </a:t>
            </a:r>
            <a:r>
              <a:rPr lang="en-US" spc="-30" dirty="0">
                <a:solidFill>
                  <a:srgbClr val="FF6600"/>
                </a:solidFill>
                <a:effectLst/>
                <a:latin typeface="Arial" panose="020B0604020202020204" pitchFamily="34" charset="0"/>
                <a:ea typeface="Arial" panose="020B0604020202020204" pitchFamily="34" charset="0"/>
              </a:rPr>
              <a:t>or </a:t>
            </a:r>
            <a:r>
              <a:rPr lang="en-US" dirty="0">
                <a:solidFill>
                  <a:srgbClr val="FF6600"/>
                </a:solidFill>
                <a:effectLst/>
                <a:latin typeface="Arial" panose="020B0604020202020204" pitchFamily="34" charset="0"/>
                <a:ea typeface="Arial" panose="020B0604020202020204" pitchFamily="34" charset="0"/>
              </a:rPr>
              <a:t>potential). Students </a:t>
            </a:r>
            <a:r>
              <a:rPr lang="en-US" spc="-15" dirty="0">
                <a:solidFill>
                  <a:srgbClr val="FF6600"/>
                </a:solidFill>
                <a:effectLst/>
                <a:latin typeface="Arial" panose="020B0604020202020204" pitchFamily="34" charset="0"/>
                <a:ea typeface="Arial" panose="020B0604020202020204" pitchFamily="34" charset="0"/>
              </a:rPr>
              <a:t>will </a:t>
            </a:r>
            <a:r>
              <a:rPr lang="en-US" dirty="0">
                <a:solidFill>
                  <a:srgbClr val="FF6600"/>
                </a:solidFill>
                <a:effectLst/>
                <a:latin typeface="Arial" panose="020B0604020202020204" pitchFamily="34" charset="0"/>
                <a:ea typeface="Arial" panose="020B0604020202020204" pitchFamily="34" charset="0"/>
              </a:rPr>
              <a:t>notify their practicum/internship</a:t>
            </a:r>
            <a:r>
              <a:rPr lang="en-US" spc="-95"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faculty</a:t>
            </a:r>
            <a:r>
              <a:rPr lang="en-US" spc="-90"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instructor,</a:t>
            </a:r>
            <a:r>
              <a:rPr lang="en-US" spc="-85" dirty="0">
                <a:solidFill>
                  <a:srgbClr val="FF6600"/>
                </a:solidFill>
                <a:effectLst/>
                <a:latin typeface="Arial" panose="020B0604020202020204" pitchFamily="34" charset="0"/>
                <a:ea typeface="Arial" panose="020B0604020202020204" pitchFamily="34" charset="0"/>
              </a:rPr>
              <a:t> </a:t>
            </a:r>
            <a:r>
              <a:rPr lang="en-US" dirty="0">
                <a:solidFill>
                  <a:srgbClr val="FF6600"/>
                </a:solidFill>
                <a:effectLst/>
                <a:latin typeface="Arial" panose="020B0604020202020204" pitchFamily="34" charset="0"/>
                <a:ea typeface="Arial" panose="020B0604020202020204" pitchFamily="34" charset="0"/>
              </a:rPr>
              <a:t>the Clinical Coordinator and the </a:t>
            </a:r>
            <a:r>
              <a:rPr lang="en-US" spc="-10" dirty="0">
                <a:solidFill>
                  <a:srgbClr val="FF6600"/>
                </a:solidFill>
                <a:effectLst/>
                <a:latin typeface="Arial" panose="020B0604020202020204" pitchFamily="34" charset="0"/>
                <a:ea typeface="Arial" panose="020B0604020202020204" pitchFamily="34" charset="0"/>
              </a:rPr>
              <a:t>COU </a:t>
            </a:r>
            <a:r>
              <a:rPr lang="en-US" dirty="0">
                <a:solidFill>
                  <a:srgbClr val="FF6600"/>
                </a:solidFill>
                <a:effectLst/>
                <a:latin typeface="Arial" panose="020B0604020202020204" pitchFamily="34" charset="0"/>
                <a:ea typeface="Arial" panose="020B0604020202020204" pitchFamily="34" charset="0"/>
              </a:rPr>
              <a:t>Department Chair in the event </a:t>
            </a:r>
            <a:r>
              <a:rPr lang="en-US" spc="-15" dirty="0">
                <a:solidFill>
                  <a:srgbClr val="FF6600"/>
                </a:solidFill>
                <a:effectLst/>
                <a:latin typeface="Arial" panose="020B0604020202020204" pitchFamily="34" charset="0"/>
                <a:ea typeface="Arial" panose="020B0604020202020204" pitchFamily="34" charset="0"/>
              </a:rPr>
              <a:t>of </a:t>
            </a:r>
            <a:r>
              <a:rPr lang="en-US" dirty="0">
                <a:solidFill>
                  <a:srgbClr val="FF6600"/>
                </a:solidFill>
                <a:effectLst/>
                <a:latin typeface="Arial" panose="020B0604020202020204" pitchFamily="34" charset="0"/>
                <a:ea typeface="Arial" panose="020B0604020202020204" pitchFamily="34" charset="0"/>
              </a:rPr>
              <a:t>a client’s death (e.g., suicide, homicide, etc.).</a:t>
            </a:r>
          </a:p>
          <a:p>
            <a:pPr marL="342900" marR="409575" lvl="0" indent="-342900">
              <a:lnSpc>
                <a:spcPct val="128000"/>
              </a:lnSpc>
              <a:spcBef>
                <a:spcPts val="0"/>
              </a:spcBef>
              <a:spcAft>
                <a:spcPts val="0"/>
              </a:spcAft>
              <a:buClr>
                <a:srgbClr val="1F477B"/>
              </a:buClr>
              <a:buSzPts val="1100"/>
              <a:buFont typeface="Wingdings" panose="05000000000000000000" pitchFamily="2" charset="2"/>
              <a:buChar char="q"/>
              <a:tabLst>
                <a:tab pos="483235" algn="l"/>
                <a:tab pos="483870" algn="l"/>
              </a:tabLst>
            </a:pPr>
            <a:endParaRPr lang="en-US" sz="1100" dirty="0">
              <a:effectLst/>
              <a:latin typeface="Arial" panose="020B0604020202020204" pitchFamily="34" charset="0"/>
              <a:ea typeface="Arial" panose="020B0604020202020204" pitchFamily="34" charset="0"/>
            </a:endParaRPr>
          </a:p>
          <a:p>
            <a:pPr marL="571500" indent="-571500">
              <a:buFont typeface="Arial" panose="020B0604020202020204" pitchFamily="34" charset="0"/>
              <a:buChar char="•"/>
            </a:pPr>
            <a:endParaRPr lang="en-US" sz="3600" dirty="0">
              <a:solidFill>
                <a:srgbClr val="FF6600"/>
              </a:solidFill>
            </a:endParaRPr>
          </a:p>
        </p:txBody>
      </p:sp>
    </p:spTree>
    <p:extLst>
      <p:ext uri="{BB962C8B-B14F-4D97-AF65-F5344CB8AC3E}">
        <p14:creationId xmlns:p14="http://schemas.microsoft.com/office/powerpoint/2010/main" val="3556391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5"/>
          <p:cNvSpPr txBox="1"/>
          <p:nvPr/>
        </p:nvSpPr>
        <p:spPr>
          <a:xfrm>
            <a:off x="984127" y="321690"/>
            <a:ext cx="9597499" cy="89255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dirty="0">
                <a:solidFill>
                  <a:srgbClr val="FFFFFF"/>
                </a:solidFill>
                <a:latin typeface="Arial" pitchFamily="34"/>
                <a:cs typeface="Arial" pitchFamily="34"/>
              </a:rPr>
              <a:t>M.Ed. in School Counseling Sample Schedule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FFFFFF"/>
                </a:solidFill>
                <a:uFillTx/>
                <a:latin typeface="Arial" pitchFamily="34"/>
                <a:cs typeface="Arial" pitchFamily="34"/>
              </a:rPr>
              <a:t>*schedule</a:t>
            </a:r>
            <a:r>
              <a:rPr lang="en-US" sz="1600" b="0" i="0" u="none" strike="noStrike" kern="1200" cap="none" spc="0" dirty="0">
                <a:solidFill>
                  <a:srgbClr val="FFFFFF"/>
                </a:solidFill>
                <a:uFillTx/>
                <a:latin typeface="Arial" pitchFamily="34"/>
                <a:cs typeface="Arial" pitchFamily="34"/>
              </a:rPr>
              <a:t> may not look exactly like this</a:t>
            </a:r>
            <a:endParaRPr lang="en-US" sz="1600" b="0" i="0" u="none" strike="noStrike" kern="1200" cap="none" spc="0" baseline="0" dirty="0">
              <a:solidFill>
                <a:srgbClr val="FFFFFF"/>
              </a:solidFill>
              <a:uFillTx/>
              <a:latin typeface="Arial" pitchFamily="34"/>
              <a:cs typeface="Arial" pitchFamily="34"/>
            </a:endParaRPr>
          </a:p>
        </p:txBody>
      </p:sp>
      <p:graphicFrame>
        <p:nvGraphicFramePr>
          <p:cNvPr id="3" name="Table 2">
            <a:extLst>
              <a:ext uri="{FF2B5EF4-FFF2-40B4-BE49-F238E27FC236}">
                <a16:creationId xmlns:a16="http://schemas.microsoft.com/office/drawing/2014/main" id="{40F33785-29E5-A20E-5DC9-E9D09B78693F}"/>
              </a:ext>
            </a:extLst>
          </p:cNvPr>
          <p:cNvGraphicFramePr>
            <a:graphicFrameLocks noGrp="1"/>
          </p:cNvGraphicFramePr>
          <p:nvPr/>
        </p:nvGraphicFramePr>
        <p:xfrm>
          <a:off x="1362269" y="1940767"/>
          <a:ext cx="8845355" cy="4291947"/>
        </p:xfrm>
        <a:graphic>
          <a:graphicData uri="http://schemas.openxmlformats.org/drawingml/2006/table">
            <a:tbl>
              <a:tblPr firstRow="1" firstCol="1" bandRow="1">
                <a:tableStyleId>{5C22544A-7EE6-4342-B048-85BDC9FD1C3A}</a:tableStyleId>
              </a:tblPr>
              <a:tblGrid>
                <a:gridCol w="967183">
                  <a:extLst>
                    <a:ext uri="{9D8B030D-6E8A-4147-A177-3AD203B41FA5}">
                      <a16:colId xmlns:a16="http://schemas.microsoft.com/office/drawing/2014/main" val="194392789"/>
                    </a:ext>
                  </a:extLst>
                </a:gridCol>
                <a:gridCol w="954889">
                  <a:extLst>
                    <a:ext uri="{9D8B030D-6E8A-4147-A177-3AD203B41FA5}">
                      <a16:colId xmlns:a16="http://schemas.microsoft.com/office/drawing/2014/main" val="414003635"/>
                    </a:ext>
                  </a:extLst>
                </a:gridCol>
                <a:gridCol w="1025925">
                  <a:extLst>
                    <a:ext uri="{9D8B030D-6E8A-4147-A177-3AD203B41FA5}">
                      <a16:colId xmlns:a16="http://schemas.microsoft.com/office/drawing/2014/main" val="2055565003"/>
                    </a:ext>
                  </a:extLst>
                </a:gridCol>
                <a:gridCol w="1036170">
                  <a:extLst>
                    <a:ext uri="{9D8B030D-6E8A-4147-A177-3AD203B41FA5}">
                      <a16:colId xmlns:a16="http://schemas.microsoft.com/office/drawing/2014/main" val="3951383728"/>
                    </a:ext>
                  </a:extLst>
                </a:gridCol>
                <a:gridCol w="1033438">
                  <a:extLst>
                    <a:ext uri="{9D8B030D-6E8A-4147-A177-3AD203B41FA5}">
                      <a16:colId xmlns:a16="http://schemas.microsoft.com/office/drawing/2014/main" val="2149239690"/>
                    </a:ext>
                  </a:extLst>
                </a:gridCol>
                <a:gridCol w="948741">
                  <a:extLst>
                    <a:ext uri="{9D8B030D-6E8A-4147-A177-3AD203B41FA5}">
                      <a16:colId xmlns:a16="http://schemas.microsoft.com/office/drawing/2014/main" val="3123437172"/>
                    </a:ext>
                  </a:extLst>
                </a:gridCol>
                <a:gridCol w="929616">
                  <a:extLst>
                    <a:ext uri="{9D8B030D-6E8A-4147-A177-3AD203B41FA5}">
                      <a16:colId xmlns:a16="http://schemas.microsoft.com/office/drawing/2014/main" val="2027318899"/>
                    </a:ext>
                  </a:extLst>
                </a:gridCol>
                <a:gridCol w="929616">
                  <a:extLst>
                    <a:ext uri="{9D8B030D-6E8A-4147-A177-3AD203B41FA5}">
                      <a16:colId xmlns:a16="http://schemas.microsoft.com/office/drawing/2014/main" val="255877496"/>
                    </a:ext>
                  </a:extLst>
                </a:gridCol>
                <a:gridCol w="1019777">
                  <a:extLst>
                    <a:ext uri="{9D8B030D-6E8A-4147-A177-3AD203B41FA5}">
                      <a16:colId xmlns:a16="http://schemas.microsoft.com/office/drawing/2014/main" val="137356034"/>
                    </a:ext>
                  </a:extLst>
                </a:gridCol>
              </a:tblGrid>
              <a:tr h="188369">
                <a:tc gridSpan="3">
                  <a:txBody>
                    <a:bodyPr/>
                    <a:lstStyle/>
                    <a:p>
                      <a:pPr marL="0" marR="0" algn="ctr">
                        <a:lnSpc>
                          <a:spcPct val="107000"/>
                        </a:lnSpc>
                        <a:spcBef>
                          <a:spcPts val="0"/>
                        </a:spcBef>
                        <a:spcAft>
                          <a:spcPts val="0"/>
                        </a:spcAft>
                      </a:pPr>
                      <a:r>
                        <a:rPr lang="en-US" sz="1200">
                          <a:effectLst/>
                        </a:rPr>
                        <a:t>YEAR 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a:effectLst/>
                        </a:rPr>
                        <a:t>YEAR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a:effectLst/>
                        </a:rPr>
                        <a:t>YEAR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8970546"/>
                  </a:ext>
                </a:extLst>
              </a:tr>
              <a:tr h="188369">
                <a:tc>
                  <a:txBody>
                    <a:bodyPr/>
                    <a:lstStyle/>
                    <a:p>
                      <a:pPr marL="0" marR="0" algn="ctr">
                        <a:lnSpc>
                          <a:spcPct val="107000"/>
                        </a:lnSpc>
                        <a:spcBef>
                          <a:spcPts val="0"/>
                        </a:spcBef>
                        <a:spcAft>
                          <a:spcPts val="0"/>
                        </a:spcAft>
                      </a:pPr>
                      <a:r>
                        <a:rPr lang="en-US" sz="1200">
                          <a:effectLst/>
                        </a:rPr>
                        <a:t>Fall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Spring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Summer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Fall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Spring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Summer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Fall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Spring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Summer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5124360"/>
                  </a:ext>
                </a:extLst>
              </a:tr>
              <a:tr h="1173693">
                <a:tc>
                  <a:txBody>
                    <a:bodyPr/>
                    <a:lstStyle/>
                    <a:p>
                      <a:pPr marL="0" marR="0" algn="ctr">
                        <a:lnSpc>
                          <a:spcPct val="107000"/>
                        </a:lnSpc>
                        <a:spcBef>
                          <a:spcPts val="0"/>
                        </a:spcBef>
                        <a:spcAft>
                          <a:spcPts val="0"/>
                        </a:spcAft>
                      </a:pPr>
                      <a:r>
                        <a:rPr lang="en-US" sz="1200">
                          <a:effectLst/>
                        </a:rPr>
                        <a:t>COU 5103 Introduction to School Counseling</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5253</a:t>
                      </a:r>
                      <a:endParaRPr lang="en-US" sz="1100">
                        <a:effectLst/>
                      </a:endParaRPr>
                    </a:p>
                    <a:p>
                      <a:pPr marL="0" marR="0" algn="ctr">
                        <a:lnSpc>
                          <a:spcPct val="107000"/>
                        </a:lnSpc>
                        <a:spcBef>
                          <a:spcPts val="0"/>
                        </a:spcBef>
                        <a:spcAft>
                          <a:spcPts val="0"/>
                        </a:spcAft>
                      </a:pPr>
                      <a:r>
                        <a:rPr lang="en-US" sz="1200">
                          <a:effectLst/>
                        </a:rPr>
                        <a:t>Child &amp;</a:t>
                      </a:r>
                      <a:endParaRPr lang="en-US" sz="1100">
                        <a:effectLst/>
                      </a:endParaRPr>
                    </a:p>
                    <a:p>
                      <a:pPr marL="0" marR="0" algn="ctr">
                        <a:lnSpc>
                          <a:spcPct val="107000"/>
                        </a:lnSpc>
                        <a:spcBef>
                          <a:spcPts val="0"/>
                        </a:spcBef>
                        <a:spcAft>
                          <a:spcPts val="0"/>
                        </a:spcAft>
                      </a:pPr>
                      <a:r>
                        <a:rPr lang="en-US" sz="1200">
                          <a:effectLst/>
                        </a:rPr>
                        <a:t>Adolescent </a:t>
                      </a:r>
                      <a:endParaRPr lang="en-US" sz="1100">
                        <a:effectLst/>
                      </a:endParaRPr>
                    </a:p>
                    <a:p>
                      <a:pPr marL="0" marR="0" algn="ctr">
                        <a:lnSpc>
                          <a:spcPct val="107000"/>
                        </a:lnSpc>
                        <a:spcBef>
                          <a:spcPts val="0"/>
                        </a:spcBef>
                        <a:spcAft>
                          <a:spcPts val="0"/>
                        </a:spcAft>
                      </a:pPr>
                      <a:r>
                        <a:rPr lang="en-US" sz="1200">
                          <a:effectLst/>
                        </a:rPr>
                        <a:t>Counseling </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5233</a:t>
                      </a:r>
                      <a:endParaRPr lang="en-US" sz="1100">
                        <a:effectLst/>
                      </a:endParaRPr>
                    </a:p>
                    <a:p>
                      <a:pPr marL="0" marR="0" algn="ctr">
                        <a:lnSpc>
                          <a:spcPct val="107000"/>
                        </a:lnSpc>
                        <a:spcBef>
                          <a:spcPts val="0"/>
                        </a:spcBef>
                        <a:spcAft>
                          <a:spcPts val="0"/>
                        </a:spcAft>
                      </a:pPr>
                      <a:r>
                        <a:rPr lang="en-US" sz="1200">
                          <a:effectLst/>
                        </a:rPr>
                        <a:t>Group</a:t>
                      </a:r>
                      <a:endParaRPr lang="en-US" sz="1100">
                        <a:effectLst/>
                      </a:endParaRPr>
                    </a:p>
                    <a:p>
                      <a:pPr marL="0" marR="0" algn="ctr">
                        <a:lnSpc>
                          <a:spcPct val="107000"/>
                        </a:lnSpc>
                        <a:spcBef>
                          <a:spcPts val="0"/>
                        </a:spcBef>
                        <a:spcAft>
                          <a:spcPts val="0"/>
                        </a:spcAft>
                      </a:pPr>
                      <a:r>
                        <a:rPr lang="en-US" sz="1200">
                          <a:effectLst/>
                        </a:rPr>
                        <a:t>Counseling</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5683</a:t>
                      </a:r>
                      <a:endParaRPr lang="en-US" sz="1100">
                        <a:effectLst/>
                      </a:endParaRPr>
                    </a:p>
                    <a:p>
                      <a:pPr marL="0" marR="0" algn="ctr">
                        <a:lnSpc>
                          <a:spcPct val="107000"/>
                        </a:lnSpc>
                        <a:spcBef>
                          <a:spcPts val="0"/>
                        </a:spcBef>
                        <a:spcAft>
                          <a:spcPts val="0"/>
                        </a:spcAft>
                      </a:pPr>
                      <a:r>
                        <a:rPr lang="en-US" sz="1200">
                          <a:effectLst/>
                        </a:rPr>
                        <a:t>Practicum</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5793</a:t>
                      </a:r>
                      <a:endParaRPr lang="en-US" sz="1100">
                        <a:effectLst/>
                      </a:endParaRPr>
                    </a:p>
                    <a:p>
                      <a:pPr marL="0" marR="0" algn="ctr">
                        <a:lnSpc>
                          <a:spcPct val="107000"/>
                        </a:lnSpc>
                        <a:spcBef>
                          <a:spcPts val="0"/>
                        </a:spcBef>
                        <a:spcAft>
                          <a:spcPts val="0"/>
                        </a:spcAft>
                      </a:pPr>
                      <a:r>
                        <a:rPr lang="en-US" sz="1200">
                          <a:effectLst/>
                        </a:rPr>
                        <a:t>Internship I</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5243</a:t>
                      </a:r>
                      <a:endParaRPr lang="en-US" sz="1100">
                        <a:effectLst/>
                      </a:endParaRPr>
                    </a:p>
                    <a:p>
                      <a:pPr marL="0" marR="0" algn="ctr">
                        <a:lnSpc>
                          <a:spcPct val="107000"/>
                        </a:lnSpc>
                        <a:spcBef>
                          <a:spcPts val="0"/>
                        </a:spcBef>
                        <a:spcAft>
                          <a:spcPts val="0"/>
                        </a:spcAft>
                      </a:pPr>
                      <a:r>
                        <a:rPr lang="en-US" sz="1200">
                          <a:effectLst/>
                        </a:rPr>
                        <a:t>Diagnosis</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5803</a:t>
                      </a:r>
                      <a:endParaRPr lang="en-US" sz="1100">
                        <a:effectLst/>
                      </a:endParaRPr>
                    </a:p>
                    <a:p>
                      <a:pPr marL="0" marR="0" algn="ctr">
                        <a:lnSpc>
                          <a:spcPct val="107000"/>
                        </a:lnSpc>
                        <a:spcBef>
                          <a:spcPts val="0"/>
                        </a:spcBef>
                        <a:spcAft>
                          <a:spcPts val="0"/>
                        </a:spcAft>
                      </a:pPr>
                      <a:r>
                        <a:rPr lang="en-US" sz="1200">
                          <a:effectLst/>
                        </a:rPr>
                        <a:t>Internship II</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5813</a:t>
                      </a:r>
                      <a:endParaRPr lang="en-US" sz="1100">
                        <a:effectLst/>
                      </a:endParaRPr>
                    </a:p>
                    <a:p>
                      <a:pPr marL="0" marR="0" algn="ctr">
                        <a:lnSpc>
                          <a:spcPct val="107000"/>
                        </a:lnSpc>
                        <a:spcBef>
                          <a:spcPts val="0"/>
                        </a:spcBef>
                        <a:spcAft>
                          <a:spcPts val="0"/>
                        </a:spcAft>
                      </a:pPr>
                      <a:r>
                        <a:rPr lang="en-US" sz="1200">
                          <a:effectLst/>
                        </a:rPr>
                        <a:t>Internship III</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COU 6153</a:t>
                      </a:r>
                      <a:endParaRPr lang="en-US" sz="1100" dirty="0">
                        <a:effectLst/>
                      </a:endParaRPr>
                    </a:p>
                    <a:p>
                      <a:pPr marL="0" marR="0">
                        <a:lnSpc>
                          <a:spcPct val="107000"/>
                        </a:lnSpc>
                        <a:spcBef>
                          <a:spcPts val="0"/>
                        </a:spcBef>
                        <a:spcAft>
                          <a:spcPts val="0"/>
                        </a:spcAft>
                      </a:pPr>
                      <a:r>
                        <a:rPr lang="en-US" sz="1200" dirty="0">
                          <a:effectLst/>
                        </a:rPr>
                        <a:t> Career COU</a:t>
                      </a:r>
                      <a:endParaRPr lang="en-US" sz="1100" dirty="0">
                        <a:effectLst/>
                      </a:endParaRPr>
                    </a:p>
                    <a:p>
                      <a:pPr marL="0" marR="0" algn="ctr">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5788827"/>
                  </a:ext>
                </a:extLst>
              </a:tr>
              <a:tr h="1370758">
                <a:tc>
                  <a:txBody>
                    <a:bodyPr/>
                    <a:lstStyle/>
                    <a:p>
                      <a:pPr marL="0" marR="0" algn="ctr">
                        <a:lnSpc>
                          <a:spcPct val="107000"/>
                        </a:lnSpc>
                        <a:spcBef>
                          <a:spcPts val="0"/>
                        </a:spcBef>
                        <a:spcAft>
                          <a:spcPts val="0"/>
                        </a:spcAft>
                      </a:pPr>
                      <a:r>
                        <a:rPr lang="en-US" sz="1200">
                          <a:effectLst/>
                        </a:rPr>
                        <a:t>COU 5213 Counseling Theories</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5393</a:t>
                      </a:r>
                      <a:endParaRPr lang="en-US" sz="1100">
                        <a:effectLst/>
                      </a:endParaRPr>
                    </a:p>
                    <a:p>
                      <a:pPr marL="0" marR="0" algn="ctr">
                        <a:lnSpc>
                          <a:spcPct val="107000"/>
                        </a:lnSpc>
                        <a:spcBef>
                          <a:spcPts val="0"/>
                        </a:spcBef>
                        <a:spcAft>
                          <a:spcPts val="0"/>
                        </a:spcAft>
                      </a:pPr>
                      <a:r>
                        <a:rPr lang="en-US" sz="1200">
                          <a:effectLst/>
                        </a:rPr>
                        <a:t>Counseling Skills</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5283</a:t>
                      </a:r>
                      <a:endParaRPr lang="en-US" sz="1100">
                        <a:effectLst/>
                      </a:endParaRPr>
                    </a:p>
                    <a:p>
                      <a:pPr marL="0" marR="0" algn="ctr">
                        <a:lnSpc>
                          <a:spcPct val="107000"/>
                        </a:lnSpc>
                        <a:spcBef>
                          <a:spcPts val="0"/>
                        </a:spcBef>
                        <a:spcAft>
                          <a:spcPts val="0"/>
                        </a:spcAft>
                      </a:pPr>
                      <a:r>
                        <a:rPr lang="en-US" sz="1200">
                          <a:effectLst/>
                        </a:rPr>
                        <a:t>Multicultural</a:t>
                      </a:r>
                      <a:endParaRPr lang="en-US" sz="1100">
                        <a:effectLst/>
                      </a:endParaRPr>
                    </a:p>
                    <a:p>
                      <a:pPr marL="0" marR="0" algn="ctr">
                        <a:lnSpc>
                          <a:spcPct val="107000"/>
                        </a:lnSpc>
                        <a:spcBef>
                          <a:spcPts val="0"/>
                        </a:spcBef>
                        <a:spcAft>
                          <a:spcPts val="0"/>
                        </a:spcAft>
                      </a:pPr>
                      <a:r>
                        <a:rPr lang="en-US" sz="1200">
                          <a:effectLst/>
                        </a:rPr>
                        <a:t>Counseling</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EDP 5033</a:t>
                      </a:r>
                      <a:endParaRPr lang="en-US" sz="1100">
                        <a:effectLst/>
                      </a:endParaRPr>
                    </a:p>
                    <a:p>
                      <a:pPr marL="0" marR="0" algn="ctr">
                        <a:lnSpc>
                          <a:spcPct val="107000"/>
                        </a:lnSpc>
                        <a:spcBef>
                          <a:spcPts val="0"/>
                        </a:spcBef>
                        <a:spcAft>
                          <a:spcPts val="0"/>
                        </a:spcAft>
                      </a:pPr>
                      <a:r>
                        <a:rPr lang="en-US" sz="1200">
                          <a:effectLst/>
                        </a:rPr>
                        <a:t>Human</a:t>
                      </a:r>
                      <a:endParaRPr lang="en-US" sz="1100">
                        <a:effectLst/>
                      </a:endParaRPr>
                    </a:p>
                    <a:p>
                      <a:pPr marL="0" marR="0" algn="ctr">
                        <a:lnSpc>
                          <a:spcPct val="107000"/>
                        </a:lnSpc>
                        <a:spcBef>
                          <a:spcPts val="0"/>
                        </a:spcBef>
                        <a:spcAft>
                          <a:spcPts val="0"/>
                        </a:spcAft>
                      </a:pPr>
                      <a:r>
                        <a:rPr lang="en-US" sz="1200">
                          <a:effectLst/>
                        </a:rPr>
                        <a:t>Development</a:t>
                      </a:r>
                      <a:endParaRPr lang="en-US" sz="1100">
                        <a:effectLst/>
                      </a:endParaRPr>
                    </a:p>
                    <a:p>
                      <a:pPr marL="0" marR="0" algn="ctr">
                        <a:lnSpc>
                          <a:spcPct val="107000"/>
                        </a:lnSpc>
                        <a:spcBef>
                          <a:spcPts val="0"/>
                        </a:spcBef>
                        <a:spcAft>
                          <a:spcPts val="0"/>
                        </a:spcAft>
                      </a:pPr>
                      <a:r>
                        <a:rPr lang="en-US" sz="1200">
                          <a:effectLst/>
                        </a:rPr>
                        <a:t>(Hybrid)</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6003</a:t>
                      </a:r>
                      <a:endParaRPr lang="en-US" sz="1100">
                        <a:effectLst/>
                      </a:endParaRPr>
                    </a:p>
                    <a:p>
                      <a:pPr marL="0" marR="0" algn="ctr">
                        <a:lnSpc>
                          <a:spcPct val="107000"/>
                        </a:lnSpc>
                        <a:spcBef>
                          <a:spcPts val="0"/>
                        </a:spcBef>
                        <a:spcAft>
                          <a:spcPts val="0"/>
                        </a:spcAft>
                      </a:pPr>
                      <a:r>
                        <a:rPr lang="en-US" sz="1200">
                          <a:effectLst/>
                        </a:rPr>
                        <a:t>Consultation</a:t>
                      </a:r>
                      <a:endParaRPr lang="en-US" sz="1100">
                        <a:effectLst/>
                      </a:endParaRPr>
                    </a:p>
                    <a:p>
                      <a:pPr marL="0" marR="0" algn="ctr">
                        <a:lnSpc>
                          <a:spcPct val="107000"/>
                        </a:lnSpc>
                        <a:spcBef>
                          <a:spcPts val="0"/>
                        </a:spcBef>
                        <a:spcAft>
                          <a:spcPts val="0"/>
                        </a:spcAft>
                      </a:pPr>
                      <a:r>
                        <a:rPr lang="en-US" sz="1200">
                          <a:effectLst/>
                        </a:rPr>
                        <a:t>Skills </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5223</a:t>
                      </a:r>
                      <a:endParaRPr lang="en-US" sz="1100">
                        <a:effectLst/>
                      </a:endParaRPr>
                    </a:p>
                    <a:p>
                      <a:pPr marL="0" marR="0" algn="ctr">
                        <a:lnSpc>
                          <a:spcPct val="107000"/>
                        </a:lnSpc>
                        <a:spcBef>
                          <a:spcPts val="0"/>
                        </a:spcBef>
                        <a:spcAft>
                          <a:spcPts val="0"/>
                        </a:spcAft>
                      </a:pPr>
                      <a:r>
                        <a:rPr lang="en-US" sz="1200">
                          <a:effectLst/>
                        </a:rPr>
                        <a:t>Assessment</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EDU 5003</a:t>
                      </a:r>
                      <a:endParaRPr lang="en-US" sz="1100">
                        <a:effectLst/>
                      </a:endParaRPr>
                    </a:p>
                    <a:p>
                      <a:pPr marL="0" marR="0" algn="ctr">
                        <a:lnSpc>
                          <a:spcPct val="107000"/>
                        </a:lnSpc>
                        <a:spcBef>
                          <a:spcPts val="0"/>
                        </a:spcBef>
                        <a:spcAft>
                          <a:spcPts val="0"/>
                        </a:spcAft>
                      </a:pPr>
                      <a:r>
                        <a:rPr lang="en-US" sz="1200">
                          <a:effectLst/>
                        </a:rPr>
                        <a:t>Research in Education</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6883 Trauma, Crisis &amp; Grief COU</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5613</a:t>
                      </a:r>
                      <a:endParaRPr lang="en-US" sz="1100">
                        <a:effectLst/>
                      </a:endParaRPr>
                    </a:p>
                    <a:p>
                      <a:pPr marL="0" marR="0" algn="ctr">
                        <a:lnSpc>
                          <a:spcPct val="107000"/>
                        </a:lnSpc>
                        <a:spcBef>
                          <a:spcPts val="0"/>
                        </a:spcBef>
                        <a:spcAft>
                          <a:spcPts val="0"/>
                        </a:spcAft>
                      </a:pPr>
                      <a:r>
                        <a:rPr lang="en-US" sz="1200">
                          <a:effectLst/>
                        </a:rPr>
                        <a:t>Addictions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54158"/>
                  </a:ext>
                </a:extLst>
              </a:tr>
              <a:tr h="1370758">
                <a:tc>
                  <a:txBody>
                    <a:bodyPr/>
                    <a:lstStyle/>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COU 6523 Couples &amp; Family COU</a:t>
                      </a:r>
                      <a:endParaRPr lang="en-US" sz="1100">
                        <a:effectLst/>
                      </a:endParaRPr>
                    </a:p>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100">
                        <a:effectLst/>
                      </a:endParaRPr>
                    </a:p>
                    <a:p>
                      <a:pPr marL="0" marR="0" algn="ctr">
                        <a:lnSpc>
                          <a:spcPct val="107000"/>
                        </a:lnSpc>
                        <a:spcBef>
                          <a:spcPts val="0"/>
                        </a:spcBef>
                        <a:spcAft>
                          <a:spcPts val="0"/>
                        </a:spcAft>
                      </a:pPr>
                      <a:r>
                        <a:rPr lang="en-US" sz="1200">
                          <a:effectLst/>
                        </a:rPr>
                        <a:t>COU 5113</a:t>
                      </a:r>
                      <a:endParaRPr lang="en-US" sz="1100">
                        <a:effectLst/>
                      </a:endParaRPr>
                    </a:p>
                    <a:p>
                      <a:pPr marL="0" marR="0" algn="ctr">
                        <a:lnSpc>
                          <a:spcPct val="107000"/>
                        </a:lnSpc>
                        <a:spcBef>
                          <a:spcPts val="0"/>
                        </a:spcBef>
                        <a:spcAft>
                          <a:spcPts val="0"/>
                        </a:spcAft>
                      </a:pPr>
                      <a:r>
                        <a:rPr lang="en-US" sz="1200">
                          <a:effectLst/>
                        </a:rPr>
                        <a:t>Ethical &amp; Legal Issues in COU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675936"/>
                  </a:ext>
                </a:extLst>
              </a:tr>
            </a:tbl>
          </a:graphicData>
        </a:graphic>
      </p:graphicFrame>
    </p:spTree>
    <p:extLst>
      <p:ext uri="{BB962C8B-B14F-4D97-AF65-F5344CB8AC3E}">
        <p14:creationId xmlns:p14="http://schemas.microsoft.com/office/powerpoint/2010/main" val="141789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F0765D-AB3F-5B7D-64EB-3117AE751813}"/>
              </a:ext>
            </a:extLst>
          </p:cNvPr>
          <p:cNvSpPr txBox="1"/>
          <p:nvPr/>
        </p:nvSpPr>
        <p:spPr>
          <a:xfrm>
            <a:off x="447261" y="258417"/>
            <a:ext cx="11509513" cy="6247864"/>
          </a:xfrm>
          <a:prstGeom prst="rect">
            <a:avLst/>
          </a:prstGeom>
          <a:noFill/>
        </p:spPr>
        <p:txBody>
          <a:bodyPr wrap="square" rtlCol="0">
            <a:spAutoFit/>
          </a:bodyPr>
          <a:lstStyle/>
          <a:p>
            <a:pPr algn="ctr"/>
            <a:r>
              <a:rPr lang="en-US" sz="3600" dirty="0">
                <a:solidFill>
                  <a:srgbClr val="FF6600"/>
                </a:solidFill>
              </a:rPr>
              <a:t>Licensed Professional Counselor (LPC)</a:t>
            </a:r>
          </a:p>
          <a:p>
            <a:pPr marL="457200" indent="-457200">
              <a:buFont typeface="Arial" panose="020B0604020202020204" pitchFamily="34" charset="0"/>
              <a:buChar char="•"/>
            </a:pPr>
            <a:r>
              <a:rPr lang="en-US" sz="2800" dirty="0">
                <a:solidFill>
                  <a:srgbClr val="FF6600"/>
                </a:solidFill>
              </a:rPr>
              <a:t>A clinical license that demonstrates that a practitioner possess sufficient knowledge, clinical practice, and supervision to work with clients dealing with mental health issues in private practice and clinical settings.</a:t>
            </a:r>
          </a:p>
          <a:p>
            <a:pPr marL="457200" indent="-457200">
              <a:buFont typeface="Arial" panose="020B0604020202020204" pitchFamily="34" charset="0"/>
              <a:buChar char="•"/>
            </a:pPr>
            <a:r>
              <a:rPr lang="en-US" sz="2800" dirty="0">
                <a:solidFill>
                  <a:srgbClr val="FF6600"/>
                </a:solidFill>
              </a:rPr>
              <a:t>The LPC is regulated by the Texas Behavioral Health Executive Council.</a:t>
            </a:r>
          </a:p>
          <a:p>
            <a:pPr marL="457200" indent="-457200">
              <a:buFont typeface="Arial" panose="020B0604020202020204" pitchFamily="34" charset="0"/>
              <a:buChar char="•"/>
            </a:pPr>
            <a:r>
              <a:rPr lang="en-US" sz="2800" dirty="0">
                <a:solidFill>
                  <a:srgbClr val="FF6600"/>
                </a:solidFill>
              </a:rPr>
              <a:t>Students must:</a:t>
            </a:r>
          </a:p>
          <a:p>
            <a:pPr marL="914400" lvl="1" indent="-457200">
              <a:buFont typeface="Wingdings" panose="05000000000000000000" pitchFamily="2" charset="2"/>
              <a:buChar char="Ø"/>
            </a:pPr>
            <a:r>
              <a:rPr lang="en-US" sz="2800" dirty="0">
                <a:solidFill>
                  <a:srgbClr val="FF6600"/>
                </a:solidFill>
              </a:rPr>
              <a:t>Complete all of the 60-hour course requirements for graduation.</a:t>
            </a:r>
          </a:p>
          <a:p>
            <a:pPr marL="914400" lvl="1" indent="-457200">
              <a:buFont typeface="Wingdings" panose="05000000000000000000" pitchFamily="2" charset="2"/>
              <a:buChar char="Ø"/>
            </a:pPr>
            <a:r>
              <a:rPr lang="en-US" sz="2800" dirty="0">
                <a:solidFill>
                  <a:srgbClr val="FF6600"/>
                </a:solidFill>
              </a:rPr>
              <a:t>Apply for and take the National Counselor Exam (NCE).</a:t>
            </a:r>
          </a:p>
          <a:p>
            <a:pPr marL="914400" lvl="1" indent="-457200">
              <a:buFont typeface="Wingdings" panose="05000000000000000000" pitchFamily="2" charset="2"/>
              <a:buChar char="Ø"/>
            </a:pPr>
            <a:r>
              <a:rPr lang="en-US" sz="2800" dirty="0">
                <a:solidFill>
                  <a:srgbClr val="FF6600"/>
                </a:solidFill>
              </a:rPr>
              <a:t>Find an LPC-Supervisor to meet on a weekly basis to supervise the interns as they accumulate the required 3,000 post-graduate clinical hours for licensure.</a:t>
            </a:r>
          </a:p>
          <a:p>
            <a:pPr marL="914400" lvl="1" indent="-457200">
              <a:buFont typeface="Wingdings" panose="05000000000000000000" pitchFamily="2" charset="2"/>
              <a:buChar char="Ø"/>
            </a:pPr>
            <a:r>
              <a:rPr lang="en-US" sz="2800" dirty="0">
                <a:solidFill>
                  <a:srgbClr val="FF6600"/>
                </a:solidFill>
              </a:rPr>
              <a:t>Seek an board-approved site to complete the required clinical hours</a:t>
            </a:r>
          </a:p>
          <a:p>
            <a:pPr marL="914400" lvl="1" indent="-457200">
              <a:buFont typeface="Wingdings" panose="05000000000000000000" pitchFamily="2" charset="2"/>
              <a:buChar char="Ø"/>
            </a:pPr>
            <a:r>
              <a:rPr lang="en-US" sz="2800" dirty="0">
                <a:solidFill>
                  <a:srgbClr val="FF6600"/>
                </a:solidFill>
              </a:rPr>
              <a:t>Apply for licensure through the Texas Behavioral Health Executive Council Board.</a:t>
            </a:r>
          </a:p>
        </p:txBody>
      </p:sp>
    </p:spTree>
    <p:extLst>
      <p:ext uri="{BB962C8B-B14F-4D97-AF65-F5344CB8AC3E}">
        <p14:creationId xmlns:p14="http://schemas.microsoft.com/office/powerpoint/2010/main" val="1528955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A8AA98-994E-FB80-E6A5-D7464B33782A}"/>
              </a:ext>
            </a:extLst>
          </p:cNvPr>
          <p:cNvSpPr txBox="1"/>
          <p:nvPr/>
        </p:nvSpPr>
        <p:spPr>
          <a:xfrm>
            <a:off x="1908312" y="28741"/>
            <a:ext cx="9382539" cy="1323439"/>
          </a:xfrm>
          <a:prstGeom prst="rect">
            <a:avLst/>
          </a:prstGeom>
          <a:noFill/>
        </p:spPr>
        <p:txBody>
          <a:bodyPr wrap="square" rtlCol="0">
            <a:spAutoFit/>
          </a:bodyPr>
          <a:lstStyle/>
          <a:p>
            <a:pPr algn="ctr"/>
            <a:r>
              <a:rPr lang="en-US" sz="4000" dirty="0">
                <a:solidFill>
                  <a:srgbClr val="FF6600"/>
                </a:solidFill>
              </a:rPr>
              <a:t>Internship I School Counseling Assignments</a:t>
            </a:r>
          </a:p>
          <a:p>
            <a:endParaRPr lang="en-US" sz="4000" dirty="0">
              <a:solidFill>
                <a:srgbClr val="FF6600"/>
              </a:solidFill>
            </a:endParaRPr>
          </a:p>
        </p:txBody>
      </p:sp>
      <p:graphicFrame>
        <p:nvGraphicFramePr>
          <p:cNvPr id="8" name="Table 7">
            <a:extLst>
              <a:ext uri="{FF2B5EF4-FFF2-40B4-BE49-F238E27FC236}">
                <a16:creationId xmlns:a16="http://schemas.microsoft.com/office/drawing/2014/main" id="{0BCAE288-CEDE-2A1F-932D-317B63C6BCCD}"/>
              </a:ext>
            </a:extLst>
          </p:cNvPr>
          <p:cNvGraphicFramePr>
            <a:graphicFrameLocks noGrp="1"/>
          </p:cNvGraphicFramePr>
          <p:nvPr>
            <p:extLst>
              <p:ext uri="{D42A27DB-BD31-4B8C-83A1-F6EECF244321}">
                <p14:modId xmlns:p14="http://schemas.microsoft.com/office/powerpoint/2010/main" val="884825402"/>
              </p:ext>
            </p:extLst>
          </p:nvPr>
        </p:nvGraphicFramePr>
        <p:xfrm>
          <a:off x="1649149" y="690460"/>
          <a:ext cx="10035955" cy="6001264"/>
        </p:xfrm>
        <a:graphic>
          <a:graphicData uri="http://schemas.openxmlformats.org/drawingml/2006/table">
            <a:tbl>
              <a:tblPr firstRow="1" firstCol="1" bandRow="1">
                <a:tableStyleId>{5C22544A-7EE6-4342-B048-85BDC9FD1C3A}</a:tableStyleId>
              </a:tblPr>
              <a:tblGrid>
                <a:gridCol w="10035955">
                  <a:extLst>
                    <a:ext uri="{9D8B030D-6E8A-4147-A177-3AD203B41FA5}">
                      <a16:colId xmlns:a16="http://schemas.microsoft.com/office/drawing/2014/main" val="2745718955"/>
                    </a:ext>
                  </a:extLst>
                </a:gridCol>
              </a:tblGrid>
              <a:tr h="331984">
                <a:tc>
                  <a:txBody>
                    <a:bodyPr/>
                    <a:lstStyle/>
                    <a:p>
                      <a:pPr marL="0" marR="0" algn="ctr">
                        <a:spcBef>
                          <a:spcPts val="0"/>
                        </a:spcBef>
                        <a:spcAft>
                          <a:spcPts val="0"/>
                        </a:spcAft>
                      </a:pPr>
                      <a:r>
                        <a:rPr lang="en-US" sz="1200" dirty="0">
                          <a:effectLst/>
                        </a:rPr>
                        <a:t>Assignments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452" marR="65452" marT="0" marB="0" anchor="ctr"/>
                </a:tc>
                <a:extLst>
                  <a:ext uri="{0D108BD9-81ED-4DB2-BD59-A6C34878D82A}">
                    <a16:rowId xmlns:a16="http://schemas.microsoft.com/office/drawing/2014/main" val="1939842824"/>
                  </a:ext>
                </a:extLst>
              </a:tr>
              <a:tr h="544461">
                <a:tc>
                  <a:txBody>
                    <a:bodyPr/>
                    <a:lstStyle/>
                    <a:p>
                      <a:pPr marL="0" marR="0">
                        <a:spcBef>
                          <a:spcPts val="0"/>
                        </a:spcBef>
                        <a:spcAft>
                          <a:spcPts val="0"/>
                        </a:spcAft>
                      </a:pPr>
                      <a:r>
                        <a:rPr lang="en-US" sz="1200" dirty="0">
                          <a:effectLst/>
                        </a:rPr>
                        <a:t>Individual counseling tape and tape script: Students’ developing counseling skills will be evaluated through audio and/or visual tapes and tape scripts submitted by the student to the university supervisor.   </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452" marR="65452" marT="0" marB="0" anchor="ctr"/>
                </a:tc>
                <a:extLst>
                  <a:ext uri="{0D108BD9-81ED-4DB2-BD59-A6C34878D82A}">
                    <a16:rowId xmlns:a16="http://schemas.microsoft.com/office/drawing/2014/main" val="1756270057"/>
                  </a:ext>
                </a:extLst>
              </a:tr>
              <a:tr h="725948">
                <a:tc>
                  <a:txBody>
                    <a:bodyPr/>
                    <a:lstStyle/>
                    <a:p>
                      <a:pPr marL="0" marR="0">
                        <a:spcBef>
                          <a:spcPts val="0"/>
                        </a:spcBef>
                        <a:spcAft>
                          <a:spcPts val="0"/>
                        </a:spcAft>
                      </a:pPr>
                      <a:r>
                        <a:rPr lang="en-US" sz="1200" dirty="0">
                          <a:effectLst/>
                        </a:rPr>
                        <a:t>Counseling Philosophy Paper – this paper consists of derived principles of establishing professional helping relationships with clients who seek assistance in resolving psychological or relational problems. It may include an introduction, your view of human nature, nature of client problems, the process of change and growth, role and responsibility of counselor, your chosen counseling theoretical approach, and ethical and legal responsibilities.   </a:t>
                      </a:r>
                    </a:p>
                    <a:p>
                      <a:pPr marL="0" marR="0">
                        <a:spcBef>
                          <a:spcPts val="0"/>
                        </a:spcBef>
                        <a:spcAft>
                          <a:spcPts val="0"/>
                        </a:spcAft>
                      </a:pPr>
                      <a:r>
                        <a:rPr lang="en-US" sz="1200" u="none" strike="noStrike"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452" marR="65452" marT="0" marB="0" anchor="ctr"/>
                </a:tc>
                <a:extLst>
                  <a:ext uri="{0D108BD9-81ED-4DB2-BD59-A6C34878D82A}">
                    <a16:rowId xmlns:a16="http://schemas.microsoft.com/office/drawing/2014/main" val="1497841931"/>
                  </a:ext>
                </a:extLst>
              </a:tr>
              <a:tr h="725948">
                <a:tc>
                  <a:txBody>
                    <a:bodyPr/>
                    <a:lstStyle/>
                    <a:p>
                      <a:pPr marL="0" marR="0">
                        <a:spcBef>
                          <a:spcPts val="0"/>
                        </a:spcBef>
                        <a:spcAft>
                          <a:spcPts val="0"/>
                        </a:spcAft>
                      </a:pPr>
                      <a:r>
                        <a:rPr lang="en-US" sz="1200" dirty="0">
                          <a:effectLst/>
                        </a:rPr>
                        <a:t>Two evaluation Reports from Site: (1) Fall 2022 Internship Student Performance Evaluation: (Texas Evaluation Model for Professional School Counselors, 3rd Edition) and (2) the UTSA Site Supervisor Evaluation of Counselor-In-Training Form-Counseling only. Site supervisors will evaluate students’ performance using these two instruments to provide feedback regarding development of counselor competencies at mid-term and at the end of the semester.   </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452" marR="65452" marT="0" marB="0" anchor="ctr"/>
                </a:tc>
                <a:extLst>
                  <a:ext uri="{0D108BD9-81ED-4DB2-BD59-A6C34878D82A}">
                    <a16:rowId xmlns:a16="http://schemas.microsoft.com/office/drawing/2014/main" val="117283448"/>
                  </a:ext>
                </a:extLst>
              </a:tr>
              <a:tr h="544461">
                <a:tc>
                  <a:txBody>
                    <a:bodyPr/>
                    <a:lstStyle/>
                    <a:p>
                      <a:pPr marL="0" marR="0">
                        <a:spcBef>
                          <a:spcPts val="0"/>
                        </a:spcBef>
                        <a:spcAft>
                          <a:spcPts val="0"/>
                        </a:spcAft>
                      </a:pPr>
                      <a:r>
                        <a:rPr lang="en-US" sz="1200" dirty="0">
                          <a:effectLst/>
                        </a:rPr>
                        <a:t>Brochure project &amp; presentation: Students will create and present a comprehensive school counseling program brochure that can be used as a marketing tool for their program.  The brochure will identify appropriate school counselor roles, program deliver components and contact information.</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452" marR="65452" marT="0" marB="0" anchor="ctr"/>
                </a:tc>
                <a:extLst>
                  <a:ext uri="{0D108BD9-81ED-4DB2-BD59-A6C34878D82A}">
                    <a16:rowId xmlns:a16="http://schemas.microsoft.com/office/drawing/2014/main" val="3828290721"/>
                  </a:ext>
                </a:extLst>
              </a:tr>
              <a:tr h="544461">
                <a:tc>
                  <a:txBody>
                    <a:bodyPr/>
                    <a:lstStyle/>
                    <a:p>
                      <a:pPr marL="0" marR="0">
                        <a:spcBef>
                          <a:spcPts val="0"/>
                        </a:spcBef>
                        <a:spcAft>
                          <a:spcPts val="0"/>
                        </a:spcAft>
                      </a:pPr>
                      <a:r>
                        <a:rPr lang="en-US" sz="1200" dirty="0">
                          <a:effectLst/>
                        </a:rPr>
                        <a:t>Evaluation of progress from University Supervisor: Students’ cumulative learning will be evaluated by the university supervisor using performance and program data collected from the site, from supervisory sessions, and other assignments.</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452" marR="65452" marT="0" marB="0"/>
                </a:tc>
                <a:extLst>
                  <a:ext uri="{0D108BD9-81ED-4DB2-BD59-A6C34878D82A}">
                    <a16:rowId xmlns:a16="http://schemas.microsoft.com/office/drawing/2014/main" val="511357729"/>
                  </a:ext>
                </a:extLst>
              </a:tr>
              <a:tr h="1270409">
                <a:tc>
                  <a:txBody>
                    <a:bodyPr/>
                    <a:lstStyle/>
                    <a:p>
                      <a:pPr marL="0" marR="0">
                        <a:spcBef>
                          <a:spcPts val="0"/>
                        </a:spcBef>
                        <a:spcAft>
                          <a:spcPts val="0"/>
                        </a:spcAft>
                      </a:pPr>
                      <a:r>
                        <a:rPr lang="en-US" sz="1200" dirty="0">
                          <a:effectLst/>
                        </a:rPr>
                        <a:t>Program Management Activities:</a:t>
                      </a:r>
                    </a:p>
                    <a:p>
                      <a:pPr marL="342900" marR="0" lvl="0" indent="-342900">
                        <a:spcBef>
                          <a:spcPts val="0"/>
                        </a:spcBef>
                        <a:spcAft>
                          <a:spcPts val="0"/>
                        </a:spcAft>
                        <a:buFont typeface="Symbol" panose="05050102010706020507" pitchFamily="18" charset="2"/>
                        <a:buChar char=""/>
                      </a:pPr>
                      <a:r>
                        <a:rPr lang="en-US" sz="1200" dirty="0">
                          <a:effectLst/>
                        </a:rPr>
                        <a:t>Foundational Components Assignment (Creation of the school counseling mission statements; program definitions for campus-based school counseling program; outlining the rationale and identifying assumptions at the campus level; and establishing campus-based goals)</a:t>
                      </a:r>
                    </a:p>
                    <a:p>
                      <a:pPr marL="342900" marR="0" lvl="0" indent="-342900">
                        <a:spcBef>
                          <a:spcPts val="0"/>
                        </a:spcBef>
                        <a:spcAft>
                          <a:spcPts val="0"/>
                        </a:spcAft>
                        <a:buFont typeface="Symbol" panose="05050102010706020507" pitchFamily="18" charset="2"/>
                        <a:buChar char=""/>
                      </a:pPr>
                      <a:r>
                        <a:rPr lang="en-US" sz="1200" dirty="0">
                          <a:effectLst/>
                        </a:rPr>
                        <a:t>Needs Assessment (in which the student intern collects data on perceived student and campus needs for program planning) and Designing Program Priorities form</a:t>
                      </a:r>
                    </a:p>
                    <a:p>
                      <a:pPr marL="342900" marR="0" lvl="0" indent="-342900">
                        <a:spcBef>
                          <a:spcPts val="0"/>
                        </a:spcBef>
                        <a:spcAft>
                          <a:spcPts val="0"/>
                        </a:spcAft>
                        <a:buFont typeface="Symbol" panose="05050102010706020507" pitchFamily="18" charset="2"/>
                        <a:buChar char=""/>
                      </a:pPr>
                      <a:r>
                        <a:rPr lang="en-US" sz="1200" dirty="0">
                          <a:effectLst/>
                        </a:rPr>
                        <a:t>Semester Activities Calendar </a:t>
                      </a:r>
                    </a:p>
                    <a:p>
                      <a:pPr marL="0" marR="0">
                        <a:spcBef>
                          <a:spcPts val="0"/>
                        </a:spcBef>
                        <a:spcAft>
                          <a:spcPts val="0"/>
                        </a:spcAft>
                      </a:pPr>
                      <a:r>
                        <a:rPr lang="en-US" sz="1200" dirty="0">
                          <a:effectLst/>
                        </a:rPr>
                        <a:t>Job Description – Internship students define how the roles and responsibilities of the school counselor are aligned with the framework of the comprehensive school counseling program.’</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452" marR="65452" marT="0" marB="0"/>
                </a:tc>
                <a:extLst>
                  <a:ext uri="{0D108BD9-81ED-4DB2-BD59-A6C34878D82A}">
                    <a16:rowId xmlns:a16="http://schemas.microsoft.com/office/drawing/2014/main" val="3865424248"/>
                  </a:ext>
                </a:extLst>
              </a:tr>
              <a:tr h="544461">
                <a:tc>
                  <a:txBody>
                    <a:bodyPr/>
                    <a:lstStyle/>
                    <a:p>
                      <a:pPr marL="0" marR="0">
                        <a:spcBef>
                          <a:spcPts val="0"/>
                        </a:spcBef>
                        <a:spcAft>
                          <a:spcPts val="0"/>
                        </a:spcAft>
                      </a:pPr>
                      <a:r>
                        <a:rPr lang="en-US" sz="1200" dirty="0">
                          <a:effectLst/>
                        </a:rPr>
                        <a:t>Classroom Guidance Plan </a:t>
                      </a:r>
                    </a:p>
                    <a:p>
                      <a:pPr marL="0" marR="0">
                        <a:spcBef>
                          <a:spcPts val="0"/>
                        </a:spcBef>
                        <a:spcAft>
                          <a:spcPts val="0"/>
                        </a:spcAft>
                      </a:pPr>
                      <a:r>
                        <a:rPr lang="en-US" sz="1200" dirty="0">
                          <a:effectLst/>
                        </a:rPr>
                        <a:t>  (Guidance Plan due at time of scheduled observation)</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452" marR="65452" marT="0" marB="0" anchor="ctr"/>
                </a:tc>
                <a:extLst>
                  <a:ext uri="{0D108BD9-81ED-4DB2-BD59-A6C34878D82A}">
                    <a16:rowId xmlns:a16="http://schemas.microsoft.com/office/drawing/2014/main" val="137307915"/>
                  </a:ext>
                </a:extLst>
              </a:tr>
              <a:tr h="362974">
                <a:tc>
                  <a:txBody>
                    <a:bodyPr/>
                    <a:lstStyle/>
                    <a:p>
                      <a:pPr marL="0" marR="0">
                        <a:spcBef>
                          <a:spcPts val="0"/>
                        </a:spcBef>
                        <a:spcAft>
                          <a:spcPts val="0"/>
                        </a:spcAft>
                      </a:pPr>
                      <a:r>
                        <a:rPr lang="en-US" sz="1200" dirty="0">
                          <a:effectLst/>
                        </a:rPr>
                        <a:t>First formal observation conducted by designated field supervisor of TEMPSC-II guidance domain standards within first six weeks of the internship. </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452" marR="65452" marT="0" marB="0" anchor="ctr"/>
                </a:tc>
                <a:extLst>
                  <a:ext uri="{0D108BD9-81ED-4DB2-BD59-A6C34878D82A}">
                    <a16:rowId xmlns:a16="http://schemas.microsoft.com/office/drawing/2014/main" val="1418563426"/>
                  </a:ext>
                </a:extLst>
              </a:tr>
            </a:tbl>
          </a:graphicData>
        </a:graphic>
      </p:graphicFrame>
    </p:spTree>
    <p:extLst>
      <p:ext uri="{BB962C8B-B14F-4D97-AF65-F5344CB8AC3E}">
        <p14:creationId xmlns:p14="http://schemas.microsoft.com/office/powerpoint/2010/main" val="3734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A8AA98-994E-FB80-E6A5-D7464B33782A}"/>
              </a:ext>
            </a:extLst>
          </p:cNvPr>
          <p:cNvSpPr txBox="1"/>
          <p:nvPr/>
        </p:nvSpPr>
        <p:spPr>
          <a:xfrm>
            <a:off x="569844" y="238540"/>
            <a:ext cx="10783956" cy="1323439"/>
          </a:xfrm>
          <a:prstGeom prst="rect">
            <a:avLst/>
          </a:prstGeom>
          <a:noFill/>
        </p:spPr>
        <p:txBody>
          <a:bodyPr wrap="square" rtlCol="0">
            <a:spAutoFit/>
          </a:bodyPr>
          <a:lstStyle/>
          <a:p>
            <a:pPr algn="ctr"/>
            <a:r>
              <a:rPr lang="en-US" sz="4000" dirty="0">
                <a:solidFill>
                  <a:srgbClr val="FF6600"/>
                </a:solidFill>
              </a:rPr>
              <a:t>            Internship II School Counseling Assignments</a:t>
            </a:r>
          </a:p>
          <a:p>
            <a:endParaRPr lang="en-US" sz="4000" dirty="0">
              <a:solidFill>
                <a:srgbClr val="FF6600"/>
              </a:solidFill>
            </a:endParaRPr>
          </a:p>
        </p:txBody>
      </p:sp>
      <p:graphicFrame>
        <p:nvGraphicFramePr>
          <p:cNvPr id="3" name="Table 2">
            <a:extLst>
              <a:ext uri="{FF2B5EF4-FFF2-40B4-BE49-F238E27FC236}">
                <a16:creationId xmlns:a16="http://schemas.microsoft.com/office/drawing/2014/main" id="{9782934C-5703-3CDF-ED09-4ACA410F514F}"/>
              </a:ext>
            </a:extLst>
          </p:cNvPr>
          <p:cNvGraphicFramePr>
            <a:graphicFrameLocks noGrp="1"/>
          </p:cNvGraphicFramePr>
          <p:nvPr>
            <p:extLst>
              <p:ext uri="{D42A27DB-BD31-4B8C-83A1-F6EECF244321}">
                <p14:modId xmlns:p14="http://schemas.microsoft.com/office/powerpoint/2010/main" val="2689452857"/>
              </p:ext>
            </p:extLst>
          </p:nvPr>
        </p:nvGraphicFramePr>
        <p:xfrm>
          <a:off x="1424609" y="874659"/>
          <a:ext cx="10515600" cy="5744801"/>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3272953756"/>
                    </a:ext>
                  </a:extLst>
                </a:gridCol>
              </a:tblGrid>
              <a:tr h="392282">
                <a:tc>
                  <a:txBody>
                    <a:bodyPr/>
                    <a:lstStyle/>
                    <a:p>
                      <a:pPr marL="0" marR="0" algn="ctr">
                        <a:spcBef>
                          <a:spcPts val="0"/>
                        </a:spcBef>
                        <a:spcAft>
                          <a:spcPts val="0"/>
                        </a:spcAft>
                      </a:pPr>
                      <a:r>
                        <a:rPr lang="en-US" sz="1400" dirty="0">
                          <a:effectLst/>
                        </a:rPr>
                        <a:t>Assignments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7355451"/>
                  </a:ext>
                </a:extLst>
              </a:tr>
              <a:tr h="642302">
                <a:tc>
                  <a:txBody>
                    <a:bodyPr/>
                    <a:lstStyle/>
                    <a:p>
                      <a:pPr marL="0" marR="0">
                        <a:spcBef>
                          <a:spcPts val="0"/>
                        </a:spcBef>
                        <a:spcAft>
                          <a:spcPts val="0"/>
                        </a:spcAft>
                      </a:pPr>
                      <a:r>
                        <a:rPr lang="en-US" sz="1400" dirty="0">
                          <a:effectLst/>
                        </a:rPr>
                        <a:t>Individual Counseling Tape and Tape script: Students’ developing counseling skills will be evaluated through audio and/or visual tapes and tape scripts submitted by the student to the university supervisor.     </a:t>
                      </a:r>
                    </a:p>
                    <a:p>
                      <a:pPr marL="0" marR="0">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8085727"/>
                  </a:ext>
                </a:extLst>
              </a:tr>
              <a:tr h="856403">
                <a:tc>
                  <a:txBody>
                    <a:bodyPr/>
                    <a:lstStyle/>
                    <a:p>
                      <a:pPr marL="0" marR="0">
                        <a:spcBef>
                          <a:spcPts val="0"/>
                        </a:spcBef>
                        <a:spcAft>
                          <a:spcPts val="0"/>
                        </a:spcAft>
                      </a:pPr>
                      <a:r>
                        <a:rPr lang="en-US" sz="1400" dirty="0">
                          <a:effectLst/>
                        </a:rPr>
                        <a:t>Two evaluation Reports from Site: (1) Fall 2022 Internship Student Performance Evaluation: (Texas Evaluation Model for Professional School Counselors, 3rd Edition) and (2) the UTSA Site Supervisor Evaluation of Counselor-In-Training Form-Counseling only. Site supervisors will evaluate students’ performance using these two instruments to provide feedback regarding development of counselor competencies.   </a:t>
                      </a:r>
                    </a:p>
                    <a:p>
                      <a:pPr marL="0" marR="0">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9886546"/>
                  </a:ext>
                </a:extLst>
              </a:tr>
              <a:tr h="642302">
                <a:tc>
                  <a:txBody>
                    <a:bodyPr/>
                    <a:lstStyle/>
                    <a:p>
                      <a:pPr marL="0" marR="0">
                        <a:spcBef>
                          <a:spcPts val="0"/>
                        </a:spcBef>
                        <a:spcAft>
                          <a:spcPts val="0"/>
                        </a:spcAft>
                      </a:pPr>
                      <a:r>
                        <a:rPr lang="en-US" sz="1400" dirty="0">
                          <a:effectLst/>
                        </a:rPr>
                        <a:t>Evaluation of progress from University Supervisor: Students’ cumulative learning will be evaluated by the university supervisor using performance and program data collected from the site, from supervisory sessions, and other assignments.</a:t>
                      </a:r>
                    </a:p>
                    <a:p>
                      <a:pPr marL="0" marR="0">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1141131"/>
                  </a:ext>
                </a:extLst>
              </a:tr>
              <a:tr h="428202">
                <a:tc>
                  <a:txBody>
                    <a:bodyPr/>
                    <a:lstStyle/>
                    <a:p>
                      <a:pPr marL="0" marR="0">
                        <a:spcBef>
                          <a:spcPts val="0"/>
                        </a:spcBef>
                        <a:spcAft>
                          <a:spcPts val="0"/>
                        </a:spcAft>
                      </a:pPr>
                      <a:r>
                        <a:rPr lang="en-US" sz="1400" dirty="0">
                          <a:effectLst/>
                        </a:rPr>
                        <a:t>*Group Counseling Plans submitted for observation </a:t>
                      </a:r>
                    </a:p>
                    <a:p>
                      <a:pPr marL="0" marR="0">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5519767"/>
                  </a:ext>
                </a:extLst>
              </a:tr>
              <a:tr h="428202">
                <a:tc>
                  <a:txBody>
                    <a:bodyPr/>
                    <a:lstStyle/>
                    <a:p>
                      <a:pPr marL="0" marR="0">
                        <a:spcBef>
                          <a:spcPts val="0"/>
                        </a:spcBef>
                        <a:spcAft>
                          <a:spcPts val="0"/>
                        </a:spcAft>
                      </a:pPr>
                      <a:r>
                        <a:rPr lang="en-US" sz="1400" dirty="0">
                          <a:effectLst/>
                        </a:rPr>
                        <a:t>Case Presentations prepared regarding individual counseling session (Outline Provided) </a:t>
                      </a:r>
                    </a:p>
                    <a:p>
                      <a:pPr marL="0" marR="0">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7380825"/>
                  </a:ext>
                </a:extLst>
              </a:tr>
              <a:tr h="642302">
                <a:tc>
                  <a:txBody>
                    <a:bodyPr/>
                    <a:lstStyle/>
                    <a:p>
                      <a:pPr marL="0" marR="0">
                        <a:spcBef>
                          <a:spcPts val="0"/>
                        </a:spcBef>
                        <a:spcAft>
                          <a:spcPts val="0"/>
                        </a:spcAft>
                      </a:pPr>
                      <a:r>
                        <a:rPr lang="en-US" sz="1400" dirty="0">
                          <a:effectLst/>
                        </a:rPr>
                        <a:t>A formal observation (small group counseling) conducted by designated field supervisor of Texas Model guidance, group counseling, and consultation school counselor responsibilities (The Texas Model, Section I)</a:t>
                      </a:r>
                    </a:p>
                    <a:p>
                      <a:pPr marL="0" marR="0">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4799038"/>
                  </a:ext>
                </a:extLst>
              </a:tr>
              <a:tr h="1070504">
                <a:tc>
                  <a:txBody>
                    <a:bodyPr/>
                    <a:lstStyle/>
                    <a:p>
                      <a:pPr marL="0" marR="0">
                        <a:spcBef>
                          <a:spcPts val="0"/>
                        </a:spcBef>
                        <a:spcAft>
                          <a:spcPts val="0"/>
                        </a:spcAft>
                      </a:pPr>
                      <a:r>
                        <a:rPr lang="en-US" sz="1400" dirty="0">
                          <a:effectLst/>
                        </a:rPr>
                        <a:t>*Program Management Activities:</a:t>
                      </a:r>
                    </a:p>
                    <a:p>
                      <a:pPr marL="342900" marR="0" lvl="0" indent="-342900">
                        <a:spcBef>
                          <a:spcPts val="0"/>
                        </a:spcBef>
                        <a:spcAft>
                          <a:spcPts val="0"/>
                        </a:spcAft>
                        <a:buFont typeface="Symbol" panose="05050102010706020507" pitchFamily="18" charset="2"/>
                        <a:buChar char=""/>
                      </a:pPr>
                      <a:r>
                        <a:rPr lang="en-US" sz="1400" dirty="0">
                          <a:effectLst/>
                        </a:rPr>
                        <a:t>Foundational Components Assignment </a:t>
                      </a:r>
                    </a:p>
                    <a:p>
                      <a:pPr marL="342900" marR="0" lvl="0" indent="-342900">
                        <a:spcBef>
                          <a:spcPts val="0"/>
                        </a:spcBef>
                        <a:spcAft>
                          <a:spcPts val="0"/>
                        </a:spcAft>
                        <a:buFont typeface="Symbol" panose="05050102010706020507" pitchFamily="18" charset="2"/>
                        <a:buChar char=""/>
                      </a:pPr>
                      <a:r>
                        <a:rPr lang="en-US" sz="1400" dirty="0">
                          <a:effectLst/>
                        </a:rPr>
                        <a:t>Needs Assessment-Program Priorities form</a:t>
                      </a:r>
                    </a:p>
                    <a:p>
                      <a:pPr marL="342900" marR="0" lvl="0" indent="-342900">
                        <a:spcBef>
                          <a:spcPts val="0"/>
                        </a:spcBef>
                        <a:spcAft>
                          <a:spcPts val="0"/>
                        </a:spcAft>
                        <a:buFont typeface="Symbol" panose="05050102010706020507" pitchFamily="18" charset="2"/>
                        <a:buChar char=""/>
                      </a:pPr>
                      <a:r>
                        <a:rPr lang="en-US" sz="1400" dirty="0">
                          <a:effectLst/>
                        </a:rPr>
                        <a:t>Semester Activities Calendar </a:t>
                      </a:r>
                    </a:p>
                    <a:p>
                      <a:pPr marL="342900" marR="0" lvl="0" indent="-342900">
                        <a:spcBef>
                          <a:spcPts val="0"/>
                        </a:spcBef>
                        <a:spcAft>
                          <a:spcPts val="0"/>
                        </a:spcAft>
                        <a:buFont typeface="Symbol" panose="05050102010706020507" pitchFamily="18" charset="2"/>
                        <a:buChar char=""/>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3144815"/>
                  </a:ext>
                </a:extLst>
              </a:tr>
              <a:tr h="642302">
                <a:tc>
                  <a:txBody>
                    <a:bodyPr/>
                    <a:lstStyle/>
                    <a:p>
                      <a:pPr marL="0" marR="0">
                        <a:spcBef>
                          <a:spcPts val="0"/>
                        </a:spcBef>
                        <a:spcAft>
                          <a:spcPts val="0"/>
                        </a:spcAft>
                      </a:pPr>
                      <a:r>
                        <a:rPr lang="en-US" sz="1400" dirty="0">
                          <a:effectLst/>
                        </a:rPr>
                        <a:t>End-of-Semester Program Implementation &amp; Presentation Student will develop and implement a program based on a needs assessment of their school site. Students will present their project to the class and describe the assessment, implementation, and evaluation process.</a:t>
                      </a:r>
                    </a:p>
                    <a:p>
                      <a:pPr marL="0" marR="0">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1503349"/>
                  </a:ext>
                </a:extLst>
              </a:tr>
            </a:tbl>
          </a:graphicData>
        </a:graphic>
      </p:graphicFrame>
    </p:spTree>
    <p:extLst>
      <p:ext uri="{BB962C8B-B14F-4D97-AF65-F5344CB8AC3E}">
        <p14:creationId xmlns:p14="http://schemas.microsoft.com/office/powerpoint/2010/main" val="1126322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A8AA98-994E-FB80-E6A5-D7464B33782A}"/>
              </a:ext>
            </a:extLst>
          </p:cNvPr>
          <p:cNvSpPr txBox="1"/>
          <p:nvPr/>
        </p:nvSpPr>
        <p:spPr>
          <a:xfrm>
            <a:off x="559905" y="105196"/>
            <a:ext cx="10730947" cy="1323439"/>
          </a:xfrm>
          <a:prstGeom prst="rect">
            <a:avLst/>
          </a:prstGeom>
          <a:noFill/>
        </p:spPr>
        <p:txBody>
          <a:bodyPr wrap="square" rtlCol="0">
            <a:spAutoFit/>
          </a:bodyPr>
          <a:lstStyle/>
          <a:p>
            <a:pPr algn="ctr"/>
            <a:r>
              <a:rPr lang="en-US" sz="4000" dirty="0">
                <a:solidFill>
                  <a:srgbClr val="FF6600"/>
                </a:solidFill>
              </a:rPr>
              <a:t>            Internship III School Counseling Assignments</a:t>
            </a:r>
          </a:p>
          <a:p>
            <a:endParaRPr lang="en-US" sz="4000" dirty="0">
              <a:solidFill>
                <a:srgbClr val="FF6600"/>
              </a:solidFill>
            </a:endParaRPr>
          </a:p>
        </p:txBody>
      </p:sp>
      <p:graphicFrame>
        <p:nvGraphicFramePr>
          <p:cNvPr id="4" name="Table 3">
            <a:extLst>
              <a:ext uri="{FF2B5EF4-FFF2-40B4-BE49-F238E27FC236}">
                <a16:creationId xmlns:a16="http://schemas.microsoft.com/office/drawing/2014/main" id="{874FE6C3-7395-36D8-72F2-68E3FBCFFB89}"/>
              </a:ext>
            </a:extLst>
          </p:cNvPr>
          <p:cNvGraphicFramePr>
            <a:graphicFrameLocks noGrp="1"/>
          </p:cNvGraphicFramePr>
          <p:nvPr>
            <p:extLst>
              <p:ext uri="{D42A27DB-BD31-4B8C-83A1-F6EECF244321}">
                <p14:modId xmlns:p14="http://schemas.microsoft.com/office/powerpoint/2010/main" val="860035961"/>
              </p:ext>
            </p:extLst>
          </p:nvPr>
        </p:nvGraphicFramePr>
        <p:xfrm>
          <a:off x="1315278" y="856367"/>
          <a:ext cx="10515600" cy="5768831"/>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3226731899"/>
                    </a:ext>
                  </a:extLst>
                </a:gridCol>
              </a:tblGrid>
              <a:tr h="362857">
                <a:tc>
                  <a:txBody>
                    <a:bodyPr/>
                    <a:lstStyle/>
                    <a:p>
                      <a:pPr marL="0" marR="0" algn="ctr">
                        <a:spcBef>
                          <a:spcPts val="0"/>
                        </a:spcBef>
                        <a:spcAft>
                          <a:spcPts val="0"/>
                        </a:spcAft>
                      </a:pPr>
                      <a:r>
                        <a:rPr lang="en-US" sz="1200" dirty="0">
                          <a:effectLst/>
                        </a:rPr>
                        <a:t>Assignments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9640496"/>
                  </a:ext>
                </a:extLst>
              </a:tr>
              <a:tr h="559239">
                <a:tc>
                  <a:txBody>
                    <a:bodyPr/>
                    <a:lstStyle/>
                    <a:p>
                      <a:pPr marL="0" marR="0">
                        <a:spcBef>
                          <a:spcPts val="0"/>
                        </a:spcBef>
                        <a:spcAft>
                          <a:spcPts val="0"/>
                        </a:spcAft>
                      </a:pPr>
                      <a:r>
                        <a:rPr lang="en-US" sz="1200" dirty="0">
                          <a:effectLst/>
                        </a:rPr>
                        <a:t>Individual Counseling Tape and Tape script: Students’ developing counseling skills will be evaluated through audio and/or visual tapes and tape scripts submitted by the student to the university supervisor.     </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6921444"/>
                  </a:ext>
                </a:extLst>
              </a:tr>
              <a:tr h="745651">
                <a:tc>
                  <a:txBody>
                    <a:bodyPr/>
                    <a:lstStyle/>
                    <a:p>
                      <a:pPr marL="0" marR="0">
                        <a:spcBef>
                          <a:spcPts val="0"/>
                        </a:spcBef>
                        <a:spcAft>
                          <a:spcPts val="0"/>
                        </a:spcAft>
                      </a:pPr>
                      <a:r>
                        <a:rPr lang="en-US" sz="1200" dirty="0">
                          <a:effectLst/>
                        </a:rPr>
                        <a:t>Two evaluation Reports from Site: (1) Fall 2022 Internship Student Performance Evaluation: (Texas Evaluation Model for Professional School Counselors, 3rd Edition) and (2) the UTSA Site Supervisor Evaluation of Counselor-In-Training Form-Counseling only. Site supervisors will evaluate students’ performance using these two instruments to provide feedback regarding development of counselor competencies at mid-term and at the end of the semester. </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994002"/>
                  </a:ext>
                </a:extLst>
              </a:tr>
              <a:tr h="559239">
                <a:tc>
                  <a:txBody>
                    <a:bodyPr/>
                    <a:lstStyle/>
                    <a:p>
                      <a:pPr marL="0" marR="0">
                        <a:spcBef>
                          <a:spcPts val="0"/>
                        </a:spcBef>
                        <a:spcAft>
                          <a:spcPts val="0"/>
                        </a:spcAft>
                      </a:pPr>
                      <a:r>
                        <a:rPr lang="en-US" sz="1200" dirty="0">
                          <a:effectLst/>
                        </a:rPr>
                        <a:t>Evaluation of progress from University Supervisor: Students’ cumulative learning will be evaluated by the university supervisor using performance and program data collected from the site, from supervisory sessions, and other assignments.</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9261673"/>
                  </a:ext>
                </a:extLst>
              </a:tr>
              <a:tr h="372826">
                <a:tc>
                  <a:txBody>
                    <a:bodyPr/>
                    <a:lstStyle/>
                    <a:p>
                      <a:pPr marL="0" marR="0">
                        <a:spcBef>
                          <a:spcPts val="0"/>
                        </a:spcBef>
                        <a:spcAft>
                          <a:spcPts val="0"/>
                        </a:spcAft>
                      </a:pPr>
                      <a:r>
                        <a:rPr lang="en-US" sz="1200" dirty="0">
                          <a:effectLst/>
                        </a:rPr>
                        <a:t>Consultation Plans submitted for observation </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2377114"/>
                  </a:ext>
                </a:extLst>
              </a:tr>
              <a:tr h="932064">
                <a:tc>
                  <a:txBody>
                    <a:bodyPr/>
                    <a:lstStyle/>
                    <a:p>
                      <a:pPr marL="0" marR="0">
                        <a:spcBef>
                          <a:spcPts val="0"/>
                        </a:spcBef>
                        <a:spcAft>
                          <a:spcPts val="0"/>
                        </a:spcAft>
                      </a:pPr>
                      <a:r>
                        <a:rPr lang="en-US" sz="1200" dirty="0">
                          <a:effectLst/>
                        </a:rPr>
                        <a:t>School Counseling Portfolio Requirements: Students will develop a portfolio of personal accomplishments and counseling program related activities. The portfolio should be organized using the TEA delivery components for use in a mock interview. Copies of the following documents are required: leadership and advocacy, community involvement, personal recognition, technology and communication skills, professional membership, professional goals, references, and career planning (resume, cover letter, and wellness plan). The portfolio will be used in a mock interview with local directors of guidance.</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1358618"/>
                  </a:ext>
                </a:extLst>
              </a:tr>
              <a:tr h="559239">
                <a:tc>
                  <a:txBody>
                    <a:bodyPr/>
                    <a:lstStyle/>
                    <a:p>
                      <a:pPr marL="0" marR="0">
                        <a:spcBef>
                          <a:spcPts val="0"/>
                        </a:spcBef>
                        <a:spcAft>
                          <a:spcPts val="0"/>
                        </a:spcAft>
                      </a:pPr>
                      <a:r>
                        <a:rPr lang="en-US" sz="1200" dirty="0">
                          <a:effectLst/>
                        </a:rPr>
                        <a:t>A formal observation (Developmental or Remedial Consultation) conducted by designated field supervisor of Texas Model guidance, group counseling, and consultation school counselor responsibilities (The Texas Model, Section I)</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8113385"/>
                  </a:ext>
                </a:extLst>
              </a:tr>
              <a:tr h="1118477">
                <a:tc>
                  <a:txBody>
                    <a:bodyPr/>
                    <a:lstStyle/>
                    <a:p>
                      <a:pPr marL="0" marR="0">
                        <a:spcBef>
                          <a:spcPts val="0"/>
                        </a:spcBef>
                        <a:spcAft>
                          <a:spcPts val="0"/>
                        </a:spcAft>
                      </a:pPr>
                      <a:r>
                        <a:rPr lang="en-US" sz="1200" dirty="0">
                          <a:effectLst/>
                        </a:rPr>
                        <a:t>*Program Management Activities:</a:t>
                      </a:r>
                    </a:p>
                    <a:p>
                      <a:pPr marL="342900" marR="0" lvl="0" indent="-342900">
                        <a:spcBef>
                          <a:spcPts val="0"/>
                        </a:spcBef>
                        <a:spcAft>
                          <a:spcPts val="0"/>
                        </a:spcAft>
                        <a:buFont typeface="Symbol" panose="05050102010706020507" pitchFamily="18" charset="2"/>
                        <a:buChar char=""/>
                      </a:pPr>
                      <a:r>
                        <a:rPr lang="en-US" sz="1200" dirty="0">
                          <a:effectLst/>
                        </a:rPr>
                        <a:t>Calendar of Activities </a:t>
                      </a:r>
                    </a:p>
                    <a:p>
                      <a:pPr marL="342900" marR="0" lvl="0" indent="-342900">
                        <a:spcBef>
                          <a:spcPts val="0"/>
                        </a:spcBef>
                        <a:spcAft>
                          <a:spcPts val="0"/>
                        </a:spcAft>
                        <a:buFont typeface="Symbol" panose="05050102010706020507" pitchFamily="18" charset="2"/>
                        <a:buChar char=""/>
                      </a:pPr>
                      <a:r>
                        <a:rPr lang="en-US" sz="1200" dirty="0">
                          <a:effectLst/>
                        </a:rPr>
                        <a:t>Revised Professional Development Plan </a:t>
                      </a:r>
                    </a:p>
                    <a:p>
                      <a:pPr marL="342900" marR="0" lvl="0" indent="-342900">
                        <a:spcBef>
                          <a:spcPts val="0"/>
                        </a:spcBef>
                        <a:spcAft>
                          <a:spcPts val="0"/>
                        </a:spcAft>
                        <a:buFont typeface="Symbol" panose="05050102010706020507" pitchFamily="18" charset="2"/>
                        <a:buChar char=""/>
                      </a:pPr>
                      <a:r>
                        <a:rPr lang="en-US" sz="1200" dirty="0">
                          <a:effectLst/>
                        </a:rPr>
                        <a:t>Updated Needs Assessment-Program Priorities forms as needed </a:t>
                      </a:r>
                    </a:p>
                    <a:p>
                      <a:pPr marL="342900" marR="0" lvl="0" indent="-342900">
                        <a:spcBef>
                          <a:spcPts val="0"/>
                        </a:spcBef>
                        <a:spcAft>
                          <a:spcPts val="0"/>
                        </a:spcAft>
                        <a:buFont typeface="Symbol" panose="05050102010706020507" pitchFamily="18" charset="2"/>
                        <a:buChar char=""/>
                      </a:pPr>
                      <a:r>
                        <a:rPr lang="en-US" sz="1200" dirty="0">
                          <a:effectLst/>
                        </a:rPr>
                        <a:t>Leadership and Advocacy Assignment </a:t>
                      </a:r>
                    </a:p>
                    <a:p>
                      <a:pPr marL="342900" marR="0" lvl="0" indent="-342900">
                        <a:spcBef>
                          <a:spcPts val="0"/>
                        </a:spcBef>
                        <a:spcAft>
                          <a:spcPts val="0"/>
                        </a:spcAft>
                        <a:buFont typeface="Symbol" panose="05050102010706020507" pitchFamily="18" charset="2"/>
                        <a:buChar char=""/>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1271262"/>
                  </a:ext>
                </a:extLst>
              </a:tr>
              <a:tr h="559239">
                <a:tc>
                  <a:txBody>
                    <a:bodyPr/>
                    <a:lstStyle/>
                    <a:p>
                      <a:pPr marL="0" marR="0">
                        <a:spcBef>
                          <a:spcPts val="0"/>
                        </a:spcBef>
                        <a:spcAft>
                          <a:spcPts val="0"/>
                        </a:spcAft>
                      </a:pPr>
                      <a:r>
                        <a:rPr lang="en-US" sz="1200" dirty="0">
                          <a:effectLst/>
                        </a:rPr>
                        <a:t>End-of-Semester Program Evaluation Project: Students will complete and present an evaluation of their campus program that includes program standards used, outcomes assessment of program activities, and intern student’s performance. A power point presentation will be included.</a:t>
                      </a:r>
                    </a:p>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6799944"/>
                  </a:ext>
                </a:extLst>
              </a:tr>
            </a:tbl>
          </a:graphicData>
        </a:graphic>
      </p:graphicFrame>
    </p:spTree>
    <p:extLst>
      <p:ext uri="{BB962C8B-B14F-4D97-AF65-F5344CB8AC3E}">
        <p14:creationId xmlns:p14="http://schemas.microsoft.com/office/powerpoint/2010/main" val="226949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C97C0-3BC5-0149-3413-00AE470E85E7}"/>
              </a:ext>
            </a:extLst>
          </p:cNvPr>
          <p:cNvSpPr txBox="1"/>
          <p:nvPr/>
        </p:nvSpPr>
        <p:spPr>
          <a:xfrm>
            <a:off x="534873" y="674757"/>
            <a:ext cx="10955867" cy="4832092"/>
          </a:xfrm>
          <a:prstGeom prst="rect">
            <a:avLst/>
          </a:prstGeom>
          <a:noFill/>
          <a:ln>
            <a:noFill/>
          </a:ln>
        </p:spPr>
        <p:txBody>
          <a:bodyPr wrap="square" rtlCol="0">
            <a:spAutoFit/>
          </a:bodyPr>
          <a:lstStyle/>
          <a:p>
            <a:pPr algn="ctr"/>
            <a:r>
              <a:rPr lang="en-US" sz="4000" b="1" dirty="0">
                <a:solidFill>
                  <a:srgbClr val="FF3300"/>
                </a:solidFill>
              </a:rPr>
              <a:t>Agenda</a:t>
            </a:r>
          </a:p>
          <a:p>
            <a:endParaRPr lang="en-US" sz="3600" b="1" dirty="0">
              <a:solidFill>
                <a:srgbClr val="FF3300"/>
              </a:solidFill>
            </a:endParaRPr>
          </a:p>
          <a:p>
            <a:pPr marL="571500" indent="-571500">
              <a:buFont typeface="Arial" panose="020B0604020202020204" pitchFamily="34" charset="0"/>
              <a:buChar char="•"/>
            </a:pPr>
            <a:r>
              <a:rPr lang="en-US" sz="2800" b="1" dirty="0">
                <a:solidFill>
                  <a:srgbClr val="FF3300"/>
                </a:solidFill>
              </a:rPr>
              <a:t>Welcome &amp; Introductions</a:t>
            </a:r>
          </a:p>
          <a:p>
            <a:pPr marL="571500" indent="-571500">
              <a:buFont typeface="Arial" panose="020B0604020202020204" pitchFamily="34" charset="0"/>
              <a:buChar char="•"/>
            </a:pPr>
            <a:r>
              <a:rPr lang="en-US" sz="2800" b="1" dirty="0">
                <a:solidFill>
                  <a:srgbClr val="FF3300"/>
                </a:solidFill>
              </a:rPr>
              <a:t>About UTSA’s School Counseling Program</a:t>
            </a:r>
          </a:p>
          <a:p>
            <a:pPr marL="571500" indent="-571500">
              <a:buFont typeface="Arial" panose="020B0604020202020204" pitchFamily="34" charset="0"/>
              <a:buChar char="•"/>
            </a:pPr>
            <a:r>
              <a:rPr lang="en-US" sz="2800" b="1" dirty="0">
                <a:solidFill>
                  <a:srgbClr val="FF3300"/>
                </a:solidFill>
              </a:rPr>
              <a:t>The Role, Requirements, Responsibilities, and Importance of the Site Supervisor</a:t>
            </a:r>
          </a:p>
          <a:p>
            <a:pPr marL="571500" indent="-571500">
              <a:buFont typeface="Arial" panose="020B0604020202020204" pitchFamily="34" charset="0"/>
              <a:buChar char="•"/>
            </a:pPr>
            <a:r>
              <a:rPr lang="en-US" sz="2800" b="1" dirty="0">
                <a:solidFill>
                  <a:srgbClr val="FF3300"/>
                </a:solidFill>
              </a:rPr>
              <a:t>Student Responsibilities</a:t>
            </a:r>
          </a:p>
          <a:p>
            <a:pPr marL="571500" indent="-571500">
              <a:buFont typeface="Arial" panose="020B0604020202020204" pitchFamily="34" charset="0"/>
              <a:buChar char="•"/>
            </a:pPr>
            <a:r>
              <a:rPr lang="en-US" sz="2800" b="1" dirty="0">
                <a:solidFill>
                  <a:srgbClr val="FF3300"/>
                </a:solidFill>
              </a:rPr>
              <a:t>Student scheduling</a:t>
            </a:r>
          </a:p>
          <a:p>
            <a:pPr marL="571500" indent="-571500">
              <a:buFont typeface="Arial" panose="020B0604020202020204" pitchFamily="34" charset="0"/>
              <a:buChar char="•"/>
            </a:pPr>
            <a:r>
              <a:rPr lang="en-US" sz="2800" b="1" dirty="0">
                <a:solidFill>
                  <a:srgbClr val="FF3300"/>
                </a:solidFill>
              </a:rPr>
              <a:t>Questions and Answers</a:t>
            </a:r>
          </a:p>
          <a:p>
            <a:endParaRPr lang="en-US" sz="3600" b="1" dirty="0">
              <a:solidFill>
                <a:srgbClr val="FF3300"/>
              </a:solidFill>
            </a:endParaRPr>
          </a:p>
        </p:txBody>
      </p:sp>
    </p:spTree>
    <p:extLst>
      <p:ext uri="{BB962C8B-B14F-4D97-AF65-F5344CB8AC3E}">
        <p14:creationId xmlns:p14="http://schemas.microsoft.com/office/powerpoint/2010/main" val="2519754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extBox 7"/>
          <p:cNvSpPr txBox="1"/>
          <p:nvPr/>
        </p:nvSpPr>
        <p:spPr>
          <a:xfrm>
            <a:off x="6003632" y="2997348"/>
            <a:ext cx="184730" cy="584775"/>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dirty="0">
              <a:solidFill>
                <a:srgbClr val="FFFFFF"/>
              </a:solidFill>
              <a:uFillTx/>
              <a:latin typeface="Arial" pitchFamily="34"/>
              <a:cs typeface="Arial" pitchFamily="34"/>
            </a:endParaRPr>
          </a:p>
        </p:txBody>
      </p:sp>
      <p:sp>
        <p:nvSpPr>
          <p:cNvPr id="3" name="TextBox 8"/>
          <p:cNvSpPr txBox="1"/>
          <p:nvPr/>
        </p:nvSpPr>
        <p:spPr>
          <a:xfrm>
            <a:off x="2405286" y="3473132"/>
            <a:ext cx="7044071" cy="390363"/>
          </a:xfrm>
          <a:prstGeom prst="rect">
            <a:avLst/>
          </a:prstGeom>
          <a:noFill/>
          <a:ln cap="flat">
            <a:noFill/>
          </a:ln>
        </p:spPr>
        <p:txBody>
          <a:bodyPr vert="horz" wrap="square" lIns="91440" tIns="45720" rIns="91440" bIns="45720" anchor="t" anchorCtr="1" compatLnSpc="1">
            <a:spAutoFit/>
          </a:bodyPr>
          <a:lstStyle/>
          <a:p>
            <a:pPr lvl="0" algn="ctr">
              <a:lnSpc>
                <a:spcPct val="115000"/>
              </a:lnSpc>
              <a:spcAft>
                <a:spcPts val="1000"/>
              </a:spcAft>
              <a:defRPr sz="1800" b="0" i="0" u="none" strike="noStrike" kern="0" cap="none" spc="0" baseline="0">
                <a:solidFill>
                  <a:srgbClr val="000000"/>
                </a:solidFill>
                <a:uFillTx/>
              </a:defRPr>
            </a:pPr>
            <a:r>
              <a:rPr lang="en-US" kern="1200" dirty="0">
                <a:solidFill>
                  <a:schemeClr val="tx1"/>
                </a:solidFill>
                <a:latin typeface="+mn-lt"/>
                <a:ea typeface="+mn-ea"/>
                <a:cs typeface="+mn-cs"/>
                <a:hlinkClick r:id="rId3"/>
              </a:rPr>
              <a:t>https://youtu.be/5IQU1_YnH1Y</a:t>
            </a:r>
            <a:endParaRPr lang="en-US" sz="1800" b="0" i="0" u="none" strike="noStrike" kern="1200" cap="none" spc="0" baseline="0" dirty="0">
              <a:solidFill>
                <a:srgbClr val="E6EAF0"/>
              </a:solidFill>
              <a:uFillTx/>
              <a:latin typeface="Source Sans Pro Black"/>
              <a:ea typeface="Source Sans Pro Black"/>
              <a:cs typeface="Source Sans Pro Black"/>
            </a:endParaRPr>
          </a:p>
        </p:txBody>
      </p:sp>
      <p:sp>
        <p:nvSpPr>
          <p:cNvPr id="4" name="Rectangle 9"/>
          <p:cNvSpPr/>
          <p:nvPr/>
        </p:nvSpPr>
        <p:spPr>
          <a:xfrm>
            <a:off x="2920753" y="585926"/>
            <a:ext cx="5832630" cy="967665"/>
          </a:xfrm>
          <a:prstGeom prst="rect">
            <a:avLst/>
          </a:prstGeom>
          <a:solidFill>
            <a:srgbClr val="F059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kern="0" spc="300" dirty="0">
                <a:solidFill>
                  <a:srgbClr val="FFFFFF"/>
                </a:solidFill>
                <a:latin typeface="Arial" pitchFamily="34"/>
                <a:cs typeface="Arial" pitchFamily="34"/>
              </a:rPr>
              <a:t>VIDEO FROM SCHOOL COUNSELING STUDENT</a:t>
            </a:r>
            <a:endParaRPr lang="en-US" sz="1100" b="0" i="0" u="none" strike="noStrike" kern="1200" cap="none" spc="300" baseline="0" dirty="0">
              <a:solidFill>
                <a:srgbClr val="FFFFFF"/>
              </a:solidFill>
              <a:uFillTx/>
              <a:latin typeface="Arial" pitchFamily="34"/>
              <a:cs typeface="Arial" pitchFamily="3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graphicFrame>
        <p:nvGraphicFramePr>
          <p:cNvPr id="2" name="Chart 11"/>
          <p:cNvGraphicFramePr/>
          <p:nvPr/>
        </p:nvGraphicFramePr>
        <p:xfrm>
          <a:off x="5297978" y="1120057"/>
          <a:ext cx="7316187" cy="487745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12"/>
          <p:cNvSpPr/>
          <p:nvPr/>
        </p:nvSpPr>
        <p:spPr>
          <a:xfrm>
            <a:off x="614947" y="0"/>
            <a:ext cx="5194770" cy="5887839"/>
          </a:xfrm>
          <a:prstGeom prst="rect">
            <a:avLst/>
          </a:prstGeom>
          <a:solidFill>
            <a:srgbClr val="F059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B2340"/>
              </a:solidFill>
              <a:uFillTx/>
              <a:latin typeface="Calibri"/>
            </a:endParaRPr>
          </a:p>
        </p:txBody>
      </p:sp>
      <p:sp>
        <p:nvSpPr>
          <p:cNvPr id="4" name="TextBox 13"/>
          <p:cNvSpPr txBox="1"/>
          <p:nvPr/>
        </p:nvSpPr>
        <p:spPr>
          <a:xfrm>
            <a:off x="1012204" y="720280"/>
            <a:ext cx="4400257"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dirty="0">
              <a:solidFill>
                <a:srgbClr val="FFFFFF"/>
              </a:solidFill>
              <a:uFillTx/>
              <a:latin typeface="Arial" pitchFamily="34"/>
              <a:cs typeface="Arial" pitchFamily="34"/>
            </a:endParaRPr>
          </a:p>
        </p:txBody>
      </p:sp>
      <p:sp>
        <p:nvSpPr>
          <p:cNvPr id="5" name="TextBox 14"/>
          <p:cNvSpPr txBox="1"/>
          <p:nvPr/>
        </p:nvSpPr>
        <p:spPr>
          <a:xfrm>
            <a:off x="770021" y="2293704"/>
            <a:ext cx="4860758" cy="38995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Source Sans Pro Black"/>
              <a:ea typeface="Source Sans Pro Black"/>
              <a:cs typeface="Source Sans Pro Black"/>
            </a:endParaRPr>
          </a:p>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endParaRPr lang="en-US" sz="2400" dirty="0">
              <a:solidFill>
                <a:srgbClr val="FFFFFF"/>
              </a:solidFill>
              <a:latin typeface="Source Sans Pro Black"/>
              <a:ea typeface="Source Sans Pro Black"/>
              <a:cs typeface="Source Sans Pro Black"/>
            </a:endParaRPr>
          </a:p>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en-US" sz="2400" b="0" i="0" u="none" strike="noStrike" kern="1200" cap="none" spc="0" baseline="0" dirty="0">
                <a:solidFill>
                  <a:srgbClr val="FFFFFF"/>
                </a:solidFill>
                <a:uFillTx/>
                <a:latin typeface="Source Sans Pro Black"/>
                <a:ea typeface="Source Sans Pro Black"/>
                <a:cs typeface="Source Sans Pro Black"/>
              </a:rPr>
              <a:t>If you later think of other questions not asked, please feel free to email me:</a:t>
            </a:r>
          </a:p>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en-US" sz="2400" dirty="0">
                <a:solidFill>
                  <a:srgbClr val="FFFFFF"/>
                </a:solidFill>
                <a:latin typeface="Source Sans Pro Black"/>
                <a:ea typeface="Source Sans Pro Black"/>
                <a:cs typeface="Source Sans Pro Black"/>
                <a:hlinkClick r:id="rId4"/>
              </a:rPr>
              <a:t>Brenda.Jones@utsa.edu</a:t>
            </a:r>
          </a:p>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en-US" sz="2400" dirty="0">
                <a:solidFill>
                  <a:srgbClr val="FFFFFF"/>
                </a:solidFill>
                <a:latin typeface="Source Sans Pro Black"/>
                <a:ea typeface="Source Sans Pro Black"/>
                <a:cs typeface="Source Sans Pro Black"/>
                <a:hlinkClick r:id="rId4"/>
              </a:rPr>
              <a:t>Kristina.Talamantez@utsa.edu</a:t>
            </a:r>
            <a:endParaRPr lang="en-US" sz="2400" dirty="0">
              <a:solidFill>
                <a:srgbClr val="FFFFFF"/>
              </a:solidFill>
              <a:latin typeface="Source Sans Pro Black"/>
              <a:ea typeface="Source Sans Pro Black"/>
              <a:cs typeface="Source Sans Pro Black"/>
            </a:endParaRPr>
          </a:p>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Source Sans Pro Black"/>
              <a:ea typeface="Source Sans Pro Black"/>
              <a:cs typeface="Source Sans Pro Black"/>
            </a:endParaRPr>
          </a:p>
        </p:txBody>
      </p:sp>
      <p:sp>
        <p:nvSpPr>
          <p:cNvPr id="6" name="TextBox 15"/>
          <p:cNvSpPr txBox="1"/>
          <p:nvPr/>
        </p:nvSpPr>
        <p:spPr>
          <a:xfrm>
            <a:off x="0" y="498307"/>
            <a:ext cx="5630779" cy="523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dirty="0">
                <a:solidFill>
                  <a:srgbClr val="0B2340"/>
                </a:solidFill>
                <a:latin typeface="Arial" pitchFamily="34"/>
                <a:cs typeface="Arial" pitchFamily="34"/>
              </a:rPr>
              <a:t>	  </a:t>
            </a:r>
            <a:r>
              <a:rPr lang="en-US" sz="2800" b="1" dirty="0">
                <a:solidFill>
                  <a:srgbClr val="0B2340"/>
                </a:solidFill>
                <a:latin typeface="Arial" pitchFamily="34"/>
                <a:cs typeface="Arial" pitchFamily="34"/>
              </a:rPr>
              <a:t>Questions and Answers</a:t>
            </a:r>
            <a:endParaRPr lang="en-US" sz="2800" b="1" i="0" u="none" strike="noStrike" kern="1200" cap="none" spc="0" baseline="0" dirty="0">
              <a:solidFill>
                <a:srgbClr val="0B2340"/>
              </a:solidFill>
              <a:uFillTx/>
              <a:latin typeface="Arial" pitchFamily="34"/>
              <a:cs typeface="Arial" pitchFamily="34"/>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5717" y="1462501"/>
            <a:ext cx="5240707" cy="419256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3" name="TextBox 7"/>
          <p:cNvSpPr txBox="1"/>
          <p:nvPr/>
        </p:nvSpPr>
        <p:spPr>
          <a:xfrm>
            <a:off x="569039" y="85570"/>
            <a:ext cx="5526961"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FFFFFF"/>
                </a:solidFill>
                <a:uFillTx/>
                <a:latin typeface="Arial" pitchFamily="34"/>
                <a:cs typeface="Arial" pitchFamily="34"/>
              </a:rPr>
              <a:t>Why</a:t>
            </a:r>
            <a:r>
              <a:rPr lang="en-US" sz="3200" b="0" i="0" u="none" strike="noStrike" kern="1200" cap="none" spc="0" dirty="0">
                <a:solidFill>
                  <a:srgbClr val="FFFFFF"/>
                </a:solidFill>
                <a:uFillTx/>
                <a:latin typeface="Arial" pitchFamily="34"/>
                <a:cs typeface="Arial" pitchFamily="34"/>
              </a:rPr>
              <a:t> pursue a M.Ed. in School Counseling at UTSA?</a:t>
            </a:r>
            <a:endParaRPr lang="en-US" sz="3200" b="0" i="0" u="none" strike="noStrike" kern="1200" cap="none" spc="0" baseline="0" dirty="0">
              <a:solidFill>
                <a:srgbClr val="FFFFFF"/>
              </a:solidFill>
              <a:uFillTx/>
              <a:latin typeface="Arial" pitchFamily="34"/>
              <a:cs typeface="Arial" pitchFamily="34"/>
            </a:endParaRPr>
          </a:p>
        </p:txBody>
      </p:sp>
      <p:sp>
        <p:nvSpPr>
          <p:cNvPr id="4" name="TextBox 10"/>
          <p:cNvSpPr txBox="1"/>
          <p:nvPr/>
        </p:nvSpPr>
        <p:spPr>
          <a:xfrm>
            <a:off x="672010" y="2309746"/>
            <a:ext cx="4194316" cy="38382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Source Sans Pro Black"/>
              <a:ea typeface="Source Sans Pro Black"/>
              <a:cs typeface="Source Sans Pro Black"/>
            </a:endParaRPr>
          </a:p>
        </p:txBody>
      </p:sp>
      <p:sp>
        <p:nvSpPr>
          <p:cNvPr id="5" name="TextBox 11"/>
          <p:cNvSpPr txBox="1"/>
          <p:nvPr/>
        </p:nvSpPr>
        <p:spPr>
          <a:xfrm>
            <a:off x="209035" y="1162788"/>
            <a:ext cx="7343232" cy="5407634"/>
          </a:xfrm>
          <a:prstGeom prst="rect">
            <a:avLst/>
          </a:prstGeom>
          <a:noFill/>
          <a:ln cap="flat">
            <a:noFill/>
          </a:ln>
        </p:spPr>
        <p:txBody>
          <a:bodyPr vert="horz" wrap="square" lIns="91440" tIns="45720" rIns="91440" bIns="45720" anchor="t" anchorCtr="0" compatLnSpc="1">
            <a:spAutoFit/>
          </a:bodyPr>
          <a:lstStyle/>
          <a:p>
            <a:pPr marL="792900" lvl="1" indent="-342900" defTabSz="457200">
              <a:spcBef>
                <a:spcPct val="20000"/>
              </a:spcBef>
              <a:spcAft>
                <a:spcPts val="600"/>
              </a:spcAft>
              <a:buClr>
                <a:srgbClr val="B4DCFA"/>
              </a:buClr>
              <a:buSzPct val="70000"/>
              <a:buFont typeface="Wingdings" panose="05000000000000000000" pitchFamily="2" charset="2"/>
              <a:buChar char="§"/>
            </a:pPr>
            <a:r>
              <a:rPr lang="en-US" sz="1700" dirty="0">
                <a:ln>
                  <a:solidFill>
                    <a:prstClr val="black">
                      <a:lumMod val="75000"/>
                      <a:lumOff val="25000"/>
                      <a:alpha val="10000"/>
                    </a:prstClr>
                  </a:solidFill>
                </a:ln>
                <a:solidFill>
                  <a:srgbClr val="FF66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Evening classes</a:t>
            </a:r>
          </a:p>
          <a:p>
            <a:pPr marL="792900" lvl="1" indent="-342900" defTabSz="457200">
              <a:spcBef>
                <a:spcPct val="20000"/>
              </a:spcBef>
              <a:spcAft>
                <a:spcPts val="600"/>
              </a:spcAft>
              <a:buClr>
                <a:srgbClr val="B4DCFA"/>
              </a:buClr>
              <a:buSzPct val="70000"/>
              <a:buFont typeface="Wingdings" panose="05000000000000000000" pitchFamily="2" charset="2"/>
              <a:buChar char="§"/>
            </a:pPr>
            <a:r>
              <a:rPr lang="en-US" sz="1700" dirty="0">
                <a:ln>
                  <a:solidFill>
                    <a:prstClr val="black">
                      <a:lumMod val="75000"/>
                      <a:lumOff val="25000"/>
                      <a:alpha val="10000"/>
                    </a:prstClr>
                  </a:solidFill>
                </a:ln>
                <a:solidFill>
                  <a:srgbClr val="FF66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Downtown campus</a:t>
            </a:r>
          </a:p>
          <a:p>
            <a:pPr marL="792900" lvl="1" indent="-342900" defTabSz="457200">
              <a:spcBef>
                <a:spcPct val="20000"/>
              </a:spcBef>
              <a:spcAft>
                <a:spcPts val="600"/>
              </a:spcAft>
              <a:buClr>
                <a:srgbClr val="B4DCFA"/>
              </a:buClr>
              <a:buSzPct val="70000"/>
              <a:buFont typeface="Wingdings" panose="05000000000000000000" pitchFamily="2" charset="2"/>
              <a:buChar char="§"/>
            </a:pPr>
            <a:r>
              <a:rPr lang="en-US" sz="1700" dirty="0">
                <a:ln>
                  <a:solidFill>
                    <a:prstClr val="black">
                      <a:lumMod val="75000"/>
                      <a:lumOff val="25000"/>
                      <a:alpha val="10000"/>
                    </a:prstClr>
                  </a:solidFill>
                </a:ln>
                <a:solidFill>
                  <a:srgbClr val="FF66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Faculty are leaders in the Counseling profession</a:t>
            </a:r>
          </a:p>
          <a:p>
            <a:pPr marL="792900" lvl="1" indent="-342900" defTabSz="457200">
              <a:spcBef>
                <a:spcPct val="20000"/>
              </a:spcBef>
              <a:spcAft>
                <a:spcPts val="600"/>
              </a:spcAft>
              <a:buClr>
                <a:srgbClr val="B4DCFA"/>
              </a:buClr>
              <a:buSzPct val="70000"/>
              <a:buFont typeface="Wingdings" panose="05000000000000000000" pitchFamily="2" charset="2"/>
              <a:buChar char="§"/>
            </a:pPr>
            <a:r>
              <a:rPr lang="en-US" sz="1700" dirty="0">
                <a:ln>
                  <a:solidFill>
                    <a:prstClr val="black">
                      <a:lumMod val="75000"/>
                      <a:lumOff val="25000"/>
                      <a:alpha val="10000"/>
                    </a:prstClr>
                  </a:solidFill>
                </a:ln>
                <a:solidFill>
                  <a:srgbClr val="FF66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Prepares students with the skills, identity, and scholarship necessary for a successful school counseling career using </a:t>
            </a:r>
            <a:r>
              <a:rPr lang="en-US" sz="1700" i="1" dirty="0">
                <a:ln>
                  <a:solidFill>
                    <a:prstClr val="black">
                      <a:lumMod val="75000"/>
                      <a:lumOff val="25000"/>
                      <a:alpha val="10000"/>
                    </a:prstClr>
                  </a:solidFill>
                </a:ln>
                <a:solidFill>
                  <a:srgbClr val="FF66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The Texas Model for Comprehensive School Counseling Programs (5th ed.) </a:t>
            </a:r>
            <a:r>
              <a:rPr lang="en-US" sz="1700" dirty="0">
                <a:ln>
                  <a:solidFill>
                    <a:prstClr val="black">
                      <a:lumMod val="75000"/>
                      <a:lumOff val="25000"/>
                      <a:alpha val="10000"/>
                    </a:prstClr>
                  </a:solidFill>
                </a:ln>
                <a:solidFill>
                  <a:srgbClr val="FF66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and</a:t>
            </a:r>
            <a:r>
              <a:rPr lang="en-US" sz="1700" i="1" dirty="0">
                <a:ln>
                  <a:solidFill>
                    <a:prstClr val="black">
                      <a:lumMod val="75000"/>
                      <a:lumOff val="25000"/>
                      <a:alpha val="10000"/>
                    </a:prstClr>
                  </a:solidFill>
                </a:ln>
                <a:solidFill>
                  <a:srgbClr val="FF66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 the Texas Evaluation Model for Professional School Counselors (3rd ed.) textbooks</a:t>
            </a:r>
            <a:r>
              <a:rPr lang="en-US" sz="1700" dirty="0">
                <a:ln>
                  <a:solidFill>
                    <a:prstClr val="black">
                      <a:lumMod val="75000"/>
                      <a:lumOff val="25000"/>
                      <a:alpha val="10000"/>
                    </a:prstClr>
                  </a:solidFill>
                </a:ln>
                <a:solidFill>
                  <a:srgbClr val="FF66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 </a:t>
            </a:r>
          </a:p>
          <a:p>
            <a:pPr marL="792900" lvl="1" indent="-342900" defTabSz="457200">
              <a:spcBef>
                <a:spcPct val="20000"/>
              </a:spcBef>
              <a:spcAft>
                <a:spcPts val="600"/>
              </a:spcAft>
              <a:buClr>
                <a:srgbClr val="B4DCFA"/>
              </a:buClr>
              <a:buSzPct val="70000"/>
              <a:buFont typeface="Wingdings" panose="05000000000000000000" pitchFamily="2" charset="2"/>
              <a:buChar char="§"/>
            </a:pPr>
            <a:r>
              <a:rPr lang="en-US" sz="1700" dirty="0">
                <a:ln>
                  <a:solidFill>
                    <a:prstClr val="black">
                      <a:lumMod val="75000"/>
                      <a:lumOff val="25000"/>
                      <a:alpha val="10000"/>
                    </a:prstClr>
                  </a:solidFill>
                </a:ln>
                <a:solidFill>
                  <a:srgbClr val="FF66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UTSA’s counseling program is a CACREP (Council on the Accreditation of Counseling and Related Educational Programs) accredited program. </a:t>
            </a:r>
          </a:p>
          <a:p>
            <a:pPr marL="792900" lvl="1" indent="-342900" defTabSz="457200">
              <a:spcBef>
                <a:spcPct val="20000"/>
              </a:spcBef>
              <a:spcAft>
                <a:spcPts val="600"/>
              </a:spcAft>
              <a:buClr>
                <a:srgbClr val="B4DCFA"/>
              </a:buClr>
              <a:buSzPct val="70000"/>
              <a:buFont typeface="Wingdings" panose="05000000000000000000" pitchFamily="2" charset="2"/>
              <a:buChar char="§"/>
            </a:pPr>
            <a:r>
              <a:rPr lang="en-US" sz="1700" dirty="0">
                <a:ln>
                  <a:solidFill>
                    <a:prstClr val="black">
                      <a:lumMod val="75000"/>
                      <a:lumOff val="25000"/>
                      <a:alpha val="10000"/>
                    </a:prstClr>
                  </a:solidFill>
                </a:ln>
                <a:solidFill>
                  <a:srgbClr val="FF66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Prepares multiculturally competent professional school counselors to serve diverse clients in the school setting. </a:t>
            </a:r>
          </a:p>
          <a:p>
            <a:pPr marL="792900" lvl="1" indent="-342900" defTabSz="457200">
              <a:spcBef>
                <a:spcPct val="20000"/>
              </a:spcBef>
              <a:spcAft>
                <a:spcPts val="600"/>
              </a:spcAft>
              <a:buClr>
                <a:srgbClr val="B4DCFA"/>
              </a:buClr>
              <a:buSzPct val="70000"/>
              <a:buFont typeface="Wingdings" panose="05000000000000000000" pitchFamily="2" charset="2"/>
              <a:buChar char="§"/>
            </a:pPr>
            <a:r>
              <a:rPr lang="en-US" sz="1700" dirty="0">
                <a:ln>
                  <a:solidFill>
                    <a:prstClr val="black">
                      <a:lumMod val="75000"/>
                      <a:lumOff val="25000"/>
                      <a:alpha val="10000"/>
                    </a:prstClr>
                  </a:solidFill>
                </a:ln>
                <a:solidFill>
                  <a:srgbClr val="FF66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rPr>
              <a:t>Emphasizes creativity, ethics, and diversity through developmental relationships with students, parents, educators, community members, and other related university programs. </a:t>
            </a:r>
          </a:p>
          <a:p>
            <a:pPr marL="792900" lvl="1" indent="-342900" defTabSz="457200">
              <a:spcBef>
                <a:spcPct val="20000"/>
              </a:spcBef>
              <a:spcAft>
                <a:spcPts val="600"/>
              </a:spcAft>
              <a:buClr>
                <a:srgbClr val="B4DCFA"/>
              </a:buClr>
              <a:buSzPct val="70000"/>
              <a:buFont typeface="Wingdings" panose="05000000000000000000" pitchFamily="2" charset="2"/>
              <a:buChar char="§"/>
            </a:pPr>
            <a:endParaRPr lang="en-US" sz="1500" dirty="0">
              <a:ln>
                <a:solidFill>
                  <a:prstClr val="black">
                    <a:lumMod val="75000"/>
                    <a:lumOff val="25000"/>
                    <a:alpha val="10000"/>
                  </a:prstClr>
                </a:solidFill>
              </a:ln>
              <a:solidFill>
                <a:srgbClr val="FF660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p:txBody>
      </p:sp>
      <p:pic>
        <p:nvPicPr>
          <p:cNvPr id="7" name="Picture 3" descr="downtown campus.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2267" y="1741729"/>
            <a:ext cx="4217116" cy="3185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Google Shape;1494;p292"/>
          <p:cNvSpPr/>
          <p:nvPr/>
        </p:nvSpPr>
        <p:spPr>
          <a:xfrm>
            <a:off x="800602" y="2154408"/>
            <a:ext cx="2381097" cy="2967301"/>
          </a:xfrm>
          <a:prstGeom prst="rect">
            <a:avLst/>
          </a:pr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Google Shape;1495;p292"/>
          <p:cNvSpPr/>
          <p:nvPr/>
        </p:nvSpPr>
        <p:spPr>
          <a:xfrm>
            <a:off x="3504273" y="2154408"/>
            <a:ext cx="2381097" cy="2967301"/>
          </a:xfrm>
          <a:prstGeom prst="rect">
            <a:avLst/>
          </a:pr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Google Shape;1496;p292"/>
          <p:cNvSpPr/>
          <p:nvPr/>
        </p:nvSpPr>
        <p:spPr>
          <a:xfrm>
            <a:off x="6207980" y="2154408"/>
            <a:ext cx="2381097" cy="2967301"/>
          </a:xfrm>
          <a:prstGeom prst="rect">
            <a:avLst/>
          </a:prstGeom>
          <a:solidFill>
            <a:srgbClr val="FFFFFF"/>
          </a:solidFill>
          <a:ln cap="flat">
            <a:noFill/>
            <a:prstDash val="solid"/>
          </a:ln>
        </p:spPr>
        <p:txBody>
          <a:bodyPr vert="horz" wrap="square" lIns="91421" tIns="91421" rIns="91421" bIns="91421" anchor="ctr" anchorCtr="0" compatLnSpc="1">
            <a:noAutofit/>
          </a:bodyPr>
          <a:lstStyle/>
          <a:p>
            <a:pPr lvl="0" algn="ctr">
              <a:spcAft>
                <a:spcPts val="1000"/>
              </a:spcAft>
              <a:defRPr sz="1800" b="0" i="0" u="none" strike="noStrike" kern="0" cap="none" spc="0" baseline="0">
                <a:solidFill>
                  <a:srgbClr val="000000"/>
                </a:solidFill>
                <a:uFillTx/>
              </a:defRPr>
            </a:pPr>
            <a:endParaRPr lang="en-US" b="1" dirty="0">
              <a:solidFill>
                <a:srgbClr val="0B2340"/>
              </a:solidFill>
              <a:latin typeface="Arial" pitchFamily="34"/>
              <a:ea typeface="Source Sans Pro"/>
              <a:cs typeface="Arial" pitchFamily="34"/>
            </a:endParaRPr>
          </a:p>
          <a:p>
            <a:pPr lvl="0" algn="ctr">
              <a:spcAft>
                <a:spcPts val="1000"/>
              </a:spcAft>
              <a:defRPr sz="1800" b="0" i="0" u="none" strike="noStrike" kern="0" cap="none" spc="0" baseline="0">
                <a:solidFill>
                  <a:srgbClr val="000000"/>
                </a:solidFill>
                <a:uFillTx/>
              </a:defRPr>
            </a:pPr>
            <a:endParaRPr lang="en-US" b="1" dirty="0">
              <a:solidFill>
                <a:srgbClr val="0B2340"/>
              </a:solidFill>
              <a:latin typeface="Arial" pitchFamily="34"/>
              <a:ea typeface="Source Sans Pro"/>
              <a:cs typeface="Arial" pitchFamily="34"/>
            </a:endParaRPr>
          </a:p>
          <a:p>
            <a:pPr lvl="0" algn="ctr">
              <a:spcAft>
                <a:spcPts val="1000"/>
              </a:spcAft>
              <a:defRPr sz="1800" b="0" i="0" u="none" strike="noStrike" kern="0" cap="none" spc="0" baseline="0">
                <a:solidFill>
                  <a:srgbClr val="000000"/>
                </a:solidFill>
                <a:uFillTx/>
              </a:defRPr>
            </a:pPr>
            <a:endParaRPr lang="en-US" b="1" dirty="0">
              <a:solidFill>
                <a:srgbClr val="0B2340"/>
              </a:solidFill>
              <a:latin typeface="Arial" pitchFamily="34"/>
              <a:ea typeface="Source Sans Pro"/>
              <a:cs typeface="Arial" pitchFamily="34"/>
            </a:endParaRPr>
          </a:p>
          <a:p>
            <a:pPr lvl="0" algn="ctr">
              <a:spcAft>
                <a:spcPts val="1000"/>
              </a:spcAft>
              <a:defRPr sz="1800" b="0" i="0" u="none" strike="noStrike" kern="0" cap="none" spc="0" baseline="0">
                <a:solidFill>
                  <a:srgbClr val="000000"/>
                </a:solidFill>
                <a:uFillTx/>
              </a:defRPr>
            </a:pPr>
            <a:endParaRPr lang="en-US" b="1" dirty="0">
              <a:solidFill>
                <a:srgbClr val="0B2340"/>
              </a:solidFill>
              <a:latin typeface="Arial" pitchFamily="34"/>
              <a:ea typeface="Source Sans Pro"/>
              <a:cs typeface="Arial" pitchFamily="34"/>
            </a:endParaRPr>
          </a:p>
          <a:p>
            <a:pPr lvl="0" algn="ctr">
              <a:spcAft>
                <a:spcPts val="1000"/>
              </a:spcAft>
              <a:defRPr sz="1800" b="0" i="0" u="none" strike="noStrike" kern="0" cap="none" spc="0" baseline="0">
                <a:solidFill>
                  <a:srgbClr val="000000"/>
                </a:solidFill>
                <a:uFillTx/>
              </a:defRPr>
            </a:pPr>
            <a:r>
              <a:rPr lang="en-US" b="1" dirty="0">
                <a:solidFill>
                  <a:srgbClr val="0B2340"/>
                </a:solidFill>
                <a:latin typeface="Arial" pitchFamily="34"/>
                <a:ea typeface="Source Sans Pro"/>
                <a:cs typeface="Arial" pitchFamily="34"/>
              </a:rPr>
              <a:t>Secured employment within 180 days of graduation</a:t>
            </a:r>
          </a:p>
        </p:txBody>
      </p:sp>
      <p:sp>
        <p:nvSpPr>
          <p:cNvPr id="5" name="Google Shape;1497;p292"/>
          <p:cNvSpPr/>
          <p:nvPr/>
        </p:nvSpPr>
        <p:spPr>
          <a:xfrm>
            <a:off x="800566" y="2154408"/>
            <a:ext cx="2381097" cy="635398"/>
          </a:xfrm>
          <a:prstGeom prst="rect">
            <a:avLst/>
          </a:prstGeom>
          <a:solidFill>
            <a:srgbClr val="495A7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FFFFFF"/>
                </a:solidFill>
                <a:uFillTx/>
                <a:latin typeface="Arial" pitchFamily="34"/>
                <a:ea typeface="Source Sans Pro"/>
                <a:cs typeface="Arial" pitchFamily="34"/>
              </a:rPr>
              <a:t>How Many</a:t>
            </a:r>
            <a:r>
              <a:rPr lang="en-US" sz="1600" b="1" i="0" u="none" strike="noStrike" kern="1200" cap="none" spc="0" dirty="0">
                <a:solidFill>
                  <a:srgbClr val="FFFFFF"/>
                </a:solidFill>
                <a:uFillTx/>
                <a:latin typeface="Arial" pitchFamily="34"/>
                <a:ea typeface="Source Sans Pro"/>
                <a:cs typeface="Arial" pitchFamily="34"/>
              </a:rPr>
              <a:t> Students Graduated?</a:t>
            </a:r>
            <a:endParaRPr lang="en-US" sz="1600" b="1" i="0" u="none" strike="noStrike" kern="1200" cap="none" spc="0" baseline="0" dirty="0">
              <a:solidFill>
                <a:srgbClr val="FFFFFF"/>
              </a:solidFill>
              <a:uFillTx/>
              <a:latin typeface="Arial" pitchFamily="34"/>
              <a:ea typeface="Source Sans Pro"/>
              <a:cs typeface="Arial" pitchFamily="34"/>
            </a:endParaRPr>
          </a:p>
        </p:txBody>
      </p:sp>
      <p:sp>
        <p:nvSpPr>
          <p:cNvPr id="6" name="Google Shape;1498;p292"/>
          <p:cNvSpPr/>
          <p:nvPr/>
        </p:nvSpPr>
        <p:spPr>
          <a:xfrm>
            <a:off x="6197200" y="2154408"/>
            <a:ext cx="2381097" cy="635398"/>
          </a:xfrm>
          <a:prstGeom prst="rect">
            <a:avLst/>
          </a:prstGeom>
          <a:solidFill>
            <a:srgbClr val="DBDEE3"/>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C2340"/>
                </a:solidFill>
                <a:uFillTx/>
                <a:latin typeface="Arial" pitchFamily="34"/>
                <a:ea typeface="Source Sans Pro"/>
                <a:cs typeface="Arial" pitchFamily="34"/>
              </a:rPr>
              <a:t>Employment</a:t>
            </a:r>
            <a:r>
              <a:rPr lang="en-US" sz="1600" b="1" i="0" u="none" strike="noStrike" kern="1200" cap="none" spc="0" dirty="0">
                <a:solidFill>
                  <a:srgbClr val="0C2340"/>
                </a:solidFill>
                <a:uFillTx/>
                <a:latin typeface="Arial" pitchFamily="34"/>
                <a:ea typeface="Source Sans Pro"/>
                <a:cs typeface="Arial" pitchFamily="34"/>
              </a:rPr>
              <a:t> Info</a:t>
            </a:r>
            <a:endParaRPr lang="en-US" sz="1600" b="1" i="0" u="none" strike="noStrike" kern="1200" cap="none" spc="0" baseline="0" dirty="0">
              <a:solidFill>
                <a:srgbClr val="0C2340"/>
              </a:solidFill>
              <a:uFillTx/>
              <a:latin typeface="Arial" pitchFamily="34"/>
              <a:ea typeface="Source Sans Pro"/>
              <a:cs typeface="Arial" pitchFamily="34"/>
            </a:endParaRPr>
          </a:p>
        </p:txBody>
      </p:sp>
      <p:sp>
        <p:nvSpPr>
          <p:cNvPr id="7" name="Google Shape;1499;p292"/>
          <p:cNvSpPr/>
          <p:nvPr/>
        </p:nvSpPr>
        <p:spPr>
          <a:xfrm>
            <a:off x="3493529" y="2127009"/>
            <a:ext cx="2381097" cy="635398"/>
          </a:xfrm>
          <a:prstGeom prst="rect">
            <a:avLst/>
          </a:prstGeom>
          <a:solidFill>
            <a:srgbClr val="F05A21"/>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FFFFFF"/>
                </a:solidFill>
                <a:uFillTx/>
                <a:latin typeface="Arial" pitchFamily="34"/>
                <a:ea typeface="Source Sans Pro"/>
                <a:cs typeface="Arial" pitchFamily="34"/>
              </a:rPr>
              <a:t>TExES</a:t>
            </a:r>
            <a:r>
              <a:rPr lang="en-US" sz="1600" b="1" i="0" u="none" strike="noStrike" kern="1200" cap="none" spc="0" dirty="0">
                <a:solidFill>
                  <a:srgbClr val="FFFFFF"/>
                </a:solidFill>
                <a:uFillTx/>
                <a:latin typeface="Arial" pitchFamily="34"/>
                <a:ea typeface="Source Sans Pro"/>
                <a:cs typeface="Arial" pitchFamily="34"/>
              </a:rPr>
              <a:t> Passing Rate for School COU Exam</a:t>
            </a:r>
            <a:endParaRPr lang="en-US" sz="1600" b="1" i="0" u="none" strike="noStrike" kern="1200" cap="none" spc="0" baseline="0" dirty="0">
              <a:solidFill>
                <a:srgbClr val="FFFFFF"/>
              </a:solidFill>
              <a:uFillTx/>
              <a:latin typeface="Arial" pitchFamily="34"/>
              <a:ea typeface="Source Sans Pro"/>
              <a:cs typeface="Arial" pitchFamily="34"/>
            </a:endParaRPr>
          </a:p>
        </p:txBody>
      </p:sp>
      <p:sp>
        <p:nvSpPr>
          <p:cNvPr id="8" name="Google Shape;1500;p292"/>
          <p:cNvSpPr txBox="1"/>
          <p:nvPr/>
        </p:nvSpPr>
        <p:spPr>
          <a:xfrm>
            <a:off x="1132731" y="3572679"/>
            <a:ext cx="1722299" cy="7425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dirty="0">
                <a:solidFill>
                  <a:srgbClr val="F05921"/>
                </a:solidFill>
                <a:latin typeface="Arial" pitchFamily="34"/>
                <a:ea typeface="Source Sans Pro"/>
                <a:cs typeface="Arial" pitchFamily="34"/>
              </a:rPr>
              <a:t>28</a:t>
            </a:r>
            <a:r>
              <a:rPr lang="en-US" sz="4800" b="1" i="0" u="none" strike="noStrike" kern="1200" cap="none" spc="0" baseline="0" dirty="0">
                <a:solidFill>
                  <a:srgbClr val="F05921"/>
                </a:solidFill>
                <a:uFillTx/>
                <a:latin typeface="Arial" pitchFamily="34"/>
                <a:ea typeface="Source Sans Pro"/>
                <a:cs typeface="Arial" pitchFamily="34"/>
              </a:rPr>
              <a:t> </a:t>
            </a:r>
          </a:p>
        </p:txBody>
      </p:sp>
      <p:sp>
        <p:nvSpPr>
          <p:cNvPr id="11" name="Google Shape;1503;p292"/>
          <p:cNvSpPr txBox="1"/>
          <p:nvPr/>
        </p:nvSpPr>
        <p:spPr>
          <a:xfrm>
            <a:off x="3940874" y="2909882"/>
            <a:ext cx="1528594" cy="1405298"/>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dirty="0">
                <a:solidFill>
                  <a:srgbClr val="F05921"/>
                </a:solidFill>
                <a:latin typeface="Arial" pitchFamily="34"/>
                <a:ea typeface="Source Sans Pro"/>
                <a:cs typeface="Arial" pitchFamily="34"/>
              </a:rPr>
              <a:t>96</a:t>
            </a:r>
            <a:r>
              <a:rPr lang="en-US" sz="4800" b="1" i="0" u="none" strike="noStrike" kern="1200" cap="none" spc="0" baseline="0" dirty="0">
                <a:solidFill>
                  <a:srgbClr val="F05921"/>
                </a:solidFill>
                <a:uFillTx/>
                <a:latin typeface="Arial" pitchFamily="34"/>
                <a:ea typeface="Source Sans Pro"/>
                <a:cs typeface="Arial" pitchFamily="34"/>
              </a:rPr>
              <a:t>% </a:t>
            </a:r>
          </a:p>
        </p:txBody>
      </p:sp>
      <p:sp>
        <p:nvSpPr>
          <p:cNvPr id="12" name="Google Shape;1504;p292"/>
          <p:cNvSpPr txBox="1"/>
          <p:nvPr/>
        </p:nvSpPr>
        <p:spPr>
          <a:xfrm>
            <a:off x="3888728" y="3606137"/>
            <a:ext cx="1774444" cy="1270839"/>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ts val="0"/>
              </a:spcBef>
              <a:spcAft>
                <a:spcPts val="1000"/>
              </a:spcAft>
              <a:buNone/>
              <a:tabLst/>
              <a:defRPr sz="1800" b="0" i="0" u="none" strike="noStrike" kern="0" cap="none" spc="0" baseline="0">
                <a:solidFill>
                  <a:srgbClr val="000000"/>
                </a:solidFill>
                <a:uFillTx/>
              </a:defRPr>
            </a:pPr>
            <a:endParaRPr lang="en-US" sz="1800" b="1" i="0" u="none" strike="noStrike" kern="1200" cap="none" spc="0" baseline="0" dirty="0">
              <a:solidFill>
                <a:srgbClr val="0B2340"/>
              </a:solidFill>
              <a:uFillTx/>
              <a:latin typeface="Arial" pitchFamily="34"/>
              <a:ea typeface="Source Sans Pro"/>
              <a:cs typeface="Arial" pitchFamily="34"/>
            </a:endParaRPr>
          </a:p>
        </p:txBody>
      </p:sp>
      <p:sp>
        <p:nvSpPr>
          <p:cNvPr id="14" name="Google Shape;1506;p292"/>
          <p:cNvSpPr txBox="1"/>
          <p:nvPr/>
        </p:nvSpPr>
        <p:spPr>
          <a:xfrm>
            <a:off x="6596219" y="3000267"/>
            <a:ext cx="1722299" cy="7425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dirty="0">
                <a:solidFill>
                  <a:srgbClr val="F05921"/>
                </a:solidFill>
                <a:latin typeface="Arial" pitchFamily="34"/>
                <a:ea typeface="Source Sans Pro"/>
                <a:cs typeface="Arial" pitchFamily="34"/>
              </a:rPr>
              <a:t>96</a:t>
            </a:r>
            <a:r>
              <a:rPr lang="en-US" sz="4800" b="1" i="0" u="none" strike="noStrike" kern="1200" cap="none" spc="0" baseline="0" dirty="0">
                <a:solidFill>
                  <a:srgbClr val="F05921"/>
                </a:solidFill>
                <a:uFillTx/>
                <a:latin typeface="Arial" pitchFamily="34"/>
                <a:ea typeface="Source Sans Pro"/>
                <a:cs typeface="Arial" pitchFamily="34"/>
              </a:rPr>
              <a:t>% </a:t>
            </a:r>
          </a:p>
        </p:txBody>
      </p:sp>
      <p:sp>
        <p:nvSpPr>
          <p:cNvPr id="17" name="Google Shape;1496;p292"/>
          <p:cNvSpPr/>
          <p:nvPr/>
        </p:nvSpPr>
        <p:spPr>
          <a:xfrm>
            <a:off x="8921361" y="2154408"/>
            <a:ext cx="2381097" cy="2967301"/>
          </a:xfrm>
          <a:prstGeom prst="rect">
            <a:avLst/>
          </a:pr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8" name="Google Shape;1499;p292"/>
          <p:cNvSpPr/>
          <p:nvPr/>
        </p:nvSpPr>
        <p:spPr>
          <a:xfrm>
            <a:off x="8921380" y="2154408"/>
            <a:ext cx="2381097" cy="635398"/>
          </a:xfrm>
          <a:prstGeom prst="rect">
            <a:avLst/>
          </a:prstGeom>
          <a:solidFill>
            <a:srgbClr val="495A7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FFFFFF"/>
                </a:solidFill>
                <a:uFillTx/>
                <a:latin typeface="Arial" pitchFamily="34"/>
                <a:ea typeface="Source Sans Pro"/>
                <a:cs typeface="Arial" pitchFamily="34"/>
              </a:rPr>
              <a:t>Completion Rate</a:t>
            </a:r>
          </a:p>
        </p:txBody>
      </p:sp>
      <p:sp>
        <p:nvSpPr>
          <p:cNvPr id="19" name="Google Shape;1506;p292"/>
          <p:cNvSpPr txBox="1"/>
          <p:nvPr/>
        </p:nvSpPr>
        <p:spPr>
          <a:xfrm>
            <a:off x="9179669" y="3000267"/>
            <a:ext cx="1858985" cy="86404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dirty="0">
                <a:solidFill>
                  <a:srgbClr val="F05921"/>
                </a:solidFill>
                <a:uFillTx/>
                <a:latin typeface="Arial" pitchFamily="34"/>
                <a:ea typeface="Source Sans Pro"/>
                <a:cs typeface="Arial" pitchFamily="34"/>
              </a:rPr>
              <a:t>100% </a:t>
            </a:r>
          </a:p>
        </p:txBody>
      </p:sp>
      <p:sp>
        <p:nvSpPr>
          <p:cNvPr id="20" name="Google Shape;1507;p292"/>
          <p:cNvSpPr txBox="1"/>
          <p:nvPr/>
        </p:nvSpPr>
        <p:spPr>
          <a:xfrm>
            <a:off x="9179668" y="3744062"/>
            <a:ext cx="1858985" cy="1142235"/>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ts val="0"/>
              </a:spcBef>
              <a:spcAft>
                <a:spcPts val="1000"/>
              </a:spcAft>
              <a:buNone/>
              <a:tabLst/>
              <a:defRPr sz="1800" b="0" i="0" u="none" strike="noStrike" kern="0" cap="none" spc="0" baseline="0">
                <a:solidFill>
                  <a:srgbClr val="000000"/>
                </a:solidFill>
                <a:uFillTx/>
              </a:defRPr>
            </a:pPr>
            <a:r>
              <a:rPr lang="en-US" b="1" kern="0" dirty="0">
                <a:solidFill>
                  <a:srgbClr val="0B2340"/>
                </a:solidFill>
                <a:latin typeface="Arial" pitchFamily="34"/>
                <a:ea typeface="Source Sans Pro"/>
                <a:cs typeface="Arial" pitchFamily="34"/>
              </a:rPr>
              <a:t>FT &amp; PT SC students completed within 3 years</a:t>
            </a:r>
            <a:endParaRPr lang="en-US" sz="1800" b="1" i="0" u="none" strike="noStrike" kern="1200" cap="none" spc="0" baseline="0" dirty="0">
              <a:solidFill>
                <a:srgbClr val="0B2340"/>
              </a:solidFill>
              <a:uFillTx/>
              <a:latin typeface="Arial" pitchFamily="34"/>
              <a:ea typeface="Source Sans Pro"/>
              <a:cs typeface="Arial" pitchFamily="34"/>
            </a:endParaRPr>
          </a:p>
        </p:txBody>
      </p:sp>
      <p:sp>
        <p:nvSpPr>
          <p:cNvPr id="22" name="TextBox 65"/>
          <p:cNvSpPr txBox="1"/>
          <p:nvPr/>
        </p:nvSpPr>
        <p:spPr>
          <a:xfrm>
            <a:off x="176895" y="663649"/>
            <a:ext cx="11759951" cy="70788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dirty="0">
                <a:solidFill>
                  <a:srgbClr val="FFFFFF"/>
                </a:solidFill>
                <a:uFillTx/>
                <a:latin typeface="Arial" pitchFamily="34"/>
                <a:cs typeface="Arial" pitchFamily="34"/>
              </a:rPr>
              <a:t>2020-2021 UTSA M.Ed. in School Counseling Stats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3" name="TextBox 5"/>
          <p:cNvSpPr txBox="1"/>
          <p:nvPr/>
        </p:nvSpPr>
        <p:spPr>
          <a:xfrm>
            <a:off x="6927573" y="0"/>
            <a:ext cx="5015948" cy="6858000"/>
          </a:xfrm>
          <a:prstGeom prst="rect">
            <a:avLst/>
          </a:prstGeom>
          <a:solidFill>
            <a:srgbClr val="DBDEE3"/>
          </a:solidFill>
          <a:ln cap="flat">
            <a:noFill/>
          </a:ln>
        </p:spPr>
        <p:txBody>
          <a:bodyPr vert="horz" wrap="square" lIns="274320" tIns="822960" rIns="91440" bIns="45720" anchor="t" anchorCtr="0" compatLnSpc="1">
            <a:no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br>
              <a:rPr lang="en-US" sz="1800" b="1" i="0" u="none" strike="noStrike" kern="1200" cap="none" spc="0" baseline="0" dirty="0">
                <a:solidFill>
                  <a:srgbClr val="F05921"/>
                </a:solidFill>
                <a:uFillTx/>
                <a:latin typeface="Calibri"/>
              </a:rPr>
            </a:br>
            <a:endParaRPr lang="en-US" sz="1400" b="0" i="0" u="none" strike="noStrike" kern="1200" cap="none" spc="0" baseline="0" dirty="0">
              <a:solidFill>
                <a:srgbClr val="0B2340"/>
              </a:solidFill>
              <a:uFillTx/>
              <a:latin typeface="Calibri"/>
            </a:endParaRPr>
          </a:p>
          <a:p>
            <a:pPr marL="0" marR="0" lvl="0" indent="0" algn="ct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3200" b="1" u="sng" kern="0" dirty="0">
                <a:solidFill>
                  <a:srgbClr val="F05921"/>
                </a:solidFill>
                <a:latin typeface="Calibri"/>
              </a:rPr>
              <a:t>Program of Study:</a:t>
            </a:r>
          </a:p>
          <a:p>
            <a:pPr marL="457200" marR="0" lvl="0" indent="-457200" algn="l" defTabSz="914400" rtl="0" fontAlgn="auto" hangingPunct="1">
              <a:lnSpc>
                <a:spcPct val="10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US" sz="3200" b="1" kern="0" dirty="0">
                <a:solidFill>
                  <a:srgbClr val="F05921"/>
                </a:solidFill>
                <a:latin typeface="Calibri"/>
              </a:rPr>
              <a:t>60</a:t>
            </a:r>
            <a:r>
              <a:rPr lang="en-US" sz="3200" b="1" i="0" u="none" strike="noStrike" kern="0" cap="none" spc="0" dirty="0">
                <a:solidFill>
                  <a:srgbClr val="F05921"/>
                </a:solidFill>
                <a:uFillTx/>
                <a:latin typeface="Calibri"/>
              </a:rPr>
              <a:t> hours</a:t>
            </a:r>
            <a:br>
              <a:rPr lang="en-US" sz="1400" b="1" i="0" u="none" strike="noStrike" kern="1200" cap="none" spc="0" baseline="0" dirty="0">
                <a:solidFill>
                  <a:srgbClr val="F05921"/>
                </a:solidFill>
                <a:uFillTx/>
                <a:latin typeface="Calibri"/>
              </a:rPr>
            </a:br>
            <a:endParaRPr lang="en-US" sz="1400" b="1" i="0" u="none" strike="noStrike" kern="1200" cap="none" spc="0" baseline="0" dirty="0">
              <a:solidFill>
                <a:srgbClr val="F05921"/>
              </a:solidFill>
              <a:uFillTx/>
              <a:latin typeface="Calibri"/>
            </a:endParaRPr>
          </a:p>
          <a:p>
            <a:pPr marL="342900" marR="0" lvl="0" indent="-342900" algn="l" defTabSz="914400" rtl="0" fontAlgn="auto" hangingPunct="1">
              <a:lnSpc>
                <a:spcPct val="10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US" sz="3200" b="1" dirty="0">
                <a:solidFill>
                  <a:srgbClr val="F05921"/>
                </a:solidFill>
                <a:latin typeface="Calibri"/>
              </a:rPr>
              <a:t>Includes 100 hours of practicum &amp; 600 hour of internship, totaling 700 clinical hours</a:t>
            </a:r>
            <a:br>
              <a:rPr lang="en-US" sz="1400" b="1" i="0" u="none" strike="noStrike" kern="1200" cap="none" spc="0" baseline="0" dirty="0">
                <a:solidFill>
                  <a:srgbClr val="F05921"/>
                </a:solidFill>
                <a:uFillTx/>
                <a:latin typeface="Calibri"/>
              </a:rPr>
            </a:br>
            <a:endParaRPr lang="en-US" sz="1400" b="0" i="0" u="none" strike="noStrike" kern="1200" cap="none" spc="0" baseline="0" dirty="0">
              <a:solidFill>
                <a:srgbClr val="0B2340"/>
              </a:solidFill>
              <a:uFillTx/>
              <a:latin typeface="Calibri"/>
            </a:endParaRP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endParaRPr lang="en-US" sz="1400" b="0" i="0" u="none" strike="noStrike" kern="1200" cap="none" spc="0" baseline="0" dirty="0">
              <a:solidFill>
                <a:srgbClr val="0B2340"/>
              </a:solidFill>
              <a:uFillTx/>
              <a:latin typeface="Calibri"/>
            </a:endParaRPr>
          </a:p>
        </p:txBody>
      </p:sp>
      <p:sp>
        <p:nvSpPr>
          <p:cNvPr id="4" name="TextBox 6"/>
          <p:cNvSpPr txBox="1"/>
          <p:nvPr/>
        </p:nvSpPr>
        <p:spPr>
          <a:xfrm>
            <a:off x="248479" y="122714"/>
            <a:ext cx="6510130" cy="107721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dirty="0">
                <a:solidFill>
                  <a:srgbClr val="FFFFFF"/>
                </a:solidFill>
                <a:latin typeface="Arial" pitchFamily="34"/>
                <a:cs typeface="Arial" pitchFamily="34"/>
              </a:rPr>
              <a:t>M.Ed. in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dirty="0">
                <a:solidFill>
                  <a:srgbClr val="FFFFFF"/>
                </a:solidFill>
                <a:latin typeface="Arial" pitchFamily="34"/>
                <a:cs typeface="Arial" pitchFamily="34"/>
              </a:rPr>
              <a:t>School Counseling Program</a:t>
            </a:r>
            <a:endParaRPr lang="en-US" sz="3200" b="0" i="0" u="none" strike="noStrike" kern="1200" cap="none" spc="0" baseline="0" dirty="0">
              <a:solidFill>
                <a:srgbClr val="FFFFFF"/>
              </a:solidFill>
              <a:uFillTx/>
              <a:latin typeface="Arial" pitchFamily="34"/>
              <a:cs typeface="Arial" pitchFamily="34"/>
            </a:endParaRPr>
          </a:p>
        </p:txBody>
      </p:sp>
      <p:graphicFrame>
        <p:nvGraphicFramePr>
          <p:cNvPr id="6" name="Table 5"/>
          <p:cNvGraphicFramePr>
            <a:graphicFrameLocks noGrp="1"/>
          </p:cNvGraphicFramePr>
          <p:nvPr>
            <p:extLst>
              <p:ext uri="{D42A27DB-BD31-4B8C-83A1-F6EECF244321}">
                <p14:modId xmlns:p14="http://schemas.microsoft.com/office/powerpoint/2010/main" val="2778229691"/>
              </p:ext>
            </p:extLst>
          </p:nvPr>
        </p:nvGraphicFramePr>
        <p:xfrm>
          <a:off x="159025" y="1287216"/>
          <a:ext cx="6599583" cy="4708067"/>
        </p:xfrm>
        <a:graphic>
          <a:graphicData uri="http://schemas.openxmlformats.org/drawingml/2006/table">
            <a:tbl>
              <a:tblPr firstRow="1" firstCol="1" bandRow="1">
                <a:tableStyleId>{5C22544A-7EE6-4342-B048-85BDC9FD1C3A}</a:tableStyleId>
              </a:tblPr>
              <a:tblGrid>
                <a:gridCol w="5111442">
                  <a:extLst>
                    <a:ext uri="{9D8B030D-6E8A-4147-A177-3AD203B41FA5}">
                      <a16:colId xmlns:a16="http://schemas.microsoft.com/office/drawing/2014/main" val="20000"/>
                    </a:ext>
                  </a:extLst>
                </a:gridCol>
                <a:gridCol w="1488141">
                  <a:extLst>
                    <a:ext uri="{9D8B030D-6E8A-4147-A177-3AD203B41FA5}">
                      <a16:colId xmlns:a16="http://schemas.microsoft.com/office/drawing/2014/main" val="20001"/>
                    </a:ext>
                  </a:extLst>
                </a:gridCol>
              </a:tblGrid>
              <a:tr h="286444">
                <a:tc>
                  <a:txBody>
                    <a:bodyPr/>
                    <a:lstStyle/>
                    <a:p>
                      <a:pPr marL="0" marR="0" algn="ctr">
                        <a:lnSpc>
                          <a:spcPct val="107000"/>
                        </a:lnSpc>
                        <a:spcBef>
                          <a:spcPts val="0"/>
                        </a:spcBef>
                        <a:spcAft>
                          <a:spcPts val="0"/>
                        </a:spcAft>
                      </a:pPr>
                      <a:r>
                        <a:rPr lang="en-US" sz="1300" dirty="0">
                          <a:effectLst/>
                        </a:rPr>
                        <a:t>Course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Hours Awarded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44284">
                <a:tc>
                  <a:txBody>
                    <a:bodyPr/>
                    <a:lstStyle/>
                    <a:p>
                      <a:pPr marL="0" marR="0">
                        <a:lnSpc>
                          <a:spcPct val="107000"/>
                        </a:lnSpc>
                        <a:spcBef>
                          <a:spcPts val="0"/>
                        </a:spcBef>
                        <a:spcAft>
                          <a:spcPts val="0"/>
                        </a:spcAft>
                      </a:pPr>
                      <a:r>
                        <a:rPr lang="en-US" sz="1300">
                          <a:effectLst/>
                        </a:rPr>
                        <a:t>COU 5103-Introduction to School Counseling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44284">
                <a:tc>
                  <a:txBody>
                    <a:bodyPr/>
                    <a:lstStyle/>
                    <a:p>
                      <a:pPr marL="0" marR="0">
                        <a:lnSpc>
                          <a:spcPct val="107000"/>
                        </a:lnSpc>
                        <a:spcBef>
                          <a:spcPts val="0"/>
                        </a:spcBef>
                        <a:spcAft>
                          <a:spcPts val="0"/>
                        </a:spcAft>
                      </a:pPr>
                      <a:r>
                        <a:rPr lang="en-US" sz="1300">
                          <a:effectLst/>
                        </a:rPr>
                        <a:t>COU 5213-Counseling Theories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6444">
                <a:tc>
                  <a:txBody>
                    <a:bodyPr/>
                    <a:lstStyle/>
                    <a:p>
                      <a:pPr marL="0" marR="0">
                        <a:lnSpc>
                          <a:spcPct val="107000"/>
                        </a:lnSpc>
                        <a:spcBef>
                          <a:spcPts val="0"/>
                        </a:spcBef>
                        <a:spcAft>
                          <a:spcPts val="0"/>
                        </a:spcAft>
                      </a:pPr>
                      <a:r>
                        <a:rPr lang="en-US" sz="1300">
                          <a:effectLst/>
                        </a:rPr>
                        <a:t>COU 5223-Clinical Assessment and Appraisal Strategies for Counselors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44284">
                <a:tc>
                  <a:txBody>
                    <a:bodyPr/>
                    <a:lstStyle/>
                    <a:p>
                      <a:pPr marL="0" marR="0">
                        <a:lnSpc>
                          <a:spcPct val="107000"/>
                        </a:lnSpc>
                        <a:spcBef>
                          <a:spcPts val="0"/>
                        </a:spcBef>
                        <a:spcAft>
                          <a:spcPts val="0"/>
                        </a:spcAft>
                      </a:pPr>
                      <a:r>
                        <a:rPr lang="en-US" sz="1300">
                          <a:effectLst/>
                        </a:rPr>
                        <a:t>COU 5233- Group Theory and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44284">
                <a:tc>
                  <a:txBody>
                    <a:bodyPr/>
                    <a:lstStyle/>
                    <a:p>
                      <a:pPr marL="0" marR="0">
                        <a:lnSpc>
                          <a:spcPct val="107000"/>
                        </a:lnSpc>
                        <a:spcBef>
                          <a:spcPts val="0"/>
                        </a:spcBef>
                        <a:spcAft>
                          <a:spcPts val="0"/>
                        </a:spcAft>
                      </a:pPr>
                      <a:r>
                        <a:rPr lang="en-US" sz="1300">
                          <a:effectLst/>
                        </a:rPr>
                        <a:t>COU 5243-Diagnosis in Counseling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86444">
                <a:tc>
                  <a:txBody>
                    <a:bodyPr/>
                    <a:lstStyle/>
                    <a:p>
                      <a:pPr marL="0" marR="0">
                        <a:lnSpc>
                          <a:spcPct val="107000"/>
                        </a:lnSpc>
                        <a:spcBef>
                          <a:spcPts val="0"/>
                        </a:spcBef>
                        <a:spcAft>
                          <a:spcPts val="0"/>
                        </a:spcAft>
                      </a:pPr>
                      <a:r>
                        <a:rPr lang="en-US" sz="1300" dirty="0">
                          <a:effectLst/>
                        </a:rPr>
                        <a:t>COU 5253-Child &amp; Adolescent Counseling in a Systemic Context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44284">
                <a:tc>
                  <a:txBody>
                    <a:bodyPr/>
                    <a:lstStyle/>
                    <a:p>
                      <a:pPr marL="0" marR="0">
                        <a:lnSpc>
                          <a:spcPct val="107000"/>
                        </a:lnSpc>
                        <a:spcBef>
                          <a:spcPts val="0"/>
                        </a:spcBef>
                        <a:spcAft>
                          <a:spcPts val="0"/>
                        </a:spcAft>
                      </a:pPr>
                      <a:r>
                        <a:rPr lang="en-US" sz="1300" dirty="0">
                          <a:effectLst/>
                        </a:rPr>
                        <a:t>COU 5283-Counseling Multicultural Settings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144284">
                <a:tc>
                  <a:txBody>
                    <a:bodyPr/>
                    <a:lstStyle/>
                    <a:p>
                      <a:pPr marL="0" marR="0">
                        <a:lnSpc>
                          <a:spcPct val="107000"/>
                        </a:lnSpc>
                        <a:spcBef>
                          <a:spcPts val="0"/>
                        </a:spcBef>
                        <a:spcAft>
                          <a:spcPts val="0"/>
                        </a:spcAft>
                      </a:pPr>
                      <a:r>
                        <a:rPr lang="en-US" sz="1300">
                          <a:effectLst/>
                        </a:rPr>
                        <a:t>COU 5393-Development of Counseling Skills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144284">
                <a:tc>
                  <a:txBody>
                    <a:bodyPr/>
                    <a:lstStyle/>
                    <a:p>
                      <a:pPr marL="0" marR="0">
                        <a:lnSpc>
                          <a:spcPct val="107000"/>
                        </a:lnSpc>
                        <a:spcBef>
                          <a:spcPts val="0"/>
                        </a:spcBef>
                        <a:spcAft>
                          <a:spcPts val="0"/>
                        </a:spcAft>
                      </a:pPr>
                      <a:r>
                        <a:rPr lang="en-US" sz="1300">
                          <a:effectLst/>
                        </a:rPr>
                        <a:t>COU 6003-Consultation and Program Evaluation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144284">
                <a:tc>
                  <a:txBody>
                    <a:bodyPr/>
                    <a:lstStyle/>
                    <a:p>
                      <a:pPr marL="0" marR="0">
                        <a:lnSpc>
                          <a:spcPct val="107000"/>
                        </a:lnSpc>
                        <a:spcBef>
                          <a:spcPts val="0"/>
                        </a:spcBef>
                        <a:spcAft>
                          <a:spcPts val="0"/>
                        </a:spcAft>
                      </a:pPr>
                      <a:r>
                        <a:rPr lang="en-US" sz="1300">
                          <a:effectLst/>
                        </a:rPr>
                        <a:t>COU6153-Career Development and Choice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144284">
                <a:tc>
                  <a:txBody>
                    <a:bodyPr/>
                    <a:lstStyle/>
                    <a:p>
                      <a:pPr marL="0" marR="0">
                        <a:lnSpc>
                          <a:spcPct val="107000"/>
                        </a:lnSpc>
                        <a:spcBef>
                          <a:spcPts val="0"/>
                        </a:spcBef>
                        <a:spcAft>
                          <a:spcPts val="0"/>
                        </a:spcAft>
                      </a:pPr>
                      <a:r>
                        <a:rPr lang="en-US" sz="1300">
                          <a:effectLst/>
                        </a:rPr>
                        <a:t>EDU 5033-Human Development Across the Life Span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144284">
                <a:tc>
                  <a:txBody>
                    <a:bodyPr/>
                    <a:lstStyle/>
                    <a:p>
                      <a:pPr marL="0" marR="0">
                        <a:lnSpc>
                          <a:spcPct val="107000"/>
                        </a:lnSpc>
                        <a:spcBef>
                          <a:spcPts val="0"/>
                        </a:spcBef>
                        <a:spcAft>
                          <a:spcPts val="0"/>
                        </a:spcAft>
                      </a:pPr>
                      <a:r>
                        <a:rPr lang="en-US" sz="1300">
                          <a:effectLst/>
                        </a:rPr>
                        <a:t>EDP 5033-Research Methods in Education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144284">
                <a:tc>
                  <a:txBody>
                    <a:bodyPr/>
                    <a:lstStyle/>
                    <a:p>
                      <a:pPr marL="0" marR="0">
                        <a:lnSpc>
                          <a:spcPct val="107000"/>
                        </a:lnSpc>
                        <a:spcBef>
                          <a:spcPts val="0"/>
                        </a:spcBef>
                        <a:spcAft>
                          <a:spcPts val="0"/>
                        </a:spcAft>
                      </a:pPr>
                      <a:r>
                        <a:rPr lang="en-US" sz="1300" dirty="0">
                          <a:effectLst/>
                        </a:rPr>
                        <a:t>COU 5113 Ethical and Legal Issues in Counseling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144284">
                <a:tc>
                  <a:txBody>
                    <a:bodyPr/>
                    <a:lstStyle/>
                    <a:p>
                      <a:pPr marL="0" marR="0">
                        <a:lnSpc>
                          <a:spcPct val="107000"/>
                        </a:lnSpc>
                        <a:spcBef>
                          <a:spcPts val="0"/>
                        </a:spcBef>
                        <a:spcAft>
                          <a:spcPts val="0"/>
                        </a:spcAft>
                      </a:pPr>
                      <a:r>
                        <a:rPr lang="en-US" sz="1300" dirty="0">
                          <a:effectLst/>
                        </a:rPr>
                        <a:t>COU 5613-Biopsychosocial Aspects of Addiction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144284">
                <a:tc>
                  <a:txBody>
                    <a:bodyPr/>
                    <a:lstStyle/>
                    <a:p>
                      <a:pPr marL="0" marR="0">
                        <a:lnSpc>
                          <a:spcPct val="107000"/>
                        </a:lnSpc>
                        <a:spcBef>
                          <a:spcPts val="0"/>
                        </a:spcBef>
                        <a:spcAft>
                          <a:spcPts val="0"/>
                        </a:spcAft>
                      </a:pPr>
                      <a:r>
                        <a:rPr lang="en-US" sz="1300" dirty="0">
                          <a:effectLst/>
                        </a:rPr>
                        <a:t>COU 6523-Couples and Family Counseling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144284">
                <a:tc>
                  <a:txBody>
                    <a:bodyPr/>
                    <a:lstStyle/>
                    <a:p>
                      <a:pPr marL="0" marR="0">
                        <a:lnSpc>
                          <a:spcPct val="107000"/>
                        </a:lnSpc>
                        <a:spcBef>
                          <a:spcPts val="0"/>
                        </a:spcBef>
                        <a:spcAft>
                          <a:spcPts val="0"/>
                        </a:spcAft>
                      </a:pPr>
                      <a:r>
                        <a:rPr lang="en-US" sz="1300" dirty="0">
                          <a:effectLst/>
                        </a:rPr>
                        <a:t>COU 6883-Trauma, Crisis, &amp; Grief Counseling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147258">
                <a:tc>
                  <a:txBody>
                    <a:bodyPr/>
                    <a:lstStyle/>
                    <a:p>
                      <a:pPr marL="0" marR="0">
                        <a:lnSpc>
                          <a:spcPct val="107000"/>
                        </a:lnSpc>
                        <a:spcBef>
                          <a:spcPts val="0"/>
                        </a:spcBef>
                        <a:spcAft>
                          <a:spcPts val="0"/>
                        </a:spcAft>
                      </a:pPr>
                      <a:r>
                        <a:rPr lang="en-US" sz="1300" dirty="0">
                          <a:effectLst/>
                        </a:rPr>
                        <a:t>COU 5683-Practicum in Counseling (100 hours)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extLst>
                  <a:ext uri="{0D108BD9-81ED-4DB2-BD59-A6C34878D82A}">
                    <a16:rowId xmlns:a16="http://schemas.microsoft.com/office/drawing/2014/main" val="10017"/>
                  </a:ext>
                </a:extLst>
              </a:tr>
              <a:tr h="147258">
                <a:tc>
                  <a:txBody>
                    <a:bodyPr/>
                    <a:lstStyle/>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COU 5793-School Counseling Internship I (200 hours)</a:t>
                      </a:r>
                    </a:p>
                  </a:txBody>
                  <a:tcPr marL="68580" marR="68580" marT="0" marB="0"/>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extLst>
                  <a:ext uri="{0D108BD9-81ED-4DB2-BD59-A6C34878D82A}">
                    <a16:rowId xmlns:a16="http://schemas.microsoft.com/office/drawing/2014/main" val="4003832464"/>
                  </a:ext>
                </a:extLst>
              </a:tr>
              <a:tr h="147258">
                <a:tc>
                  <a:txBody>
                    <a:bodyPr/>
                    <a:lstStyle/>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COU 5803-School Counseling Internship II (200 hours)</a:t>
                      </a:r>
                    </a:p>
                  </a:txBody>
                  <a:tcPr marL="68580" marR="68580" marT="0" marB="0"/>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extLst>
                  <a:ext uri="{0D108BD9-81ED-4DB2-BD59-A6C34878D82A}">
                    <a16:rowId xmlns:a16="http://schemas.microsoft.com/office/drawing/2014/main" val="3717526157"/>
                  </a:ext>
                </a:extLst>
              </a:tr>
              <a:tr h="147258">
                <a:tc>
                  <a:txBody>
                    <a:bodyPr/>
                    <a:lstStyle/>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COU 5813-School Counseling Internship III (200 hours)</a:t>
                      </a:r>
                    </a:p>
                  </a:txBody>
                  <a:tcPr marL="68580" marR="68580" marT="0" marB="0"/>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extLst>
                  <a:ext uri="{0D108BD9-81ED-4DB2-BD59-A6C34878D82A}">
                    <a16:rowId xmlns:a16="http://schemas.microsoft.com/office/drawing/2014/main" val="2259282607"/>
                  </a:ext>
                </a:extLst>
              </a:tr>
              <a:tr h="147258">
                <a:tc>
                  <a:txBody>
                    <a:bodyPr/>
                    <a:lstStyle/>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tc>
                <a:extLst>
                  <a:ext uri="{0D108BD9-81ED-4DB2-BD59-A6C34878D82A}">
                    <a16:rowId xmlns:a16="http://schemas.microsoft.com/office/drawing/2014/main" val="10542214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937D01-52B0-244E-6E3C-9DDE993D0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434" y="0"/>
            <a:ext cx="5993295" cy="6858000"/>
          </a:xfrm>
          <a:prstGeom prst="rect">
            <a:avLst/>
          </a:prstGeom>
        </p:spPr>
      </p:pic>
    </p:spTree>
    <p:extLst>
      <p:ext uri="{BB962C8B-B14F-4D97-AF65-F5344CB8AC3E}">
        <p14:creationId xmlns:p14="http://schemas.microsoft.com/office/powerpoint/2010/main" val="399528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80BBEC-16DB-63CF-F3D6-4C949C5CF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871" y="0"/>
            <a:ext cx="6768546" cy="6858000"/>
          </a:xfrm>
          <a:prstGeom prst="rect">
            <a:avLst/>
          </a:prstGeom>
        </p:spPr>
      </p:pic>
    </p:spTree>
    <p:extLst>
      <p:ext uri="{BB962C8B-B14F-4D97-AF65-F5344CB8AC3E}">
        <p14:creationId xmlns:p14="http://schemas.microsoft.com/office/powerpoint/2010/main" val="402696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4E5322-D2FB-1E59-CC4A-1A837D902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1" y="0"/>
            <a:ext cx="7046842" cy="6858000"/>
          </a:xfrm>
          <a:prstGeom prst="rect">
            <a:avLst/>
          </a:prstGeom>
        </p:spPr>
      </p:pic>
    </p:spTree>
    <p:extLst>
      <p:ext uri="{BB962C8B-B14F-4D97-AF65-F5344CB8AC3E}">
        <p14:creationId xmlns:p14="http://schemas.microsoft.com/office/powerpoint/2010/main" val="1136111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3528</TotalTime>
  <Words>4616</Words>
  <Application>Microsoft Macintosh PowerPoint</Application>
  <PresentationFormat>Widescreen</PresentationFormat>
  <Paragraphs>510</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Helvetica</vt:lpstr>
      <vt:lpstr>Source Sans Pro Black</vt:lpstr>
      <vt:lpstr>Symbol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hhh</dc:title>
  <dc:creator>Maria Castro</dc:creator>
  <cp:lastModifiedBy>Pamela Dyer</cp:lastModifiedBy>
  <cp:revision>99</cp:revision>
  <cp:lastPrinted>2022-07-25T16:43:35Z</cp:lastPrinted>
  <dcterms:created xsi:type="dcterms:W3CDTF">2021-06-29T17:30:33Z</dcterms:created>
  <dcterms:modified xsi:type="dcterms:W3CDTF">2024-02-08T15:55:50Z</dcterms:modified>
</cp:coreProperties>
</file>