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66" r:id="rId3"/>
    <p:sldId id="292" r:id="rId4"/>
    <p:sldId id="277" r:id="rId5"/>
    <p:sldId id="278" r:id="rId6"/>
    <p:sldId id="279" r:id="rId7"/>
    <p:sldId id="280" r:id="rId8"/>
    <p:sldId id="281" r:id="rId9"/>
    <p:sldId id="260" r:id="rId10"/>
    <p:sldId id="282" r:id="rId11"/>
    <p:sldId id="293" r:id="rId12"/>
    <p:sldId id="294" r:id="rId13"/>
    <p:sldId id="283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5" r:id="rId22"/>
    <p:sldId id="257" r:id="rId23"/>
    <p:sldId id="296" r:id="rId24"/>
    <p:sldId id="258" r:id="rId25"/>
    <p:sldId id="259" r:id="rId26"/>
    <p:sldId id="261" r:id="rId27"/>
    <p:sldId id="262" r:id="rId28"/>
    <p:sldId id="264" r:id="rId29"/>
    <p:sldId id="263" r:id="rId30"/>
    <p:sldId id="265" r:id="rId31"/>
    <p:sldId id="269" r:id="rId32"/>
    <p:sldId id="270" r:id="rId33"/>
    <p:sldId id="271" r:id="rId34"/>
    <p:sldId id="272" r:id="rId35"/>
    <p:sldId id="273" r:id="rId36"/>
    <p:sldId id="274" r:id="rId37"/>
    <p:sldId id="275" r:id="rId38"/>
    <p:sldId id="297" r:id="rId39"/>
    <p:sldId id="299" r:id="rId40"/>
    <p:sldId id="311" r:id="rId41"/>
    <p:sldId id="298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12" r:id="rId50"/>
    <p:sldId id="313" r:id="rId51"/>
    <p:sldId id="314" r:id="rId52"/>
    <p:sldId id="315" r:id="rId53"/>
    <p:sldId id="307" r:id="rId54"/>
    <p:sldId id="308" r:id="rId55"/>
    <p:sldId id="309" r:id="rId56"/>
    <p:sldId id="310" r:id="rId57"/>
    <p:sldId id="316" r:id="rId58"/>
    <p:sldId id="317" r:id="rId5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749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8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8362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17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821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09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3488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707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60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03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63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1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043102F-BF5B-234D-996C-98CE8E13C581}" type="datetimeFigureOut">
              <a:rPr lang="en-US" smtClean="0"/>
              <a:t>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1803294-6509-9B49-B5E5-BB3628DBE5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25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ictionary.com/browse/incompetent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E5820-D099-6685-4E50-C0507D12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027449"/>
          </a:xfrm>
        </p:spPr>
        <p:txBody>
          <a:bodyPr>
            <a:normAutofit/>
          </a:bodyPr>
          <a:lstStyle/>
          <a:p>
            <a:r>
              <a:rPr lang="en-US" dirty="0"/>
              <a:t>GATE KEEPING, HIPAA (Health Insurance Portability and Accountability Act of 1996, and FERPA (Family Educational Rights and privacy Act)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90CB10-7207-94A5-6AF5-2E8B2B1F66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156" y="5354607"/>
            <a:ext cx="9144000" cy="1655762"/>
          </a:xfrm>
        </p:spPr>
        <p:txBody>
          <a:bodyPr/>
          <a:lstStyle/>
          <a:p>
            <a:r>
              <a:rPr lang="en-US" dirty="0"/>
              <a:t>Gerald </a:t>
            </a:r>
            <a:r>
              <a:rPr lang="en-US" dirty="0" err="1"/>
              <a:t>Juhnke</a:t>
            </a:r>
            <a:r>
              <a:rPr lang="en-US" dirty="0"/>
              <a:t>, Ed.D., LPC, NCC, MAC,  ACS</a:t>
            </a:r>
          </a:p>
          <a:p>
            <a:r>
              <a:rPr lang="en-US" dirty="0"/>
              <a:t>A Very Special Thank You to Dr. Barbara Herlihy for Providing Gate Keeping Materials</a:t>
            </a:r>
          </a:p>
        </p:txBody>
      </p:sp>
    </p:spTree>
    <p:extLst>
      <p:ext uri="{BB962C8B-B14F-4D97-AF65-F5344CB8AC3E}">
        <p14:creationId xmlns:p14="http://schemas.microsoft.com/office/powerpoint/2010/main" val="3962095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incompetence and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between incompetence and impairment are often blurry.</a:t>
            </a:r>
          </a:p>
          <a:p>
            <a:r>
              <a:rPr lang="en-US" dirty="0"/>
              <a:t>Dictionary definitions:</a:t>
            </a:r>
          </a:p>
          <a:p>
            <a:pPr lvl="1"/>
            <a:r>
              <a:rPr lang="en-US" dirty="0"/>
              <a:t>Incompetence:</a:t>
            </a:r>
          </a:p>
          <a:p>
            <a:pPr lvl="2"/>
            <a:r>
              <a:rPr lang="en-US" dirty="0"/>
              <a:t>the quality or condition of being </a:t>
            </a:r>
            <a:r>
              <a:rPr lang="en-US" dirty="0">
                <a:hlinkClick r:id="rId2"/>
              </a:rPr>
              <a:t>incompetent</a:t>
            </a:r>
            <a:r>
              <a:rPr lang="en-US" dirty="0"/>
              <a:t>; lack of ability.</a:t>
            </a:r>
          </a:p>
          <a:p>
            <a:pPr lvl="2"/>
            <a:r>
              <a:rPr lang="en-US" i="1" dirty="0"/>
              <a:t>th</a:t>
            </a:r>
            <a:r>
              <a:rPr lang="en-US" dirty="0"/>
              <a:t>e condition of lacking power to act with effectiveness.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0705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incompetence and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between incompetence and impairment are often blurry.</a:t>
            </a:r>
          </a:p>
          <a:p>
            <a:r>
              <a:rPr lang="en-US" dirty="0"/>
              <a:t>Dictionary definitions:</a:t>
            </a:r>
          </a:p>
          <a:p>
            <a:pPr lvl="1"/>
            <a:r>
              <a:rPr lang="en-US" dirty="0"/>
              <a:t>Impairment</a:t>
            </a:r>
          </a:p>
          <a:p>
            <a:pPr lvl="2"/>
            <a:r>
              <a:rPr lang="en-US" dirty="0"/>
              <a:t>the state of being diminished, weakened, or damaged, especially mentally or physically: </a:t>
            </a:r>
            <a:r>
              <a:rPr lang="en-US" i="1" dirty="0"/>
              <a:t>cognitive impairment in older adults.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627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the Difference between incompetence and impairment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Differences between incompetence and impairment are often blurry.</a:t>
            </a:r>
          </a:p>
          <a:p>
            <a:r>
              <a:rPr lang="en-US" dirty="0"/>
              <a:t>Dictionary definitions:</a:t>
            </a:r>
          </a:p>
          <a:p>
            <a:pPr lvl="1"/>
            <a:r>
              <a:rPr lang="en-US" dirty="0"/>
              <a:t>Thus, IMPAIRMENT means diminished or weakened or lacking the knowledge or skills to perform at the required level. </a:t>
            </a:r>
          </a:p>
          <a:p>
            <a:pPr lvl="3"/>
            <a:r>
              <a:rPr lang="en-US" dirty="0"/>
              <a:t>In other words, with supervision and training there is an increased probability of being able to function at the required level.</a:t>
            </a:r>
          </a:p>
          <a:p>
            <a:pPr marL="0" indent="0">
              <a:buNone/>
            </a:pPr>
            <a:r>
              <a:rPr lang="en-US" dirty="0"/>
              <a:t>-Conversely, INCOMPETENCE indicates the inability to perform at a required level even if one participates in further training, supervision, and education.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676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gatekeeping.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1. Subjective </a:t>
            </a:r>
            <a:r>
              <a:rPr lang="mr-IN" dirty="0"/>
              <a:t>–</a:t>
            </a:r>
            <a:endParaRPr lang="en-US" dirty="0"/>
          </a:p>
          <a:p>
            <a:pPr lvl="1"/>
            <a:r>
              <a:rPr lang="en-US" dirty="0"/>
              <a:t>no standardized procedures or benchmarks</a:t>
            </a:r>
          </a:p>
          <a:p>
            <a:pPr lvl="1"/>
            <a:r>
              <a:rPr lang="en-US" dirty="0"/>
              <a:t>measuring interpersonal skills and intrapersonal health are much harder to assess than academic performance</a:t>
            </a:r>
          </a:p>
          <a:p>
            <a:pPr lvl="1"/>
            <a:r>
              <a:rPr lang="en-US" dirty="0"/>
              <a:t>no professional standards exist for gatekeeping</a:t>
            </a:r>
          </a:p>
        </p:txBody>
      </p:sp>
    </p:spTree>
    <p:extLst>
      <p:ext uri="{BB962C8B-B14F-4D97-AF65-F5344CB8AC3E}">
        <p14:creationId xmlns:p14="http://schemas.microsoft.com/office/powerpoint/2010/main" val="1778774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 with gatekeeping.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31136" y="2367342"/>
            <a:ext cx="7729728" cy="337268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3. What to can we assess?  </a:t>
            </a:r>
          </a:p>
          <a:p>
            <a:pPr marL="0" indent="0">
              <a:buNone/>
            </a:pPr>
            <a:r>
              <a:rPr lang="en-US" dirty="0"/>
              <a:t>	-Dispositions?  </a:t>
            </a:r>
          </a:p>
          <a:p>
            <a:pPr marL="0" indent="0">
              <a:buNone/>
            </a:pPr>
            <a:r>
              <a:rPr lang="en-US" dirty="0"/>
              <a:t>	-Ethical behavior?  					  	</a:t>
            </a:r>
          </a:p>
          <a:p>
            <a:pPr marL="0" indent="0">
              <a:buNone/>
            </a:pPr>
            <a:r>
              <a:rPr lang="en-US" dirty="0"/>
              <a:t>	-Professionalism? </a:t>
            </a:r>
          </a:p>
          <a:p>
            <a:pPr marL="0" indent="0">
              <a:buNone/>
            </a:pPr>
            <a:r>
              <a:rPr lang="en-US" dirty="0"/>
              <a:t>	-Skills/interventions?</a:t>
            </a:r>
          </a:p>
          <a:p>
            <a:pPr marL="0" indent="0">
              <a:buNone/>
            </a:pPr>
            <a:r>
              <a:rPr lang="en-US" dirty="0"/>
              <a:t>	-Receptivity to feedback?  </a:t>
            </a:r>
            <a:r>
              <a:rPr lang="mr-IN" dirty="0"/>
              <a:t>…</a:t>
            </a:r>
            <a:r>
              <a:rPr lang="en-US" dirty="0"/>
              <a:t>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4. Gatekeeping is emotionally challenging</a:t>
            </a:r>
          </a:p>
          <a:p>
            <a:pPr marL="0" indent="0">
              <a:buNone/>
            </a:pPr>
            <a:r>
              <a:rPr lang="en-US" dirty="0"/>
              <a:t> 	-“Blinded by empathy” (Glance et al., 2012)</a:t>
            </a:r>
          </a:p>
          <a:p>
            <a:pPr marL="0" indent="0">
              <a:buNone/>
            </a:pPr>
            <a:r>
              <a:rPr lang="en-US" dirty="0"/>
              <a:t>	-As counselors we constantly fight for the underdog!</a:t>
            </a:r>
          </a:p>
          <a:p>
            <a:pPr marL="0" indent="0">
              <a:buNone/>
            </a:pPr>
            <a:r>
              <a:rPr lang="en-US" dirty="0"/>
              <a:t>	-We believe </a:t>
            </a:r>
            <a:r>
              <a:rPr lang="en-US" b="1" i="1" dirty="0"/>
              <a:t>all</a:t>
            </a:r>
            <a:r>
              <a:rPr lang="en-US" dirty="0"/>
              <a:t> people can change with love, compassion, and supervision</a:t>
            </a:r>
          </a:p>
        </p:txBody>
      </p:sp>
    </p:spTree>
    <p:extLst>
      <p:ext uri="{BB962C8B-B14F-4D97-AF65-F5344CB8AC3E}">
        <p14:creationId xmlns:p14="http://schemas.microsoft.com/office/powerpoint/2010/main" val="9474058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GateKeeping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3. Potential for backlash</a:t>
            </a:r>
          </a:p>
          <a:p>
            <a:pPr lvl="2"/>
            <a:r>
              <a:rPr lang="en-US" dirty="0"/>
              <a:t>Angry supervisee </a:t>
            </a:r>
          </a:p>
          <a:p>
            <a:pPr lvl="2"/>
            <a:r>
              <a:rPr lang="en-US" dirty="0"/>
              <a:t>Lawsuit for discrimination or defamation of character</a:t>
            </a:r>
          </a:p>
          <a:p>
            <a:pPr lvl="2"/>
            <a:endParaRPr lang="en-US" dirty="0"/>
          </a:p>
          <a:p>
            <a:r>
              <a:rPr lang="en-US" dirty="0"/>
              <a:t>4.  Vicarious liability</a:t>
            </a:r>
          </a:p>
          <a:p>
            <a:pPr lvl="1"/>
            <a:r>
              <a:rPr lang="en-US" dirty="0"/>
              <a:t>Here the clinical supervisor may be liable through association of the supervisee through the supervision relationship.</a:t>
            </a:r>
          </a:p>
          <a:p>
            <a:pPr lvl="2"/>
            <a:r>
              <a:rPr lang="en-US" dirty="0"/>
              <a:t>Supervisee fails to assess client for suicidal ideation and intervention</a:t>
            </a:r>
          </a:p>
          <a:p>
            <a:pPr lvl="2"/>
            <a:r>
              <a:rPr lang="en-US" dirty="0"/>
              <a:t>Supervisee fails to follow supervisor’s directive</a:t>
            </a:r>
          </a:p>
        </p:txBody>
      </p:sp>
    </p:spTree>
    <p:extLst>
      <p:ext uri="{BB962C8B-B14F-4D97-AF65-F5344CB8AC3E}">
        <p14:creationId xmlns:p14="http://schemas.microsoft.com/office/powerpoint/2010/main" val="19000190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C5C03-D317-59DC-114B-8F11D8E78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Vicarious liability:</a:t>
            </a:r>
            <a:br>
              <a:rPr lang="en-US" dirty="0"/>
            </a:br>
            <a:r>
              <a:rPr lang="en-US" sz="2000" dirty="0"/>
              <a:t>not as scary as it seems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F97DCF-D630-03B3-B574-B4F49FB72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Very few </a:t>
            </a:r>
            <a:r>
              <a:rPr lang="en-US" dirty="0"/>
              <a:t>counselors or counselors-in-training are sued for malpractice.  </a:t>
            </a:r>
          </a:p>
          <a:p>
            <a:r>
              <a:rPr lang="en-US" dirty="0"/>
              <a:t>Malpractice lawsuits against counselors and CITs (and their supervisors) are difficult to win.  </a:t>
            </a:r>
          </a:p>
          <a:p>
            <a:r>
              <a:rPr lang="en-US" dirty="0"/>
              <a:t>Evidence of the low risk:</a:t>
            </a:r>
          </a:p>
          <a:p>
            <a:pPr lvl="1"/>
            <a:r>
              <a:rPr lang="en-US" dirty="0"/>
              <a:t>Average annual cost of malpractice insurance for counselor supervisors:  $327 plus supervision endorsement</a:t>
            </a:r>
          </a:p>
          <a:p>
            <a:pPr lvl="1"/>
            <a:r>
              <a:rPr lang="en-US" dirty="0"/>
              <a:t>Average annual cost of malpractice insurance for surgeons who supervise surgery interns:  $486,000</a:t>
            </a:r>
          </a:p>
          <a:p>
            <a:pPr lvl="1"/>
            <a:r>
              <a:rPr lang="en-US" dirty="0"/>
              <a:t>(Insurance companies base their rates on exposure to risk)</a:t>
            </a:r>
          </a:p>
        </p:txBody>
      </p:sp>
    </p:spTree>
    <p:extLst>
      <p:ext uri="{BB962C8B-B14F-4D97-AF65-F5344CB8AC3E}">
        <p14:creationId xmlns:p14="http://schemas.microsoft.com/office/powerpoint/2010/main" val="17204886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Strategies for successful gatekeeping: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1. develop a strong supervisory alliance (Truly, it’s all about the relationship!)</a:t>
            </a:r>
          </a:p>
          <a:p>
            <a:endParaRPr lang="en-US" dirty="0"/>
          </a:p>
          <a:p>
            <a:r>
              <a:rPr lang="en-US" dirty="0"/>
              <a:t>2. make expectations clear</a:t>
            </a:r>
          </a:p>
          <a:p>
            <a:endParaRPr lang="en-US" dirty="0"/>
          </a:p>
          <a:p>
            <a:r>
              <a:rPr lang="en-US" dirty="0"/>
              <a:t>3. conduct informal, formative evaluations frequently (no surprises!)</a:t>
            </a:r>
          </a:p>
        </p:txBody>
      </p:sp>
    </p:spTree>
    <p:extLst>
      <p:ext uri="{BB962C8B-B14F-4D97-AF65-F5344CB8AC3E}">
        <p14:creationId xmlns:p14="http://schemas.microsoft.com/office/powerpoint/2010/main" val="20149569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GateKeeping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4. maintain appropriate boundaries (easy to relax boundaries as a supervisee gets closer to being your peer)</a:t>
            </a:r>
          </a:p>
          <a:p>
            <a:endParaRPr lang="en-US" dirty="0"/>
          </a:p>
          <a:p>
            <a:r>
              <a:rPr lang="en-US" dirty="0"/>
              <a:t>5. respect confidentiality rights of supervisee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   6. when needed, develop a clear, behavioral remediation plan (no euphemisms)</a:t>
            </a:r>
          </a:p>
          <a:p>
            <a:pPr marL="0" indent="0">
              <a:buNone/>
            </a:pPr>
            <a:r>
              <a:rPr lang="en-US" dirty="0"/>
              <a:t>	-no vague directions</a:t>
            </a:r>
          </a:p>
          <a:p>
            <a:pPr marL="0" indent="0">
              <a:buNone/>
            </a:pPr>
            <a:r>
              <a:rPr lang="en-US" dirty="0"/>
              <a:t>	-indicate EXACTLY what you expect, what it will look like, and how you want it 	conducted</a:t>
            </a:r>
          </a:p>
          <a:p>
            <a:pPr marL="0" indent="0">
              <a:buNone/>
            </a:pPr>
            <a:r>
              <a:rPr lang="en-US" dirty="0"/>
              <a:t>	-Give directions notes that include carbon copies to review at the next supervision</a:t>
            </a:r>
          </a:p>
          <a:p>
            <a:r>
              <a:rPr lang="en-US" dirty="0"/>
              <a:t>7. when supervisee is not progressing as needed, get ongoing consultation or supervision for your supervision of this supervisee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151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GateKeeping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8. make sure your professional liability insurance covers supervision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9. document carefully and thoroughly, contemporaneously (giving notes to the supervisee and maintaining a copy for you at the same time)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10. Keep in mind that gatekeeping creates gateways, which are designed to provide opportunities for supervisees to grow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9021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D6BC6-ECA1-2E6D-6DE8-09B4591A9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E07070-8701-AE5C-F9FD-03692713B3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Given Gate Keeping, HIPPA, FERPA, and State regulations are in a continual state of evolution and change, the basic information contained within this course should be considered rudimentary and evolving. </a:t>
            </a:r>
          </a:p>
          <a:p>
            <a:endParaRPr lang="en-US" dirty="0"/>
          </a:p>
          <a:p>
            <a:r>
              <a:rPr lang="en-US" dirty="0"/>
              <a:t>Regulations are constantly being “re-interpreted” and “re-written”. Therefore, consider these materials to be a starting point for consideration and discussion.</a:t>
            </a:r>
          </a:p>
          <a:p>
            <a:endParaRPr lang="en-US" dirty="0"/>
          </a:p>
          <a:p>
            <a:r>
              <a:rPr lang="en-US" dirty="0"/>
              <a:t>ALWAYS access the current Gate Keeping, HIPPA, FERPA, and State rules and regulations for the most current updates and information.</a:t>
            </a:r>
          </a:p>
          <a:p>
            <a:endParaRPr lang="en-US" dirty="0"/>
          </a:p>
          <a:p>
            <a:r>
              <a:rPr lang="en-US" dirty="0"/>
              <a:t>Annually, participate in Gate Keeping, HIPPA and FERPA updated trainings.</a:t>
            </a:r>
          </a:p>
        </p:txBody>
      </p:sp>
    </p:spTree>
    <p:extLst>
      <p:ext uri="{BB962C8B-B14F-4D97-AF65-F5344CB8AC3E}">
        <p14:creationId xmlns:p14="http://schemas.microsoft.com/office/powerpoint/2010/main" val="41502806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11. remediation plans do work!</a:t>
            </a:r>
          </a:p>
          <a:p>
            <a:endParaRPr lang="en-US" dirty="0"/>
          </a:p>
          <a:p>
            <a:r>
              <a:rPr lang="en-US" dirty="0"/>
              <a:t>12. take care of yourself!</a:t>
            </a:r>
          </a:p>
        </p:txBody>
      </p:sp>
    </p:spTree>
    <p:extLst>
      <p:ext uri="{BB962C8B-B14F-4D97-AF65-F5344CB8AC3E}">
        <p14:creationId xmlns:p14="http://schemas.microsoft.com/office/powerpoint/2010/main" val="41186155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50B962-26C4-1EBC-FDA3-0D471E869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2C2710-258B-F52C-EBFA-EE1CB1425F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193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87F8-58A9-78B9-F406-AEAE3FB3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E1C9-9AA7-3A6D-D58B-FF7152C6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Health Insurance Portability and Accountability Act of 1996</a:t>
            </a:r>
          </a:p>
        </p:txBody>
      </p:sp>
    </p:spTree>
    <p:extLst>
      <p:ext uri="{BB962C8B-B14F-4D97-AF65-F5344CB8AC3E}">
        <p14:creationId xmlns:p14="http://schemas.microsoft.com/office/powerpoint/2010/main" val="55089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A87F8-58A9-78B9-F406-AEAE3FB34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HIPAA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10E1C9-9AA7-3A6D-D58B-FF7152C678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  <a:p>
            <a:pPr lvl="1"/>
            <a:r>
              <a:rPr lang="en-US" dirty="0"/>
              <a:t>Federal law to create national standards to protect sensitive patient health information from being disclosed without the patient’s consent or knowledge. </a:t>
            </a:r>
          </a:p>
        </p:txBody>
      </p:sp>
    </p:spTree>
    <p:extLst>
      <p:ext uri="{BB962C8B-B14F-4D97-AF65-F5344CB8AC3E}">
        <p14:creationId xmlns:p14="http://schemas.microsoft.com/office/powerpoint/2010/main" val="3823576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2658-9F70-18FD-2EC5-90A8CCC9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HIPaA</a:t>
            </a:r>
            <a:r>
              <a:rPr lang="en-US" dirty="0"/>
              <a:t> Four Critical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AECA-A9E5-3FCF-3286-D5A81DEC5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Privacy of Healthcare Data</a:t>
            </a:r>
          </a:p>
          <a:p>
            <a:pPr lvl="1"/>
            <a:r>
              <a:rPr lang="en-US" dirty="0"/>
              <a:t>Only authorized individuals are permitted to access patient data</a:t>
            </a:r>
          </a:p>
        </p:txBody>
      </p:sp>
    </p:spTree>
    <p:extLst>
      <p:ext uri="{BB962C8B-B14F-4D97-AF65-F5344CB8AC3E}">
        <p14:creationId xmlns:p14="http://schemas.microsoft.com/office/powerpoint/2010/main" val="4214740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2658-9F70-18FD-2EC5-90A8CCC9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HIPaA</a:t>
            </a:r>
            <a:r>
              <a:rPr lang="en-US" dirty="0"/>
              <a:t> Four Critical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AECA-A9E5-3FCF-3286-D5A81DEC5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Security of Healthcare Data</a:t>
            </a:r>
          </a:p>
          <a:p>
            <a:pPr lvl="1"/>
            <a:r>
              <a:rPr lang="en-US" dirty="0"/>
              <a:t>Administrative policies and procedures</a:t>
            </a:r>
          </a:p>
          <a:p>
            <a:pPr lvl="1"/>
            <a:r>
              <a:rPr lang="en-US" dirty="0"/>
              <a:t>Physical security measures</a:t>
            </a:r>
          </a:p>
          <a:p>
            <a:pPr lvl="2"/>
            <a:r>
              <a:rPr lang="en-US" dirty="0"/>
              <a:t>Locked offices and cabinets</a:t>
            </a:r>
          </a:p>
          <a:p>
            <a:pPr lvl="2"/>
            <a:r>
              <a:rPr lang="en-US" dirty="0"/>
              <a:t>Locked desk drawers</a:t>
            </a:r>
          </a:p>
          <a:p>
            <a:pPr lvl="2"/>
            <a:r>
              <a:rPr lang="en-US" dirty="0"/>
              <a:t>Computer stations and computers in locked areas when not in use</a:t>
            </a:r>
          </a:p>
          <a:p>
            <a:pPr lvl="1"/>
            <a:r>
              <a:rPr lang="en-US" dirty="0"/>
              <a:t>Technical controls</a:t>
            </a:r>
          </a:p>
          <a:p>
            <a:pPr lvl="2"/>
            <a:r>
              <a:rPr lang="en-US" dirty="0"/>
              <a:t>Encryption</a:t>
            </a:r>
          </a:p>
          <a:p>
            <a:pPr lvl="2"/>
            <a:r>
              <a:rPr lang="en-US" dirty="0"/>
              <a:t>Firewalls</a:t>
            </a:r>
          </a:p>
          <a:p>
            <a:pPr lvl="2"/>
            <a:r>
              <a:rPr lang="en-US" dirty="0"/>
              <a:t>Antivirus software</a:t>
            </a:r>
          </a:p>
        </p:txBody>
      </p:sp>
    </p:spTree>
    <p:extLst>
      <p:ext uri="{BB962C8B-B14F-4D97-AF65-F5344CB8AC3E}">
        <p14:creationId xmlns:p14="http://schemas.microsoft.com/office/powerpoint/2010/main" val="19165795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2658-9F70-18FD-2EC5-90A8CCC9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HIPaA</a:t>
            </a:r>
            <a:r>
              <a:rPr lang="en-US" dirty="0"/>
              <a:t> Four Critical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AECA-A9E5-3FCF-3286-D5A81DEC5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Notifications of Healthcare Data Breaches</a:t>
            </a:r>
          </a:p>
          <a:p>
            <a:pPr lvl="1"/>
            <a:r>
              <a:rPr lang="en-US" dirty="0"/>
              <a:t>Must notify clients within 60-days of breach</a:t>
            </a:r>
          </a:p>
          <a:p>
            <a:pPr lvl="2"/>
            <a:r>
              <a:rPr lang="en-US" dirty="0"/>
              <a:t>Intent: to protect victims from Fraud or identify theft</a:t>
            </a:r>
          </a:p>
          <a:p>
            <a:pPr lvl="1"/>
            <a:r>
              <a:rPr lang="en-US" dirty="0"/>
              <a:t>Must notify “regulators” of security breach</a:t>
            </a:r>
          </a:p>
        </p:txBody>
      </p:sp>
    </p:spTree>
    <p:extLst>
      <p:ext uri="{BB962C8B-B14F-4D97-AF65-F5344CB8AC3E}">
        <p14:creationId xmlns:p14="http://schemas.microsoft.com/office/powerpoint/2010/main" val="39445493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3F2658-9F70-18FD-2EC5-90A8CCC9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HIPaA</a:t>
            </a:r>
            <a:r>
              <a:rPr lang="en-US" dirty="0"/>
              <a:t> Four Critical Aspects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DAECA-A9E5-3FCF-3286-D5A81DEC5C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Client Rights Over Their Healthcare Data</a:t>
            </a:r>
          </a:p>
          <a:p>
            <a:pPr lvl="1"/>
            <a:r>
              <a:rPr lang="en-US" dirty="0"/>
              <a:t>Clients have a right to obtain a copy of their records for minimal or no charge</a:t>
            </a:r>
          </a:p>
          <a:p>
            <a:pPr lvl="1"/>
            <a:r>
              <a:rPr lang="en-US" dirty="0"/>
              <a:t>Copies must be provided within 30-days.</a:t>
            </a:r>
          </a:p>
          <a:p>
            <a:pPr lvl="1"/>
            <a:r>
              <a:rPr lang="en-US" dirty="0"/>
              <a:t>View organizations accounting disclosure log to see what changes or payments have been filed in their treatment</a:t>
            </a:r>
          </a:p>
        </p:txBody>
      </p:sp>
    </p:spTree>
    <p:extLst>
      <p:ext uri="{BB962C8B-B14F-4D97-AF65-F5344CB8AC3E}">
        <p14:creationId xmlns:p14="http://schemas.microsoft.com/office/powerpoint/2010/main" val="37587010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C53A-3B9E-1D8D-E78E-B5A447C8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Psychotherapy Notes and </a:t>
            </a:r>
            <a:r>
              <a:rPr lang="en-US" dirty="0" err="1"/>
              <a:t>HIPaA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3A2F2-63C7-FFE7-0D43-A6385347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IMPORTANT!!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Notes recorded in any medium by a mental health professional documenting or analyzing the contents of conversation during a private counseling session or a group, joint, or family counseling session that are separate from the rest of the individual’s medical record.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802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3C53A-3B9E-1D8D-E78E-B5A447C8B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Psychotherapy Notes and </a:t>
            </a:r>
            <a:r>
              <a:rPr lang="en-US" dirty="0" err="1"/>
              <a:t>HIPaA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E3A2F2-63C7-FFE7-0D43-A63853471A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Psychotherapy notes </a:t>
            </a:r>
            <a:r>
              <a:rPr lang="en-US" dirty="0">
                <a:highlight>
                  <a:srgbClr val="FFFF00"/>
                </a:highlight>
              </a:rPr>
              <a:t>exclude: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medication prescription and monitoring, </a:t>
            </a:r>
          </a:p>
          <a:p>
            <a:pPr marL="0" indent="0">
              <a:buNone/>
            </a:pPr>
            <a:r>
              <a:rPr lang="en-US" dirty="0"/>
              <a:t>counseling session start and stop times, </a:t>
            </a:r>
          </a:p>
          <a:p>
            <a:pPr marL="0" indent="0">
              <a:buNone/>
            </a:pPr>
            <a:r>
              <a:rPr lang="en-US" dirty="0"/>
              <a:t>the modalities and frequencies of treatment furnished, </a:t>
            </a:r>
          </a:p>
          <a:p>
            <a:pPr marL="0" indent="0">
              <a:buNone/>
            </a:pPr>
            <a:r>
              <a:rPr lang="en-US" dirty="0"/>
              <a:t>results of clinical tests, financial data, and any summary of the following items: </a:t>
            </a:r>
          </a:p>
          <a:p>
            <a:pPr marL="0" indent="0">
              <a:buNone/>
            </a:pPr>
            <a:r>
              <a:rPr lang="en-US" dirty="0"/>
              <a:t>diagnosis, </a:t>
            </a:r>
          </a:p>
          <a:p>
            <a:pPr marL="0" indent="0">
              <a:buNone/>
            </a:pPr>
            <a:r>
              <a:rPr lang="en-US" dirty="0"/>
              <a:t>functional status, the </a:t>
            </a:r>
          </a:p>
          <a:p>
            <a:pPr marL="0" indent="0">
              <a:buNone/>
            </a:pPr>
            <a:r>
              <a:rPr lang="en-US" dirty="0"/>
              <a:t>treatment plan, </a:t>
            </a:r>
          </a:p>
          <a:p>
            <a:pPr marL="0" indent="0">
              <a:buNone/>
            </a:pPr>
            <a:r>
              <a:rPr lang="en-US" dirty="0"/>
              <a:t>symptoms, </a:t>
            </a:r>
          </a:p>
          <a:p>
            <a:pPr marL="0" indent="0">
              <a:buNone/>
            </a:pPr>
            <a:r>
              <a:rPr lang="en-US" dirty="0"/>
              <a:t>prognosis, and progress to date. </a:t>
            </a:r>
          </a:p>
        </p:txBody>
      </p:sp>
    </p:spTree>
    <p:extLst>
      <p:ext uri="{BB962C8B-B14F-4D97-AF65-F5344CB8AC3E}">
        <p14:creationId xmlns:p14="http://schemas.microsoft.com/office/powerpoint/2010/main" val="212498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E2DD67-D1DE-BF47-D778-BC43AF85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379CC-48C5-49E8-08C4-10292085E5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806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8FF66-66DB-AAAD-4046-5A04F12B2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HIPPA – Substance Use Disorder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72B93-3F3D-BE91-3CBC-C86403E92E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Original regulations were drafted over 30 years ago; substantial revisions were made effective in March 2017 </a:t>
            </a:r>
          </a:p>
          <a:p>
            <a:r>
              <a:rPr lang="en-US" dirty="0"/>
              <a:t> New terminology (e.g., “Substance Use Disorder Patient Records) and attempted relevance in present era of electronic records </a:t>
            </a:r>
          </a:p>
          <a:p>
            <a:r>
              <a:rPr lang="en-US" dirty="0"/>
              <a:t> Consent (authorization) forms are now somewhat different; they must include an explicit description of the substance use disorder information to be released </a:t>
            </a:r>
          </a:p>
          <a:p>
            <a:r>
              <a:rPr lang="en-US" dirty="0"/>
              <a:t> Electronic signatures are now permitted </a:t>
            </a:r>
          </a:p>
          <a:p>
            <a:r>
              <a:rPr lang="en-US" dirty="0"/>
              <a:t>Under HIPAA, records from substance use disorder programs that receive federal funds have specific requirements</a:t>
            </a:r>
          </a:p>
        </p:txBody>
      </p:sp>
    </p:spTree>
    <p:extLst>
      <p:ext uri="{BB962C8B-B14F-4D97-AF65-F5344CB8AC3E}">
        <p14:creationId xmlns:p14="http://schemas.microsoft.com/office/powerpoint/2010/main" val="2647469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A97E-10B9-2F58-A792-78B28C8E8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do if your computer is stolen or hacked?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4F31ED-6757-D8BF-E4C9-727B3769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HITECH identifies four factors to consider in analyzing and deciding whether to notify individuals </a:t>
            </a:r>
          </a:p>
          <a:p>
            <a:r>
              <a:rPr lang="en-US" dirty="0"/>
              <a:t>1. nature and extent of Private Healthcare Information (PHI), </a:t>
            </a:r>
          </a:p>
          <a:p>
            <a:r>
              <a:rPr lang="en-US" dirty="0"/>
              <a:t>including types of identifiers and likelihood of re-identification; 	</a:t>
            </a:r>
          </a:p>
          <a:p>
            <a:r>
              <a:rPr lang="en-US" dirty="0"/>
              <a:t>2. who the unauthorized person was who used or received the PHI; </a:t>
            </a:r>
          </a:p>
          <a:p>
            <a:r>
              <a:rPr lang="en-US" dirty="0"/>
              <a:t>3. whether PHI was actually acquired or viewed; and </a:t>
            </a:r>
          </a:p>
          <a:p>
            <a:r>
              <a:rPr lang="en-US" dirty="0"/>
              <a:t>4. extent to which risk has been mitigated.</a:t>
            </a:r>
          </a:p>
        </p:txBody>
      </p:sp>
    </p:spTree>
    <p:extLst>
      <p:ext uri="{BB962C8B-B14F-4D97-AF65-F5344CB8AC3E}">
        <p14:creationId xmlns:p14="http://schemas.microsoft.com/office/powerpoint/2010/main" val="2354965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C618E-45A7-DB3B-99CC-82D635F7F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 Breaches Potentially Requiring Notice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BBDE4A-B9AE-8CBF-F5A6-8462AC552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Laptop, phone or other device with PHI is lost/stolen • </a:t>
            </a:r>
          </a:p>
          <a:p>
            <a:r>
              <a:rPr lang="en-US" dirty="0"/>
              <a:t>Paper medical records dumped </a:t>
            </a:r>
          </a:p>
          <a:p>
            <a:pPr marL="0" indent="0">
              <a:buNone/>
            </a:pPr>
            <a:r>
              <a:rPr lang="en-US" dirty="0"/>
              <a:t>~ Counselor who “lost” phone in Taxi • </a:t>
            </a:r>
          </a:p>
          <a:p>
            <a:pPr marL="0" indent="0">
              <a:buNone/>
            </a:pPr>
            <a:r>
              <a:rPr lang="en-US" dirty="0"/>
              <a:t>~ Secretary accidentally sends email to all patients with “reply all” activated </a:t>
            </a:r>
          </a:p>
          <a:p>
            <a:pPr marL="0" indent="0">
              <a:buNone/>
            </a:pPr>
            <a:r>
              <a:rPr lang="en-US" dirty="0"/>
              <a:t>• Do you use laptop, cell, etc. with your supervisees?</a:t>
            </a:r>
          </a:p>
        </p:txBody>
      </p:sp>
    </p:spTree>
    <p:extLst>
      <p:ext uri="{BB962C8B-B14F-4D97-AF65-F5344CB8AC3E}">
        <p14:creationId xmlns:p14="http://schemas.microsoft.com/office/powerpoint/2010/main" val="23297179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5100F-C1BF-C5E7-91EB-DE9157E414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If you must report…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39BF3A-7319-343F-B844-D7FC47A882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ocrportal.hhs.gov</a:t>
            </a:r>
            <a:r>
              <a:rPr lang="en-US" dirty="0"/>
              <a:t>/</a:t>
            </a:r>
            <a:r>
              <a:rPr lang="en-US" dirty="0" err="1"/>
              <a:t>ocr</a:t>
            </a:r>
            <a:r>
              <a:rPr lang="en-US" dirty="0"/>
              <a:t>/breach/</a:t>
            </a:r>
            <a:r>
              <a:rPr lang="en-US" dirty="0" err="1"/>
              <a:t>breach_report.jsf</a:t>
            </a:r>
            <a:endParaRPr lang="en-US" dirty="0"/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5E09E65-AB58-9401-5C24-48D77AF8C2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85" y="2327031"/>
            <a:ext cx="11331147" cy="592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98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CB2C7-349E-65F1-F18A-2BEEA96CB1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Continually and Regularly…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50F39-BE5B-2E33-02FD-040DB9ECE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HIPAA and HITECH regulations to ensure your practice and agency is maintaining confidentiality and security of client personal healthcare information (Quarterly?, Semiannually?, Monthly?)</a:t>
            </a:r>
          </a:p>
          <a:p>
            <a:r>
              <a:rPr lang="en-US" dirty="0"/>
              <a:t>Remember, software vendors and IT service members likely qualify as business associates and must comply with HIPAA regulations.</a:t>
            </a:r>
          </a:p>
          <a:p>
            <a:r>
              <a:rPr lang="en-US" dirty="0"/>
              <a:t>Implement security measures sufficient to reduce risks and vulnerabilities to patients/clients.</a:t>
            </a:r>
          </a:p>
          <a:p>
            <a:r>
              <a:rPr lang="en-US" dirty="0"/>
              <a:t>Create a Sanction policy…apply and document sanctions to workforce members who fail to comply with security policies.</a:t>
            </a:r>
          </a:p>
        </p:txBody>
      </p:sp>
    </p:spTree>
    <p:extLst>
      <p:ext uri="{BB962C8B-B14F-4D97-AF65-F5344CB8AC3E}">
        <p14:creationId xmlns:p14="http://schemas.microsoft.com/office/powerpoint/2010/main" val="19376369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494FF-6198-D847-79F6-6E9CDC480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2965EA-C06F-BF68-03B3-65959D745C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Ensure all employees, supervisees, supervisors, mental health professionals have appropriate access to electronic Personal Healthcare Information and prevent those who do not from having electronic access.</a:t>
            </a:r>
          </a:p>
          <a:p>
            <a:r>
              <a:rPr lang="en-US" dirty="0"/>
              <a:t>Create written policies and procedures for authorizing access to electronic Personal Healthcare Information</a:t>
            </a:r>
          </a:p>
          <a:p>
            <a:pPr lvl="1"/>
            <a:r>
              <a:rPr lang="en-US" dirty="0"/>
              <a:t>Key cards</a:t>
            </a:r>
          </a:p>
          <a:p>
            <a:pPr lvl="1"/>
            <a:r>
              <a:rPr lang="en-US" dirty="0"/>
              <a:t>Keys</a:t>
            </a:r>
          </a:p>
          <a:p>
            <a:pPr lvl="1"/>
            <a:r>
              <a:rPr lang="en-US" dirty="0"/>
              <a:t>Passwords</a:t>
            </a:r>
          </a:p>
        </p:txBody>
      </p:sp>
    </p:spTree>
    <p:extLst>
      <p:ext uri="{BB962C8B-B14F-4D97-AF65-F5344CB8AC3E}">
        <p14:creationId xmlns:p14="http://schemas.microsoft.com/office/powerpoint/2010/main" val="7086716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E7961-AA61-6FF6-E271-4DD85492F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Create Contingency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90621-931E-D73E-D824-8109407AFC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 backup</a:t>
            </a:r>
          </a:p>
          <a:p>
            <a:r>
              <a:rPr lang="en-US" dirty="0"/>
              <a:t>Disaster recovery plan</a:t>
            </a:r>
          </a:p>
          <a:p>
            <a:r>
              <a:rPr lang="en-US" dirty="0"/>
              <a:t>Implement procedures for periodic testing and revisions of the contingency plans</a:t>
            </a:r>
          </a:p>
        </p:txBody>
      </p:sp>
    </p:spTree>
    <p:extLst>
      <p:ext uri="{BB962C8B-B14F-4D97-AF65-F5344CB8AC3E}">
        <p14:creationId xmlns:p14="http://schemas.microsoft.com/office/powerpoint/2010/main" val="41095920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EA9F2-46B2-044D-F926-4BCD39C9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Removal of Hardware Procedures and Policies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53491D-36CC-3DF2-B12F-56E323A56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your agency’s procedures and policies related to disposal of computers and electric hardware that might contain Personal Healthcare Information</a:t>
            </a:r>
          </a:p>
          <a:p>
            <a:r>
              <a:rPr lang="en-US" dirty="0"/>
              <a:t>What are your procedures related to storage of Personal Healthcare Information hard drives, flash drives, and flash drive use?</a:t>
            </a:r>
          </a:p>
          <a:p>
            <a:r>
              <a:rPr lang="en-US" dirty="0"/>
              <a:t>Maintain a record with history of same</a:t>
            </a:r>
          </a:p>
          <a:p>
            <a:r>
              <a:rPr lang="en-US" dirty="0"/>
              <a:t>Hire an external HIPAA Expert Consultant to review all policies and procedures and create a HIPAA compliant practice or agency.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985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EE1B-BA45-9B8B-8225-1AEE1D3E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3AA7F-F71C-4932-5D95-0560286F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4155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C1EE1B-BA45-9B8B-8225-1AEE1D3E72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FERPA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3AA7F-F71C-4932-5D95-0560286F65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Family Educational Rights and Privacy Act</a:t>
            </a:r>
          </a:p>
          <a:p>
            <a:r>
              <a:rPr lang="en-US" dirty="0"/>
              <a:t>Designed to protect the privacy of students and student records.</a:t>
            </a:r>
          </a:p>
          <a:p>
            <a:r>
              <a:rPr lang="en-US" dirty="0"/>
              <a:t>FERPA applies to schools accepting funds from the U.S. Department of Education</a:t>
            </a:r>
          </a:p>
        </p:txBody>
      </p:sp>
    </p:spTree>
    <p:extLst>
      <p:ext uri="{BB962C8B-B14F-4D97-AF65-F5344CB8AC3E}">
        <p14:creationId xmlns:p14="http://schemas.microsoft.com/office/powerpoint/2010/main" val="14429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Gatekeeping is a vitally important function of supervisors.</a:t>
            </a:r>
          </a:p>
          <a:p>
            <a:r>
              <a:rPr lang="en-US" dirty="0"/>
              <a:t>Gatekeeping often is one of the most uncomfortable functions a supervisor must perform.</a:t>
            </a:r>
          </a:p>
        </p:txBody>
      </p:sp>
    </p:spTree>
    <p:extLst>
      <p:ext uri="{BB962C8B-B14F-4D97-AF65-F5344CB8AC3E}">
        <p14:creationId xmlns:p14="http://schemas.microsoft.com/office/powerpoint/2010/main" val="2961345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FAF51-38B5-ABCA-1E4B-285D4DC80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FERPA Foundational Points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94BD9D-1AA5-64F7-BE7D-E188DCE55E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Data must be protected.</a:t>
            </a:r>
          </a:p>
          <a:p>
            <a:r>
              <a:rPr lang="en-US" dirty="0"/>
              <a:t>Parents and students have rights.</a:t>
            </a:r>
          </a:p>
          <a:p>
            <a:r>
              <a:rPr lang="en-US" dirty="0"/>
              <a:t>Sharing means, whomever is asking MUST have a need for it and have “legitimate educational interest”</a:t>
            </a:r>
          </a:p>
          <a:p>
            <a:r>
              <a:rPr lang="en-US" dirty="0"/>
              <a:t>The request must be WRITTEN</a:t>
            </a:r>
          </a:p>
          <a:p>
            <a:r>
              <a:rPr lang="en-US" dirty="0"/>
              <a:t>Get permission beforehand</a:t>
            </a:r>
          </a:p>
          <a:p>
            <a:r>
              <a:rPr lang="en-US" dirty="0"/>
              <a:t>“Share with Care” only.</a:t>
            </a:r>
          </a:p>
          <a:p>
            <a:r>
              <a:rPr lang="en-US" dirty="0"/>
              <a:t>Information is directly related to a specific student.</a:t>
            </a:r>
          </a:p>
          <a:p>
            <a:r>
              <a:rPr lang="en-US" dirty="0"/>
              <a:t>The shared information will not be “harmful or invasive” if disclosed</a:t>
            </a:r>
          </a:p>
          <a:p>
            <a:r>
              <a:rPr lang="en-US" dirty="0" err="1"/>
              <a:t>Opt</a:t>
            </a:r>
            <a:r>
              <a:rPr lang="en-US" dirty="0"/>
              <a:t> out if possible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467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2C2260-FCC4-B844-410E-B843E57EA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Between </a:t>
            </a:r>
            <a:r>
              <a:rPr lang="en-US" dirty="0" err="1"/>
              <a:t>Hipaa</a:t>
            </a:r>
            <a:r>
              <a:rPr lang="en-US" dirty="0"/>
              <a:t> and </a:t>
            </a:r>
            <a:r>
              <a:rPr lang="en-US" dirty="0" err="1"/>
              <a:t>ferpa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5A343-A6B5-10E9-6B87-F78C5337B8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HIPAA is designed to keep medical records secure.</a:t>
            </a:r>
          </a:p>
          <a:p>
            <a:r>
              <a:rPr lang="en-US" dirty="0"/>
              <a:t>FERPA is designed to keep education records private.</a:t>
            </a:r>
          </a:p>
        </p:txBody>
      </p:sp>
    </p:spTree>
    <p:extLst>
      <p:ext uri="{BB962C8B-B14F-4D97-AF65-F5344CB8AC3E}">
        <p14:creationId xmlns:p14="http://schemas.microsoft.com/office/powerpoint/2010/main" val="30535017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4BB90-60E1-B1B1-858C-29F851D31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share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6C77A-B0F7-27FD-E2CB-E8CB888B3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FERPA was enacted in 1974</a:t>
            </a:r>
          </a:p>
          <a:p>
            <a:r>
              <a:rPr lang="en-US" dirty="0"/>
              <a:t>Federal law</a:t>
            </a:r>
          </a:p>
          <a:p>
            <a:r>
              <a:rPr lang="en-US" dirty="0"/>
              <a:t>Determines HOW we share student information.</a:t>
            </a:r>
          </a:p>
          <a:p>
            <a:r>
              <a:rPr lang="en-US" dirty="0"/>
              <a:t>Designed to Protect Students and Families</a:t>
            </a:r>
          </a:p>
          <a:p>
            <a:pPr lvl="1"/>
            <a:r>
              <a:rPr lang="en-US" dirty="0"/>
              <a:t>Allow parents to view educational records</a:t>
            </a:r>
          </a:p>
          <a:p>
            <a:pPr lvl="1"/>
            <a:r>
              <a:rPr lang="en-US" dirty="0"/>
              <a:t>Dictates which information can be shared</a:t>
            </a:r>
          </a:p>
        </p:txBody>
      </p:sp>
    </p:spTree>
    <p:extLst>
      <p:ext uri="{BB962C8B-B14F-4D97-AF65-F5344CB8AC3E}">
        <p14:creationId xmlns:p14="http://schemas.microsoft.com/office/powerpoint/2010/main" val="97326302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D0530-1F1D-4077-0867-AA7DF2C7D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rights do parents have?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9C266E-5B4D-D2E4-7F5B-61B1C94EE6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right to review their child’s educational records.</a:t>
            </a:r>
          </a:p>
          <a:p>
            <a:r>
              <a:rPr lang="en-US" dirty="0"/>
              <a:t>The right to challenge and seek to amend their child’s education records.</a:t>
            </a:r>
          </a:p>
          <a:p>
            <a:r>
              <a:rPr lang="en-US" dirty="0"/>
              <a:t>The right to require consent prior to the disclosure of personally identifiable information in educational records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193453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03D89-CFD5-1CD5-81FD-C3FEBACE70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Counselors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1EA36-B197-2B04-0390-A6ED74C31A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Although counselors do not typically maintain student records, counselors need to understand FERPA in regard to:</a:t>
            </a:r>
          </a:p>
          <a:p>
            <a:pPr lvl="1"/>
            <a:r>
              <a:rPr lang="en-US" dirty="0"/>
              <a:t>Confidentiality</a:t>
            </a:r>
          </a:p>
          <a:p>
            <a:pPr lvl="1"/>
            <a:r>
              <a:rPr lang="en-US" dirty="0"/>
              <a:t>Case Notes</a:t>
            </a:r>
          </a:p>
          <a:p>
            <a:pPr lvl="1"/>
            <a:r>
              <a:rPr lang="en-US" dirty="0"/>
              <a:t>Dissemination of Student Information</a:t>
            </a:r>
          </a:p>
        </p:txBody>
      </p:sp>
    </p:spTree>
    <p:extLst>
      <p:ext uri="{BB962C8B-B14F-4D97-AF65-F5344CB8AC3E}">
        <p14:creationId xmlns:p14="http://schemas.microsoft.com/office/powerpoint/2010/main" val="3087649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442B40-D946-D264-CD17-D28484CCB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Educational Records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CC5F6-4CF5-4C48-7BB7-552661EFE8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ANY records the school has specific to a student.</a:t>
            </a:r>
          </a:p>
          <a:p>
            <a:r>
              <a:rPr lang="en-US" dirty="0"/>
              <a:t>Most often these records include:</a:t>
            </a:r>
          </a:p>
          <a:p>
            <a:pPr lvl="1"/>
            <a:r>
              <a:rPr lang="en-US" dirty="0"/>
              <a:t>Grade transcripts</a:t>
            </a:r>
          </a:p>
          <a:p>
            <a:pPr lvl="1"/>
            <a:r>
              <a:rPr lang="en-US" dirty="0"/>
              <a:t>Teacher reports</a:t>
            </a:r>
          </a:p>
          <a:p>
            <a:pPr lvl="1"/>
            <a:r>
              <a:rPr lang="en-US" dirty="0"/>
              <a:t>Work Samples</a:t>
            </a:r>
          </a:p>
          <a:p>
            <a:pPr lvl="1"/>
            <a:r>
              <a:rPr lang="en-US" dirty="0"/>
              <a:t>Notes</a:t>
            </a:r>
          </a:p>
          <a:p>
            <a:pPr lvl="2"/>
            <a:r>
              <a:rPr lang="en-US" dirty="0"/>
              <a:t>Case notes from counselor</a:t>
            </a:r>
          </a:p>
          <a:p>
            <a:pPr lvl="2"/>
            <a:r>
              <a:rPr lang="en-US" dirty="0"/>
              <a:t>Case notes from others (i.e., School Psychologist, Nurse, etc.)</a:t>
            </a:r>
          </a:p>
        </p:txBody>
      </p:sp>
    </p:spTree>
    <p:extLst>
      <p:ext uri="{BB962C8B-B14F-4D97-AF65-F5344CB8AC3E}">
        <p14:creationId xmlns:p14="http://schemas.microsoft.com/office/powerpoint/2010/main" val="27181056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AB76F-8C81-A7A0-8AE3-944D97843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FD31B-DFF8-5AA9-AE8A-554959716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Case notes are of particular concern for counselors</a:t>
            </a:r>
          </a:p>
          <a:p>
            <a:r>
              <a:rPr lang="en-US" dirty="0"/>
              <a:t>Case notes that are maintained in a school “Student Information System” track attendance, grades, social and emotional well-being, etc. can be accessed by parents at any time</a:t>
            </a:r>
          </a:p>
          <a:p>
            <a:r>
              <a:rPr lang="en-US" dirty="0"/>
              <a:t>Case notes kept in the sole possession of the counselor, not accessible by anyone else, that are used as a personal memory aid are NOT typically considered educational records.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2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62875-CA5E-8B17-291B-CFBCF263A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When is CONSENT NOT REQUIRED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17E81-F84C-EA19-D412-771693328B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“Directory Information</a:t>
            </a:r>
          </a:p>
          <a:p>
            <a:pPr lvl="1"/>
            <a:r>
              <a:rPr lang="en-US" dirty="0"/>
              <a:t>Name</a:t>
            </a:r>
          </a:p>
          <a:p>
            <a:pPr lvl="1"/>
            <a:r>
              <a:rPr lang="en-US" dirty="0"/>
              <a:t>Grade</a:t>
            </a:r>
          </a:p>
          <a:p>
            <a:pPr lvl="1"/>
            <a:r>
              <a:rPr lang="en-US" dirty="0"/>
              <a:t>Age,</a:t>
            </a:r>
          </a:p>
          <a:p>
            <a:pPr lvl="1"/>
            <a:r>
              <a:rPr lang="en-US" dirty="0"/>
              <a:t>Photo </a:t>
            </a:r>
          </a:p>
          <a:p>
            <a:pPr lvl="1"/>
            <a:r>
              <a:rPr lang="en-US" dirty="0"/>
              <a:t>Sports, band, choir participation</a:t>
            </a:r>
          </a:p>
          <a:p>
            <a:r>
              <a:rPr lang="en-US" dirty="0"/>
              <a:t>Releasing information to those with legitimate educational interests typically does not require consent</a:t>
            </a:r>
          </a:p>
          <a:p>
            <a:pPr lvl="1"/>
            <a:r>
              <a:rPr lang="en-US" dirty="0"/>
              <a:t>Other teachers within the school seeking to provide additional learning opportunities, etc.</a:t>
            </a:r>
          </a:p>
          <a:p>
            <a:pPr lvl="1"/>
            <a:r>
              <a:rPr lang="en-US" dirty="0"/>
              <a:t>Colleges interested in student</a:t>
            </a:r>
          </a:p>
          <a:p>
            <a:pPr lvl="1"/>
            <a:r>
              <a:rPr lang="en-US" dirty="0"/>
              <a:t>Military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4308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F55831-EEBE-D118-256E-06A73B017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“legitimate Educational Interests”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AB140D-AF25-A5CD-DDD8-741E449B2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Colleges</a:t>
            </a:r>
          </a:p>
          <a:p>
            <a:r>
              <a:rPr lang="en-US" dirty="0"/>
              <a:t>Military</a:t>
            </a:r>
          </a:p>
          <a:p>
            <a:r>
              <a:rPr lang="en-US" dirty="0"/>
              <a:t>Teachers and counselors talking PRIVATELY in office with door shut (no hallway chatter).</a:t>
            </a:r>
          </a:p>
        </p:txBody>
      </p:sp>
    </p:spTree>
    <p:extLst>
      <p:ext uri="{BB962C8B-B14F-4D97-AF65-F5344CB8AC3E}">
        <p14:creationId xmlns:p14="http://schemas.microsoft.com/office/powerpoint/2010/main" val="425208398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1925F-F691-C0B8-D96D-6F56561BA3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Student Is making threats on </a:t>
            </a:r>
            <a:r>
              <a:rPr lang="en-US" dirty="0" err="1"/>
              <a:t>facebook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064768-71AE-7E1D-0686-A5FA1B7A40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FERPA permits the sharing of information during health and safety emergencies to keep students, staff, and community safe.</a:t>
            </a:r>
          </a:p>
        </p:txBody>
      </p:sp>
    </p:spTree>
    <p:extLst>
      <p:ext uri="{BB962C8B-B14F-4D97-AF65-F5344CB8AC3E}">
        <p14:creationId xmlns:p14="http://schemas.microsoft.com/office/powerpoint/2010/main" val="39071051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Today’s Objectives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 explore the reasons why gatekeeping is essential to ethical supervision</a:t>
            </a:r>
          </a:p>
          <a:p>
            <a:r>
              <a:rPr lang="en-US" dirty="0"/>
              <a:t>2.  examine consequences (both positive and negative) of gatekeeping interventions</a:t>
            </a:r>
          </a:p>
          <a:p>
            <a:r>
              <a:rPr lang="en-US" dirty="0"/>
              <a:t>3. discuss effective gatekeeping strategies</a:t>
            </a:r>
          </a:p>
        </p:txBody>
      </p:sp>
    </p:spTree>
    <p:extLst>
      <p:ext uri="{BB962C8B-B14F-4D97-AF65-F5344CB8AC3E}">
        <p14:creationId xmlns:p14="http://schemas.microsoft.com/office/powerpoint/2010/main" val="6555349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082BE-1773-E54E-2229-E5676F9F2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Before Sharing ASK Yourself…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027A74-17F2-7255-BB37-CC48EAA410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am I sharing with?</a:t>
            </a:r>
          </a:p>
          <a:p>
            <a:r>
              <a:rPr lang="en-US" dirty="0"/>
              <a:t>What documentation do they have to support they are who they say they are and photocopy that information and consult with principal.</a:t>
            </a:r>
          </a:p>
          <a:p>
            <a:r>
              <a:rPr lang="en-US" dirty="0"/>
              <a:t>What am I sharing?</a:t>
            </a:r>
          </a:p>
          <a:p>
            <a:r>
              <a:rPr lang="en-US" dirty="0"/>
              <a:t>Why does this person need/want this information?</a:t>
            </a:r>
          </a:p>
          <a:p>
            <a:r>
              <a:rPr lang="en-US" dirty="0"/>
              <a:t>Where am I going to share this information (never in hallway, never in public)</a:t>
            </a:r>
          </a:p>
          <a:p>
            <a:r>
              <a:rPr lang="en-US" dirty="0"/>
              <a:t>How am I sharing this information</a:t>
            </a:r>
          </a:p>
        </p:txBody>
      </p:sp>
    </p:spTree>
    <p:extLst>
      <p:ext uri="{BB962C8B-B14F-4D97-AF65-F5344CB8AC3E}">
        <p14:creationId xmlns:p14="http://schemas.microsoft.com/office/powerpoint/2010/main" val="56635903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2B5CD-F1D6-DDBE-D9F8-CBEB3D754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Consequence of Breaching Confidentiality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DA8E07-92E4-6264-5417-A3A2A5995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Loss of federal funds</a:t>
            </a:r>
          </a:p>
          <a:p>
            <a:r>
              <a:rPr lang="en-US" dirty="0"/>
              <a:t>Potential criminal and civil liability</a:t>
            </a:r>
          </a:p>
          <a:p>
            <a:r>
              <a:rPr lang="en-US" dirty="0"/>
              <a:t>Loss of license</a:t>
            </a:r>
          </a:p>
          <a:p>
            <a:r>
              <a:rPr lang="en-US" dirty="0"/>
              <a:t>Potential harm to student</a:t>
            </a:r>
          </a:p>
        </p:txBody>
      </p:sp>
    </p:spTree>
    <p:extLst>
      <p:ext uri="{BB962C8B-B14F-4D97-AF65-F5344CB8AC3E}">
        <p14:creationId xmlns:p14="http://schemas.microsoft.com/office/powerpoint/2010/main" val="205504610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99D390-B1EE-D861-E111-CEEDCC37E7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Minimally Share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D7681-CDD4-17FB-3B70-C3A743C47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 “conservative” with your sharing</a:t>
            </a:r>
          </a:p>
          <a:p>
            <a:r>
              <a:rPr lang="en-US" dirty="0"/>
              <a:t>Stick to the facts</a:t>
            </a:r>
          </a:p>
          <a:p>
            <a:r>
              <a:rPr lang="en-US" dirty="0"/>
              <a:t>Do not “free style”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42261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62842-325B-4758-519E-A7488B976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you Share Information IF?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7ABB32-E565-3F3A-2DCF-7054CCA378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You’ve been meeting with a student on a weekly basis regarding his ongoing home “concerns” about mom and dad arguing at home. Now the parents are divorcing, and mom wants your case notes for her custody case. </a:t>
            </a:r>
          </a:p>
          <a:p>
            <a:r>
              <a:rPr lang="en-US" dirty="0"/>
              <a:t>Must you provide your notes?</a:t>
            </a:r>
          </a:p>
          <a:p>
            <a:r>
              <a:rPr lang="en-US" dirty="0"/>
              <a:t>Typically, you must share notes if your notes are on a computer system other counselors and administrators can view.</a:t>
            </a:r>
          </a:p>
          <a:p>
            <a:r>
              <a:rPr lang="en-US" dirty="0"/>
              <a:t>If your notes are ”private” and only from you, and only on a computer or in a notebook only you have access, you typically are NOT required to share.</a:t>
            </a:r>
          </a:p>
        </p:txBody>
      </p:sp>
    </p:spTree>
    <p:extLst>
      <p:ext uri="{BB962C8B-B14F-4D97-AF65-F5344CB8AC3E}">
        <p14:creationId xmlns:p14="http://schemas.microsoft.com/office/powerpoint/2010/main" val="296026791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AC439-883D-7D98-49B1-03F2B0368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to share your notes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D83D7E-07E5-80C6-AE18-1264E3697F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Child Protective Services comes to your school and asks to see the records of a student, but your principal says you cannot share the records unless the CPS worker provides a court order.</a:t>
            </a:r>
          </a:p>
          <a:p>
            <a:r>
              <a:rPr lang="en-US" dirty="0"/>
              <a:t>Typically, CPS workers have legal access to your records. And, your principal is incorrect.</a:t>
            </a:r>
          </a:p>
        </p:txBody>
      </p:sp>
    </p:spTree>
    <p:extLst>
      <p:ext uri="{BB962C8B-B14F-4D97-AF65-F5344CB8AC3E}">
        <p14:creationId xmlns:p14="http://schemas.microsoft.com/office/powerpoint/2010/main" val="399762465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B0BD8-5CB0-BD8F-FF08-96CB116EF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A0D086-E8BE-588F-45C4-879FD540A8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Previously absent fathers or mothers who now show up at your school with legal guardianship or co-guardianship and want to see their child’s grades.</a:t>
            </a:r>
          </a:p>
          <a:p>
            <a:r>
              <a:rPr lang="en-US" dirty="0"/>
              <a:t>Typically, UNLESS there is a court order stating the previously absent parent has no rights, the parent has the right to access the student’s records. </a:t>
            </a:r>
          </a:p>
          <a:p>
            <a:r>
              <a:rPr lang="en-US" dirty="0"/>
              <a:t>Of course you likely will want to speak to the student and other parent to let them know the previously absent parent sought this information and was provided this information.</a:t>
            </a:r>
          </a:p>
        </p:txBody>
      </p:sp>
    </p:spTree>
    <p:extLst>
      <p:ext uri="{BB962C8B-B14F-4D97-AF65-F5344CB8AC3E}">
        <p14:creationId xmlns:p14="http://schemas.microsoft.com/office/powerpoint/2010/main" val="12713471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335A7-9D5B-4B03-9188-1DF8832A2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Physical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A0D57-956C-42F9-DB4A-0B52D49039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Keep information locked and secured</a:t>
            </a:r>
          </a:p>
          <a:p>
            <a:r>
              <a:rPr lang="en-US" dirty="0"/>
              <a:t>Locking drawers, cabinets</a:t>
            </a:r>
          </a:p>
          <a:p>
            <a:r>
              <a:rPr lang="en-US" dirty="0"/>
              <a:t>Clear workspace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99675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B9942-8FC0-F830-44EE-C1F5991C2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Controls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4AE8E-6B5B-26A8-83B6-E7CD9FA14B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Secure systems and devices</a:t>
            </a:r>
          </a:p>
          <a:p>
            <a:r>
              <a:rPr lang="en-US" dirty="0"/>
              <a:t>Authentication software</a:t>
            </a:r>
          </a:p>
          <a:p>
            <a:r>
              <a:rPr lang="en-US" dirty="0"/>
              <a:t>Strong passwords</a:t>
            </a:r>
          </a:p>
        </p:txBody>
      </p:sp>
    </p:spTree>
    <p:extLst>
      <p:ext uri="{BB962C8B-B14F-4D97-AF65-F5344CB8AC3E}">
        <p14:creationId xmlns:p14="http://schemas.microsoft.com/office/powerpoint/2010/main" val="250877180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05E341-0FA8-08D2-CCAE-A25BE563F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FERPA and HIPPA Compliant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9B627-A062-8957-10B1-984152082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Is about PEOPLE! </a:t>
            </a:r>
          </a:p>
          <a:p>
            <a:pPr marL="0" indent="0">
              <a:buNone/>
            </a:pPr>
            <a:r>
              <a:rPr lang="en-US" dirty="0"/>
              <a:t>Keep their information safe.</a:t>
            </a:r>
          </a:p>
          <a:p>
            <a:pPr marL="0" indent="0">
              <a:buNone/>
            </a:pPr>
            <a:r>
              <a:rPr lang="en-US" dirty="0"/>
              <a:t>Share only with CARE!</a:t>
            </a:r>
          </a:p>
          <a:p>
            <a:pPr marL="0" indent="0">
              <a:buNone/>
            </a:pPr>
            <a:r>
              <a:rPr lang="en-US" dirty="0"/>
              <a:t>Share only what you would want shared and protect your student’s privacy.</a:t>
            </a:r>
          </a:p>
          <a:p>
            <a:pPr marL="0" indent="0">
              <a:buNone/>
            </a:pPr>
            <a:r>
              <a:rPr lang="en-US" dirty="0"/>
              <a:t>Always VERIFY!</a:t>
            </a:r>
          </a:p>
          <a:p>
            <a:pPr marL="0" indent="0">
              <a:buNone/>
            </a:pPr>
            <a:r>
              <a:rPr lang="en-US" dirty="0"/>
              <a:t>Act as though your e-mails are public documents.</a:t>
            </a:r>
          </a:p>
          <a:p>
            <a:pPr marL="0" indent="0">
              <a:buNone/>
            </a:pPr>
            <a:r>
              <a:rPr lang="en-US" dirty="0"/>
              <a:t>Do not store or open sensitive information on personal devices.</a:t>
            </a:r>
          </a:p>
          <a:p>
            <a:pPr marL="0" indent="0">
              <a:buNone/>
            </a:pPr>
            <a:r>
              <a:rPr lang="en-US" dirty="0"/>
              <a:t>Always log out and lock it down!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465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gatekeeping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clients and the profession from incompetent professional counselors, which is critical to the integrity of our profession.</a:t>
            </a:r>
          </a:p>
        </p:txBody>
      </p:sp>
    </p:spTree>
    <p:extLst>
      <p:ext uri="{BB962C8B-B14F-4D97-AF65-F5344CB8AC3E}">
        <p14:creationId xmlns:p14="http://schemas.microsoft.com/office/powerpoint/2010/main" val="1425251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Gatekeeping: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“Evaluating supervisees to determine whether they should be allowed to progress through their training programs and post-graduate supervision to licensure.” </a:t>
            </a:r>
            <a:r>
              <a:rPr lang="en-US" sz="1200" dirty="0"/>
              <a:t>[Remley &amp; Herlihy, 2016]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01633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Remediation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“A documented, procedural process that addresses perceived inabilities in trainees’ performance with the intent to provide trainees with specific means to remedy their deficiencies.”  </a:t>
            </a:r>
            <a:r>
              <a:rPr lang="en-US" sz="1200" dirty="0"/>
              <a:t>[Dufrene &amp; Henderson, 2009]</a:t>
            </a:r>
          </a:p>
        </p:txBody>
      </p:sp>
    </p:spTree>
    <p:extLst>
      <p:ext uri="{BB962C8B-B14F-4D97-AF65-F5344CB8AC3E}">
        <p14:creationId xmlns:p14="http://schemas.microsoft.com/office/powerpoint/2010/main" val="405382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Gatekeeping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Supreme Court:  Horowitz v. Board of Curators of University of Missouri (1978) </a:t>
            </a:r>
            <a:r>
              <a:rPr lang="mr-IN" dirty="0"/>
              <a:t>–</a:t>
            </a:r>
            <a:r>
              <a:rPr lang="en-US" dirty="0"/>
              <a:t> established right to dismiss students based on deficits in clinical performance.</a:t>
            </a:r>
          </a:p>
          <a:p>
            <a:r>
              <a:rPr lang="en-US" dirty="0"/>
              <a:t>Lawsuits:  Augusta State and EMU</a:t>
            </a:r>
          </a:p>
          <a:p>
            <a:r>
              <a:rPr lang="en-US" dirty="0"/>
              <a:t>ACA Code of Ethics, 2014, Standard F.6.b.</a:t>
            </a:r>
          </a:p>
          <a:p>
            <a:r>
              <a:rPr lang="en-US" dirty="0"/>
              <a:t>CACREP, 2016 Standards</a:t>
            </a:r>
          </a:p>
        </p:txBody>
      </p:sp>
    </p:spTree>
    <p:extLst>
      <p:ext uri="{BB962C8B-B14F-4D97-AF65-F5344CB8AC3E}">
        <p14:creationId xmlns:p14="http://schemas.microsoft.com/office/powerpoint/2010/main" val="3310483380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{7C6F05E0-21C3-6645-AF3A-329DAB2B10D4}tf10001120</Template>
  <TotalTime>367</TotalTime>
  <Words>2703</Words>
  <Application>Microsoft Macintosh PowerPoint</Application>
  <PresentationFormat>Widescreen</PresentationFormat>
  <Paragraphs>310</Paragraphs>
  <Slides>58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1" baseType="lpstr">
      <vt:lpstr>Arial</vt:lpstr>
      <vt:lpstr>Gill Sans MT</vt:lpstr>
      <vt:lpstr>Parcel</vt:lpstr>
      <vt:lpstr>GATE KEEPING, HIPAA (Health Insurance Portability and Accountability Act of 1996, and FERPA (Family Educational Rights and privacy Act) </vt:lpstr>
      <vt:lpstr>IMPORTANT</vt:lpstr>
      <vt:lpstr>Gate Keeping</vt:lpstr>
      <vt:lpstr>Gate Keeping</vt:lpstr>
      <vt:lpstr> Today’s Objectives</vt:lpstr>
      <vt:lpstr>Purpose of gatekeeping</vt:lpstr>
      <vt:lpstr>Gatekeeping:</vt:lpstr>
      <vt:lpstr>Remediation</vt:lpstr>
      <vt:lpstr>History of Gatekeeping</vt:lpstr>
      <vt:lpstr>What is the Difference between incompetence and impairment</vt:lpstr>
      <vt:lpstr>What is the Difference between incompetence and impairment</vt:lpstr>
      <vt:lpstr>What is the Difference between incompetence and impairment</vt:lpstr>
      <vt:lpstr>Problems with gatekeeping.</vt:lpstr>
      <vt:lpstr>Problems with gatekeeping.</vt:lpstr>
      <vt:lpstr>GateKeeping</vt:lpstr>
      <vt:lpstr>Vicarious liability: not as scary as it seems</vt:lpstr>
      <vt:lpstr>Strategies for successful gatekeeping:</vt:lpstr>
      <vt:lpstr>GateKeeping</vt:lpstr>
      <vt:lpstr>GateKeeping</vt:lpstr>
      <vt:lpstr>GATEKEEPING</vt:lpstr>
      <vt:lpstr>HIPAA</vt:lpstr>
      <vt:lpstr>HIPAA</vt:lpstr>
      <vt:lpstr>HIPAA</vt:lpstr>
      <vt:lpstr>HIPaA Four Critical Aspects</vt:lpstr>
      <vt:lpstr>HIPaA Four Critical Aspects</vt:lpstr>
      <vt:lpstr>HIPaA Four Critical Aspects</vt:lpstr>
      <vt:lpstr>HIPaA Four Critical Aspects</vt:lpstr>
      <vt:lpstr>Psychotherapy Notes and HIPaA</vt:lpstr>
      <vt:lpstr>Psychotherapy Notes and HIPaA</vt:lpstr>
      <vt:lpstr>HIPPA – Substance Use Disorder</vt:lpstr>
      <vt:lpstr>What to do if your computer is stolen or hacked?</vt:lpstr>
      <vt:lpstr>Examples of Breaches Potentially Requiring Notice</vt:lpstr>
      <vt:lpstr>If you must report…</vt:lpstr>
      <vt:lpstr>Continually and Regularly…</vt:lpstr>
      <vt:lpstr>Further…</vt:lpstr>
      <vt:lpstr>Create Contingency Plans</vt:lpstr>
      <vt:lpstr>Removal of Hardware Procedures and Policies</vt:lpstr>
      <vt:lpstr>FERPA</vt:lpstr>
      <vt:lpstr>FERPA</vt:lpstr>
      <vt:lpstr>FERPA Foundational Points</vt:lpstr>
      <vt:lpstr>Differences Between Hipaa and ferpa</vt:lpstr>
      <vt:lpstr>How we share information</vt:lpstr>
      <vt:lpstr>What rights do parents have?</vt:lpstr>
      <vt:lpstr>Counselors </vt:lpstr>
      <vt:lpstr>Educational Records</vt:lpstr>
      <vt:lpstr>Case Notes</vt:lpstr>
      <vt:lpstr>When is CONSENT NOT REQUIRED</vt:lpstr>
      <vt:lpstr>Who are “legitimate Educational Interests”</vt:lpstr>
      <vt:lpstr>Student Is making threats on facebook</vt:lpstr>
      <vt:lpstr>Before Sharing ASK Yourself…</vt:lpstr>
      <vt:lpstr>Consequence of Breaching Confidentiality</vt:lpstr>
      <vt:lpstr>Minimally Share</vt:lpstr>
      <vt:lpstr>Can you Share Information IF?</vt:lpstr>
      <vt:lpstr>Do you have to share your notes If…</vt:lpstr>
      <vt:lpstr>What about?</vt:lpstr>
      <vt:lpstr>Physical controls</vt:lpstr>
      <vt:lpstr>Technical Controls</vt:lpstr>
      <vt:lpstr>FERPA and HIPPA Compliant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Gerald Juhnke</dc:creator>
  <cp:lastModifiedBy>Pamela Dyer</cp:lastModifiedBy>
  <cp:revision>32</cp:revision>
  <dcterms:created xsi:type="dcterms:W3CDTF">2022-06-29T15:35:09Z</dcterms:created>
  <dcterms:modified xsi:type="dcterms:W3CDTF">2024-02-08T15:57:09Z</dcterms:modified>
</cp:coreProperties>
</file>