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1"/>
  </p:notesMasterIdLst>
  <p:sldIdLst>
    <p:sldId id="256" r:id="rId2"/>
    <p:sldId id="260" r:id="rId3"/>
    <p:sldId id="261" r:id="rId4"/>
    <p:sldId id="299" r:id="rId5"/>
    <p:sldId id="322" r:id="rId6"/>
    <p:sldId id="350" r:id="rId7"/>
    <p:sldId id="351" r:id="rId8"/>
    <p:sldId id="352" r:id="rId9"/>
    <p:sldId id="353" r:id="rId10"/>
    <p:sldId id="354" r:id="rId11"/>
    <p:sldId id="355" r:id="rId12"/>
    <p:sldId id="356" r:id="rId13"/>
    <p:sldId id="357" r:id="rId14"/>
    <p:sldId id="358" r:id="rId15"/>
    <p:sldId id="359" r:id="rId16"/>
    <p:sldId id="360" r:id="rId17"/>
    <p:sldId id="361" r:id="rId18"/>
    <p:sldId id="362" r:id="rId19"/>
    <p:sldId id="363" r:id="rId20"/>
    <p:sldId id="364" r:id="rId21"/>
    <p:sldId id="365" r:id="rId22"/>
    <p:sldId id="366" r:id="rId23"/>
    <p:sldId id="367" r:id="rId24"/>
    <p:sldId id="368" r:id="rId25"/>
    <p:sldId id="369" r:id="rId26"/>
    <p:sldId id="370" r:id="rId27"/>
    <p:sldId id="371" r:id="rId28"/>
    <p:sldId id="372" r:id="rId29"/>
    <p:sldId id="373" r:id="rId30"/>
    <p:sldId id="374" r:id="rId31"/>
    <p:sldId id="375" r:id="rId32"/>
    <p:sldId id="376" r:id="rId33"/>
    <p:sldId id="342" r:id="rId34"/>
    <p:sldId id="303" r:id="rId35"/>
    <p:sldId id="304" r:id="rId36"/>
    <p:sldId id="305" r:id="rId37"/>
    <p:sldId id="306" r:id="rId38"/>
    <p:sldId id="307" r:id="rId39"/>
    <p:sldId id="308" r:id="rId40"/>
    <p:sldId id="309" r:id="rId41"/>
    <p:sldId id="310" r:id="rId42"/>
    <p:sldId id="343" r:id="rId43"/>
    <p:sldId id="344" r:id="rId44"/>
    <p:sldId id="345" r:id="rId45"/>
    <p:sldId id="346" r:id="rId46"/>
    <p:sldId id="347" r:id="rId47"/>
    <p:sldId id="348" r:id="rId48"/>
    <p:sldId id="316" r:id="rId49"/>
    <p:sldId id="317" r:id="rId50"/>
    <p:sldId id="278" r:id="rId51"/>
    <p:sldId id="279" r:id="rId52"/>
    <p:sldId id="268" r:id="rId53"/>
    <p:sldId id="257" r:id="rId54"/>
    <p:sldId id="258" r:id="rId55"/>
    <p:sldId id="288" r:id="rId56"/>
    <p:sldId id="289" r:id="rId57"/>
    <p:sldId id="290" r:id="rId58"/>
    <p:sldId id="259" r:id="rId59"/>
    <p:sldId id="349" r:id="rId60"/>
    <p:sldId id="292" r:id="rId61"/>
    <p:sldId id="285" r:id="rId62"/>
    <p:sldId id="291" r:id="rId63"/>
    <p:sldId id="286" r:id="rId64"/>
    <p:sldId id="293" r:id="rId65"/>
    <p:sldId id="320" r:id="rId66"/>
    <p:sldId id="287" r:id="rId67"/>
    <p:sldId id="274" r:id="rId68"/>
    <p:sldId id="275" r:id="rId69"/>
    <p:sldId id="276" r:id="rId70"/>
    <p:sldId id="277" r:id="rId71"/>
    <p:sldId id="319" r:id="rId72"/>
    <p:sldId id="280" r:id="rId73"/>
    <p:sldId id="281" r:id="rId74"/>
    <p:sldId id="284" r:id="rId75"/>
    <p:sldId id="294" r:id="rId76"/>
    <p:sldId id="283" r:id="rId77"/>
    <p:sldId id="339" r:id="rId78"/>
    <p:sldId id="340" r:id="rId79"/>
    <p:sldId id="341" r:id="rId8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28" autoAdjust="0"/>
    <p:restoredTop sz="90493" autoAdjust="0"/>
  </p:normalViewPr>
  <p:slideViewPr>
    <p:cSldViewPr>
      <p:cViewPr varScale="1">
        <p:scale>
          <a:sx n="61" d="100"/>
          <a:sy n="61" d="100"/>
        </p:scale>
        <p:origin x="1416"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EF4A5A-0425-4FFE-B143-AF5887F0F43E}" type="datetimeFigureOut">
              <a:rPr lang="en-US" smtClean="0"/>
              <a:pPr/>
              <a:t>11/29/2017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FE53C9-9CE2-4396-9B1F-CC109AD0276B}" type="slidenum">
              <a:rPr lang="en-US" smtClean="0"/>
              <a:pPr/>
              <a:t>‹#›</a:t>
            </a:fld>
            <a:endParaRPr lang="en-US"/>
          </a:p>
        </p:txBody>
      </p:sp>
    </p:spTree>
    <p:extLst>
      <p:ext uri="{BB962C8B-B14F-4D97-AF65-F5344CB8AC3E}">
        <p14:creationId xmlns:p14="http://schemas.microsoft.com/office/powerpoint/2010/main" val="3705488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webmd.com/brain/memory-loss" TargetMode="External"/><Relationship Id="rId2" Type="http://schemas.openxmlformats.org/officeDocument/2006/relationships/slide" Target="../slides/slide26.xml"/><Relationship Id="rId1" Type="http://schemas.openxmlformats.org/officeDocument/2006/relationships/notesMaster" Target="../notesMasters/notesMaster1.xml"/><Relationship Id="rId4" Type="http://schemas.openxmlformats.org/officeDocument/2006/relationships/hyperlink" Target="http://www.webmd.com/brain/aphasia-causes-symptoms-types-treatments"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1</a:t>
            </a:fld>
            <a:endParaRPr lang="en-US"/>
          </a:p>
        </p:txBody>
      </p:sp>
    </p:spTree>
    <p:extLst>
      <p:ext uri="{BB962C8B-B14F-4D97-AF65-F5344CB8AC3E}">
        <p14:creationId xmlns:p14="http://schemas.microsoft.com/office/powerpoint/2010/main" val="41553325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altLang="en-US">
              <a:latin typeface="Arial" pitchFamily="34" charset="0"/>
            </a:endParaRPr>
          </a:p>
        </p:txBody>
      </p:sp>
      <p:sp>
        <p:nvSpPr>
          <p:cNvPr id="69636" name="Slide Number Placeholder 3"/>
          <p:cNvSpPr>
            <a:spLocks noGrp="1"/>
          </p:cNvSpPr>
          <p:nvPr>
            <p:ph type="sldNum" sz="quarter" idx="5"/>
          </p:nvPr>
        </p:nvSpPr>
        <p:spPr>
          <a:noFill/>
        </p:spPr>
        <p:txBody>
          <a:bodyPr/>
          <a:lstStyle/>
          <a:p>
            <a:fld id="{DD6BA2D9-FDAC-48CA-809C-508CB2C344ED}" type="slidenum">
              <a:rPr lang="en-US" altLang="en-US" smtClean="0">
                <a:latin typeface="Arial" pitchFamily="34" charset="0"/>
              </a:rPr>
              <a:pPr/>
              <a:t>10</a:t>
            </a:fld>
            <a:endParaRPr lang="en-US" altLang="en-US">
              <a:latin typeface="Arial" pitchFamily="34" charset="0"/>
            </a:endParaRPr>
          </a:p>
        </p:txBody>
      </p:sp>
    </p:spTree>
    <p:extLst>
      <p:ext uri="{BB962C8B-B14F-4D97-AF65-F5344CB8AC3E}">
        <p14:creationId xmlns:p14="http://schemas.microsoft.com/office/powerpoint/2010/main" val="360750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altLang="en-US">
              <a:latin typeface="Arial" pitchFamily="34" charset="0"/>
            </a:endParaRPr>
          </a:p>
        </p:txBody>
      </p:sp>
      <p:sp>
        <p:nvSpPr>
          <p:cNvPr id="70660" name="Slide Number Placeholder 3"/>
          <p:cNvSpPr>
            <a:spLocks noGrp="1"/>
          </p:cNvSpPr>
          <p:nvPr>
            <p:ph type="sldNum" sz="quarter" idx="5"/>
          </p:nvPr>
        </p:nvSpPr>
        <p:spPr>
          <a:noFill/>
        </p:spPr>
        <p:txBody>
          <a:bodyPr/>
          <a:lstStyle/>
          <a:p>
            <a:fld id="{4D56DA03-47E8-4527-9A22-4F9B59740EC9}" type="slidenum">
              <a:rPr lang="en-US" altLang="en-US" smtClean="0">
                <a:latin typeface="Arial" pitchFamily="34" charset="0"/>
              </a:rPr>
              <a:pPr/>
              <a:t>11</a:t>
            </a:fld>
            <a:endParaRPr lang="en-US" altLang="en-US">
              <a:latin typeface="Arial" pitchFamily="34" charset="0"/>
            </a:endParaRPr>
          </a:p>
        </p:txBody>
      </p:sp>
    </p:spTree>
    <p:extLst>
      <p:ext uri="{BB962C8B-B14F-4D97-AF65-F5344CB8AC3E}">
        <p14:creationId xmlns:p14="http://schemas.microsoft.com/office/powerpoint/2010/main" val="225009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altLang="en-US">
              <a:latin typeface="Arial" pitchFamily="34" charset="0"/>
            </a:endParaRPr>
          </a:p>
        </p:txBody>
      </p:sp>
      <p:sp>
        <p:nvSpPr>
          <p:cNvPr id="71684" name="Slide Number Placeholder 3"/>
          <p:cNvSpPr>
            <a:spLocks noGrp="1"/>
          </p:cNvSpPr>
          <p:nvPr>
            <p:ph type="sldNum" sz="quarter" idx="5"/>
          </p:nvPr>
        </p:nvSpPr>
        <p:spPr>
          <a:noFill/>
        </p:spPr>
        <p:txBody>
          <a:bodyPr/>
          <a:lstStyle/>
          <a:p>
            <a:fld id="{30300CCB-F3DC-4002-A733-7C2C2A87C923}" type="slidenum">
              <a:rPr lang="en-US" altLang="en-US" smtClean="0">
                <a:latin typeface="Arial" pitchFamily="34" charset="0"/>
              </a:rPr>
              <a:pPr/>
              <a:t>14</a:t>
            </a:fld>
            <a:endParaRPr lang="en-US" altLang="en-US">
              <a:latin typeface="Arial" pitchFamily="34" charset="0"/>
            </a:endParaRPr>
          </a:p>
        </p:txBody>
      </p:sp>
    </p:spTree>
    <p:extLst>
      <p:ext uri="{BB962C8B-B14F-4D97-AF65-F5344CB8AC3E}">
        <p14:creationId xmlns:p14="http://schemas.microsoft.com/office/powerpoint/2010/main" val="2759123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altLang="en-US">
              <a:latin typeface="Arial" pitchFamily="34" charset="0"/>
            </a:endParaRPr>
          </a:p>
        </p:txBody>
      </p:sp>
      <p:sp>
        <p:nvSpPr>
          <p:cNvPr id="72708" name="Slide Number Placeholder 3"/>
          <p:cNvSpPr>
            <a:spLocks noGrp="1"/>
          </p:cNvSpPr>
          <p:nvPr>
            <p:ph type="sldNum" sz="quarter" idx="5"/>
          </p:nvPr>
        </p:nvSpPr>
        <p:spPr>
          <a:noFill/>
        </p:spPr>
        <p:txBody>
          <a:bodyPr/>
          <a:lstStyle/>
          <a:p>
            <a:fld id="{C5DB7404-74D9-4E8A-B209-27DA69E5DE58}" type="slidenum">
              <a:rPr lang="en-US" altLang="en-US" smtClean="0">
                <a:latin typeface="Arial" pitchFamily="34" charset="0"/>
              </a:rPr>
              <a:pPr/>
              <a:t>15</a:t>
            </a:fld>
            <a:endParaRPr lang="en-US" altLang="en-US">
              <a:latin typeface="Arial" pitchFamily="34" charset="0"/>
            </a:endParaRPr>
          </a:p>
        </p:txBody>
      </p:sp>
    </p:spTree>
    <p:extLst>
      <p:ext uri="{BB962C8B-B14F-4D97-AF65-F5344CB8AC3E}">
        <p14:creationId xmlns:p14="http://schemas.microsoft.com/office/powerpoint/2010/main" val="14639172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r>
              <a:rPr lang="en-US" altLang="en-US">
                <a:latin typeface="Arial" pitchFamily="34" charset="0"/>
              </a:rPr>
              <a:t>Alcohol</a:t>
            </a:r>
          </a:p>
          <a:p>
            <a:r>
              <a:rPr lang="en-US" altLang="en-US">
                <a:latin typeface="Arial" pitchFamily="34" charset="0"/>
              </a:rPr>
              <a:t>Cannabis</a:t>
            </a:r>
          </a:p>
          <a:p>
            <a:r>
              <a:rPr lang="en-US" altLang="en-US">
                <a:latin typeface="Arial" pitchFamily="34" charset="0"/>
              </a:rPr>
              <a:t>Cocaine </a:t>
            </a:r>
          </a:p>
          <a:p>
            <a:r>
              <a:rPr lang="en-US" altLang="en-US">
                <a:latin typeface="Arial" pitchFamily="34" charset="0"/>
              </a:rPr>
              <a:t>Amphetamine-type stimulants</a:t>
            </a:r>
          </a:p>
          <a:p>
            <a:r>
              <a:rPr lang="en-US" altLang="en-US">
                <a:latin typeface="Arial" pitchFamily="34" charset="0"/>
              </a:rPr>
              <a:t>Inhalants </a:t>
            </a:r>
          </a:p>
          <a:p>
            <a:r>
              <a:rPr lang="en-US" altLang="en-US">
                <a:latin typeface="Arial" pitchFamily="34" charset="0"/>
              </a:rPr>
              <a:t>Sedatives</a:t>
            </a:r>
          </a:p>
          <a:p>
            <a:r>
              <a:rPr lang="en-US" altLang="en-US">
                <a:latin typeface="Arial" pitchFamily="34" charset="0"/>
              </a:rPr>
              <a:t>Hallucinogens </a:t>
            </a:r>
          </a:p>
          <a:p>
            <a:r>
              <a:rPr lang="en-US" altLang="en-US">
                <a:latin typeface="Arial" pitchFamily="34" charset="0"/>
              </a:rPr>
              <a:t>Opioids</a:t>
            </a:r>
          </a:p>
          <a:p>
            <a:r>
              <a:rPr lang="en-US" altLang="en-US">
                <a:latin typeface="Arial" pitchFamily="34" charset="0"/>
              </a:rPr>
              <a:t>Tobacco</a:t>
            </a:r>
          </a:p>
          <a:p>
            <a:r>
              <a:rPr lang="en-US" altLang="en-US">
                <a:latin typeface="Arial" pitchFamily="34" charset="0"/>
              </a:rPr>
              <a:t>“Other” drugs</a:t>
            </a:r>
          </a:p>
        </p:txBody>
      </p:sp>
      <p:sp>
        <p:nvSpPr>
          <p:cNvPr id="73732" name="Slide Number Placeholder 3"/>
          <p:cNvSpPr>
            <a:spLocks noGrp="1"/>
          </p:cNvSpPr>
          <p:nvPr>
            <p:ph type="sldNum" sz="quarter" idx="5"/>
          </p:nvPr>
        </p:nvSpPr>
        <p:spPr>
          <a:noFill/>
        </p:spPr>
        <p:txBody>
          <a:bodyPr/>
          <a:lstStyle/>
          <a:p>
            <a:fld id="{677E8937-F39E-4170-A85F-926E8EBFC227}" type="slidenum">
              <a:rPr lang="en-US" altLang="en-US" smtClean="0">
                <a:latin typeface="Arial" pitchFamily="34" charset="0"/>
              </a:rPr>
              <a:pPr/>
              <a:t>16</a:t>
            </a:fld>
            <a:endParaRPr lang="en-US" altLang="en-US">
              <a:latin typeface="Arial" pitchFamily="34" charset="0"/>
            </a:endParaRPr>
          </a:p>
        </p:txBody>
      </p:sp>
    </p:spTree>
    <p:extLst>
      <p:ext uri="{BB962C8B-B14F-4D97-AF65-F5344CB8AC3E}">
        <p14:creationId xmlns:p14="http://schemas.microsoft.com/office/powerpoint/2010/main" val="31805818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r>
              <a:rPr lang="en-US" altLang="en-US">
                <a:latin typeface="Arial" pitchFamily="34" charset="0"/>
              </a:rPr>
              <a:t>1.Have had nightmares about it or thought about it when you did not want to? </a:t>
            </a:r>
          </a:p>
          <a:p>
            <a:endParaRPr lang="en-US" altLang="en-US">
              <a:latin typeface="Arial" pitchFamily="34" charset="0"/>
            </a:endParaRPr>
          </a:p>
          <a:p>
            <a:r>
              <a:rPr lang="en-US" altLang="en-US">
                <a:latin typeface="Arial" pitchFamily="34" charset="0"/>
              </a:rPr>
              <a:t> YES / NO </a:t>
            </a:r>
          </a:p>
          <a:p>
            <a:r>
              <a:rPr lang="en-US" altLang="en-US">
                <a:latin typeface="Arial" pitchFamily="34" charset="0"/>
              </a:rPr>
              <a:t>2.Tried hard not to think about it or went out of your way to avoid situations that reminded you of it? </a:t>
            </a:r>
          </a:p>
          <a:p>
            <a:endParaRPr lang="en-US" altLang="en-US">
              <a:latin typeface="Arial" pitchFamily="34" charset="0"/>
            </a:endParaRPr>
          </a:p>
          <a:p>
            <a:r>
              <a:rPr lang="en-US" altLang="en-US">
                <a:latin typeface="Arial" pitchFamily="34" charset="0"/>
              </a:rPr>
              <a:t> YES / NO </a:t>
            </a:r>
          </a:p>
          <a:p>
            <a:r>
              <a:rPr lang="en-US" altLang="en-US">
                <a:latin typeface="Arial" pitchFamily="34" charset="0"/>
              </a:rPr>
              <a:t>3.Were constantly on guard, watchful, or easily startled? </a:t>
            </a:r>
          </a:p>
          <a:p>
            <a:endParaRPr lang="en-US" altLang="en-US">
              <a:latin typeface="Arial" pitchFamily="34" charset="0"/>
            </a:endParaRPr>
          </a:p>
          <a:p>
            <a:r>
              <a:rPr lang="en-US" altLang="en-US">
                <a:latin typeface="Arial" pitchFamily="34" charset="0"/>
              </a:rPr>
              <a:t> YES / NO </a:t>
            </a:r>
          </a:p>
          <a:p>
            <a:r>
              <a:rPr lang="en-US" altLang="en-US">
                <a:latin typeface="Arial" pitchFamily="34" charset="0"/>
              </a:rPr>
              <a:t>4.Felt numb or detached from others, activities, or your surroundings? </a:t>
            </a:r>
          </a:p>
          <a:p>
            <a:endParaRPr lang="en-US" altLang="en-US">
              <a:latin typeface="Arial" pitchFamily="34" charset="0"/>
            </a:endParaRPr>
          </a:p>
          <a:p>
            <a:r>
              <a:rPr lang="en-US" altLang="en-US">
                <a:latin typeface="Arial" pitchFamily="34" charset="0"/>
              </a:rPr>
              <a:t> YES / NO </a:t>
            </a:r>
          </a:p>
          <a:p>
            <a:endParaRPr lang="en-US" altLang="en-US">
              <a:latin typeface="Arial" pitchFamily="34" charset="0"/>
            </a:endParaRPr>
          </a:p>
          <a:p>
            <a:r>
              <a:rPr lang="en-US" altLang="en-US">
                <a:latin typeface="Arial" pitchFamily="34" charset="0"/>
              </a:rPr>
              <a:t>Current research suggests that the results of the PC-PTSD should be considered "positive" if a patient answers "yes" to any three items. </a:t>
            </a:r>
          </a:p>
          <a:p>
            <a:endParaRPr lang="en-US" altLang="en-US">
              <a:latin typeface="Arial" pitchFamily="34" charset="0"/>
            </a:endParaRPr>
          </a:p>
        </p:txBody>
      </p:sp>
      <p:sp>
        <p:nvSpPr>
          <p:cNvPr id="74756" name="Slide Number Placeholder 3"/>
          <p:cNvSpPr>
            <a:spLocks noGrp="1"/>
          </p:cNvSpPr>
          <p:nvPr>
            <p:ph type="sldNum" sz="quarter" idx="5"/>
          </p:nvPr>
        </p:nvSpPr>
        <p:spPr>
          <a:noFill/>
        </p:spPr>
        <p:txBody>
          <a:bodyPr/>
          <a:lstStyle/>
          <a:p>
            <a:fld id="{1653398B-B044-4849-9DC7-14D91807B3CA}" type="slidenum">
              <a:rPr lang="en-US" altLang="en-US" smtClean="0">
                <a:latin typeface="Arial" pitchFamily="34" charset="0"/>
              </a:rPr>
              <a:pPr/>
              <a:t>17</a:t>
            </a:fld>
            <a:endParaRPr lang="en-US" altLang="en-US">
              <a:latin typeface="Arial" pitchFamily="34" charset="0"/>
            </a:endParaRPr>
          </a:p>
        </p:txBody>
      </p:sp>
    </p:spTree>
    <p:extLst>
      <p:ext uri="{BB962C8B-B14F-4D97-AF65-F5344CB8AC3E}">
        <p14:creationId xmlns:p14="http://schemas.microsoft.com/office/powerpoint/2010/main" val="32463947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r>
              <a:rPr lang="en-US" altLang="en-US">
                <a:latin typeface="Arial" pitchFamily="34" charset="0"/>
              </a:rPr>
              <a:t>It is important to distinguish between universal screening (the application</a:t>
            </a:r>
          </a:p>
          <a:p>
            <a:r>
              <a:rPr lang="en-US" altLang="en-US">
                <a:latin typeface="Arial" pitchFamily="34" charset="0"/>
              </a:rPr>
              <a:t>of a standardized question to all symptom-free women</a:t>
            </a:r>
          </a:p>
          <a:p>
            <a:r>
              <a:rPr lang="en-US" altLang="en-US">
                <a:latin typeface="Arial" pitchFamily="34" charset="0"/>
              </a:rPr>
              <a:t>according to a procedure that does not vary from place to place), selective</a:t>
            </a:r>
          </a:p>
          <a:p>
            <a:r>
              <a:rPr lang="en-US" altLang="en-US">
                <a:latin typeface="Arial" pitchFamily="34" charset="0"/>
              </a:rPr>
              <a:t>screening (where high-risk groups, such as pregnant women</a:t>
            </a:r>
          </a:p>
          <a:p>
            <a:r>
              <a:rPr lang="en-US" altLang="en-US">
                <a:latin typeface="Arial" pitchFamily="34" charset="0"/>
              </a:rPr>
              <a:t>or those seeking pregnancy terminations are screened), routine</a:t>
            </a:r>
          </a:p>
          <a:p>
            <a:r>
              <a:rPr lang="en-US" altLang="en-US">
                <a:latin typeface="Arial" pitchFamily="34" charset="0"/>
              </a:rPr>
              <a:t>enquiry (when all women are asked but the method or question</a:t>
            </a:r>
          </a:p>
          <a:p>
            <a:r>
              <a:rPr lang="en-US" altLang="en-US">
                <a:latin typeface="Arial" pitchFamily="34" charset="0"/>
              </a:rPr>
              <a:t>may vary according to the provider or woman’s situation) and case</a:t>
            </a:r>
          </a:p>
          <a:p>
            <a:r>
              <a:rPr lang="en-US" altLang="en-US">
                <a:latin typeface="Arial" pitchFamily="34" charset="0"/>
              </a:rPr>
              <a:t>finding (asking questions if indicators are present).</a:t>
            </a:r>
          </a:p>
        </p:txBody>
      </p:sp>
      <p:sp>
        <p:nvSpPr>
          <p:cNvPr id="75780" name="Slide Number Placeholder 3"/>
          <p:cNvSpPr>
            <a:spLocks noGrp="1"/>
          </p:cNvSpPr>
          <p:nvPr>
            <p:ph type="sldNum" sz="quarter" idx="5"/>
          </p:nvPr>
        </p:nvSpPr>
        <p:spPr>
          <a:noFill/>
        </p:spPr>
        <p:txBody>
          <a:bodyPr/>
          <a:lstStyle/>
          <a:p>
            <a:fld id="{C32D704D-9D7B-4CC5-B240-D1F6ED4CE4C4}" type="slidenum">
              <a:rPr lang="en-US" altLang="en-US" smtClean="0">
                <a:latin typeface="Arial" pitchFamily="34" charset="0"/>
              </a:rPr>
              <a:pPr/>
              <a:t>19</a:t>
            </a:fld>
            <a:endParaRPr lang="en-US" altLang="en-US">
              <a:latin typeface="Arial" pitchFamily="34" charset="0"/>
            </a:endParaRPr>
          </a:p>
        </p:txBody>
      </p:sp>
    </p:spTree>
    <p:extLst>
      <p:ext uri="{BB962C8B-B14F-4D97-AF65-F5344CB8AC3E}">
        <p14:creationId xmlns:p14="http://schemas.microsoft.com/office/powerpoint/2010/main" val="7478489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US" dirty="0"/>
              <a:t>Barriers to screening children:</a:t>
            </a:r>
          </a:p>
          <a:p>
            <a:pPr>
              <a:defRPr/>
            </a:pPr>
            <a:r>
              <a:rPr lang="en-US" dirty="0"/>
              <a:t>Limited training of physicians</a:t>
            </a:r>
          </a:p>
          <a:p>
            <a:pPr>
              <a:defRPr/>
            </a:pPr>
            <a:r>
              <a:rPr lang="en-US" dirty="0"/>
              <a:t>Limited time</a:t>
            </a:r>
          </a:p>
          <a:p>
            <a:pPr>
              <a:defRPr/>
            </a:pPr>
            <a:r>
              <a:rPr lang="en-US" dirty="0"/>
              <a:t>Poor reimbursement</a:t>
            </a:r>
          </a:p>
          <a:p>
            <a:pPr>
              <a:defRPr/>
            </a:pPr>
            <a:r>
              <a:rPr lang="en-US" dirty="0"/>
              <a:t>Lack of disclosure by parent</a:t>
            </a:r>
          </a:p>
          <a:p>
            <a:pPr>
              <a:defRPr/>
            </a:pPr>
            <a:r>
              <a:rPr lang="en-US" dirty="0"/>
              <a:t>Reluctance to label children by pediatrician</a:t>
            </a:r>
          </a:p>
          <a:p>
            <a:pPr>
              <a:defRPr/>
            </a:pPr>
            <a:r>
              <a:rPr lang="en-US" dirty="0"/>
              <a:t>Limited access to mental health services</a:t>
            </a:r>
          </a:p>
          <a:p>
            <a:pPr>
              <a:defRPr/>
            </a:pPr>
            <a:r>
              <a:rPr lang="en-US" dirty="0"/>
              <a:t>Limited knowledge of community resources</a:t>
            </a:r>
          </a:p>
          <a:p>
            <a:pPr>
              <a:defRPr/>
            </a:pPr>
            <a:r>
              <a:rPr lang="en-US" dirty="0"/>
              <a:t>Lack of office strategies to integrate screening into well child visits</a:t>
            </a:r>
          </a:p>
          <a:p>
            <a:pPr>
              <a:defRPr/>
            </a:pPr>
            <a:r>
              <a:rPr lang="en-US" dirty="0"/>
              <a:t>American Academy of Pediatrics (AAP) recommends specific autism screening at the 18 month and 24 month well-child visits. </a:t>
            </a:r>
            <a:endParaRPr lang="en-US" b="1" dirty="0"/>
          </a:p>
          <a:p>
            <a:pPr>
              <a:defRPr/>
            </a:pPr>
            <a:endParaRPr lang="en-US" b="1" dirty="0"/>
          </a:p>
          <a:p>
            <a:pPr>
              <a:defRPr/>
            </a:pPr>
            <a:r>
              <a:rPr lang="en-US" b="1" dirty="0"/>
              <a:t>The cut-points for the PSC screen are: </a:t>
            </a:r>
          </a:p>
          <a:p>
            <a:pPr>
              <a:defRPr/>
            </a:pPr>
            <a:endParaRPr lang="en-US" dirty="0"/>
          </a:p>
          <a:p>
            <a:pPr>
              <a:defRPr/>
            </a:pPr>
            <a:r>
              <a:rPr lang="en-US" b="1" dirty="0"/>
              <a:t>PSC </a:t>
            </a:r>
          </a:p>
          <a:p>
            <a:pPr>
              <a:defRPr/>
            </a:pPr>
            <a:r>
              <a:rPr lang="en-US" dirty="0"/>
              <a:t> </a:t>
            </a:r>
            <a:r>
              <a:rPr lang="en-US" b="1" dirty="0"/>
              <a:t>Ages 3-5: Cut-point is 23 or greater (ignore the school questions) </a:t>
            </a:r>
          </a:p>
          <a:p>
            <a:pPr>
              <a:defRPr/>
            </a:pPr>
            <a:r>
              <a:rPr lang="en-US" dirty="0"/>
              <a:t> </a:t>
            </a:r>
            <a:r>
              <a:rPr lang="en-US" b="1" dirty="0"/>
              <a:t>Ages 6-18: Cut-point is 28 </a:t>
            </a:r>
          </a:p>
          <a:p>
            <a:pPr>
              <a:defRPr/>
            </a:pPr>
            <a:endParaRPr lang="en-US" dirty="0"/>
          </a:p>
          <a:p>
            <a:pPr>
              <a:defRPr/>
            </a:pPr>
            <a:r>
              <a:rPr lang="en-US" b="1" dirty="0"/>
              <a:t>Y-PSC </a:t>
            </a:r>
          </a:p>
          <a:p>
            <a:pPr>
              <a:defRPr/>
            </a:pPr>
            <a:r>
              <a:rPr lang="en-US" dirty="0"/>
              <a:t> </a:t>
            </a:r>
            <a:r>
              <a:rPr lang="en-US" b="1" dirty="0"/>
              <a:t>Cut-point is 30 </a:t>
            </a:r>
          </a:p>
          <a:p>
            <a:pPr>
              <a:defRPr/>
            </a:pPr>
            <a:endParaRPr lang="en-US" b="1" dirty="0"/>
          </a:p>
          <a:p>
            <a:pPr>
              <a:defRPr/>
            </a:pPr>
            <a:r>
              <a:rPr lang="en-US" b="1" dirty="0"/>
              <a:t>PEDS</a:t>
            </a:r>
          </a:p>
          <a:p>
            <a:pPr>
              <a:defRPr/>
            </a:pPr>
            <a:r>
              <a:rPr lang="en-US" dirty="0"/>
              <a:t>The PEDS will correctly identify 74 – 80 percent of children with developmental disabilities, and 70 – 80 percent of children developing typically. </a:t>
            </a:r>
          </a:p>
          <a:p>
            <a:pPr>
              <a:defRPr/>
            </a:pPr>
            <a:endParaRPr lang="en-US" dirty="0"/>
          </a:p>
        </p:txBody>
      </p:sp>
      <p:sp>
        <p:nvSpPr>
          <p:cNvPr id="76804" name="Slide Number Placeholder 3"/>
          <p:cNvSpPr>
            <a:spLocks noGrp="1"/>
          </p:cNvSpPr>
          <p:nvPr>
            <p:ph type="sldNum" sz="quarter" idx="5"/>
          </p:nvPr>
        </p:nvSpPr>
        <p:spPr>
          <a:noFill/>
        </p:spPr>
        <p:txBody>
          <a:bodyPr/>
          <a:lstStyle/>
          <a:p>
            <a:fld id="{1BDD8728-4E0A-4E76-8B5A-634DC6F13660}" type="slidenum">
              <a:rPr lang="en-US" altLang="en-US" smtClean="0">
                <a:latin typeface="Arial" pitchFamily="34" charset="0"/>
              </a:rPr>
              <a:pPr/>
              <a:t>21</a:t>
            </a:fld>
            <a:endParaRPr lang="en-US" altLang="en-US">
              <a:latin typeface="Arial" pitchFamily="34" charset="0"/>
            </a:endParaRPr>
          </a:p>
        </p:txBody>
      </p:sp>
    </p:spTree>
    <p:extLst>
      <p:ext uri="{BB962C8B-B14F-4D97-AF65-F5344CB8AC3E}">
        <p14:creationId xmlns:p14="http://schemas.microsoft.com/office/powerpoint/2010/main" val="842331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US" dirty="0"/>
              <a:t>Barriers to screening children:</a:t>
            </a:r>
          </a:p>
          <a:p>
            <a:pPr>
              <a:defRPr/>
            </a:pPr>
            <a:r>
              <a:rPr lang="en-US" dirty="0"/>
              <a:t>Limited training of physicians</a:t>
            </a:r>
          </a:p>
          <a:p>
            <a:pPr>
              <a:defRPr/>
            </a:pPr>
            <a:r>
              <a:rPr lang="en-US" dirty="0"/>
              <a:t>Limited time</a:t>
            </a:r>
          </a:p>
          <a:p>
            <a:pPr>
              <a:defRPr/>
            </a:pPr>
            <a:r>
              <a:rPr lang="en-US" dirty="0"/>
              <a:t>Poor reimbursement</a:t>
            </a:r>
          </a:p>
          <a:p>
            <a:pPr>
              <a:defRPr/>
            </a:pPr>
            <a:r>
              <a:rPr lang="en-US" dirty="0"/>
              <a:t>Lack of disclosure by parent</a:t>
            </a:r>
          </a:p>
          <a:p>
            <a:pPr>
              <a:defRPr/>
            </a:pPr>
            <a:r>
              <a:rPr lang="en-US" dirty="0"/>
              <a:t>Reluctance to label children by pediatrician</a:t>
            </a:r>
          </a:p>
          <a:p>
            <a:pPr>
              <a:defRPr/>
            </a:pPr>
            <a:r>
              <a:rPr lang="en-US" dirty="0"/>
              <a:t>Limited access to mental health services</a:t>
            </a:r>
          </a:p>
          <a:p>
            <a:pPr>
              <a:defRPr/>
            </a:pPr>
            <a:r>
              <a:rPr lang="en-US" dirty="0"/>
              <a:t>Limited knowledge of community resources</a:t>
            </a:r>
          </a:p>
          <a:p>
            <a:pPr>
              <a:defRPr/>
            </a:pPr>
            <a:r>
              <a:rPr lang="en-US" dirty="0"/>
              <a:t>Lack of office strategies to integrate screening into well child visits</a:t>
            </a:r>
          </a:p>
          <a:p>
            <a:pPr>
              <a:defRPr/>
            </a:pPr>
            <a:r>
              <a:rPr lang="en-US" dirty="0"/>
              <a:t>American Academy of Pediatrics (AAP) recommends specific autism screening at the 18 month and 24 month well-child visits. </a:t>
            </a:r>
            <a:endParaRPr lang="en-US" b="1" dirty="0"/>
          </a:p>
          <a:p>
            <a:pPr>
              <a:defRPr/>
            </a:pPr>
            <a:endParaRPr lang="en-US" b="1" dirty="0"/>
          </a:p>
          <a:p>
            <a:pPr>
              <a:defRPr/>
            </a:pPr>
            <a:r>
              <a:rPr lang="en-US" b="1" dirty="0"/>
              <a:t>The cut-points for the PSC screen are: </a:t>
            </a:r>
          </a:p>
          <a:p>
            <a:pPr>
              <a:defRPr/>
            </a:pPr>
            <a:endParaRPr lang="en-US" dirty="0"/>
          </a:p>
          <a:p>
            <a:pPr>
              <a:defRPr/>
            </a:pPr>
            <a:r>
              <a:rPr lang="en-US" b="1" dirty="0"/>
              <a:t>PSC </a:t>
            </a:r>
          </a:p>
          <a:p>
            <a:pPr>
              <a:defRPr/>
            </a:pPr>
            <a:r>
              <a:rPr lang="en-US" dirty="0"/>
              <a:t> </a:t>
            </a:r>
            <a:r>
              <a:rPr lang="en-US" b="1" dirty="0"/>
              <a:t>Ages 3-5: Cut-point is 23 or greater (ignore the school questions) </a:t>
            </a:r>
          </a:p>
          <a:p>
            <a:pPr>
              <a:defRPr/>
            </a:pPr>
            <a:r>
              <a:rPr lang="en-US" dirty="0"/>
              <a:t> </a:t>
            </a:r>
            <a:r>
              <a:rPr lang="en-US" b="1" dirty="0"/>
              <a:t>Ages 6-18: Cut-point is 28 </a:t>
            </a:r>
          </a:p>
          <a:p>
            <a:pPr>
              <a:defRPr/>
            </a:pPr>
            <a:endParaRPr lang="en-US" dirty="0"/>
          </a:p>
          <a:p>
            <a:pPr>
              <a:defRPr/>
            </a:pPr>
            <a:r>
              <a:rPr lang="en-US" b="1" dirty="0"/>
              <a:t>Y-PSC </a:t>
            </a:r>
          </a:p>
          <a:p>
            <a:pPr>
              <a:defRPr/>
            </a:pPr>
            <a:r>
              <a:rPr lang="en-US" dirty="0"/>
              <a:t> </a:t>
            </a:r>
            <a:r>
              <a:rPr lang="en-US" b="1" dirty="0"/>
              <a:t>Cut-point is 30 </a:t>
            </a:r>
          </a:p>
          <a:p>
            <a:pPr>
              <a:defRPr/>
            </a:pPr>
            <a:endParaRPr lang="en-US" b="1" dirty="0"/>
          </a:p>
          <a:p>
            <a:pPr>
              <a:defRPr/>
            </a:pPr>
            <a:r>
              <a:rPr lang="en-US" b="1" dirty="0"/>
              <a:t>PEDS</a:t>
            </a:r>
          </a:p>
          <a:p>
            <a:pPr>
              <a:defRPr/>
            </a:pPr>
            <a:r>
              <a:rPr lang="en-US" dirty="0"/>
              <a:t>The PEDS will correctly identify 74 – 80 percent of children with developmental disabilities, and 70 – 80 percent of children developing typically. </a:t>
            </a:r>
          </a:p>
          <a:p>
            <a:pPr>
              <a:defRPr/>
            </a:pPr>
            <a:endParaRPr lang="en-US" dirty="0"/>
          </a:p>
        </p:txBody>
      </p:sp>
      <p:sp>
        <p:nvSpPr>
          <p:cNvPr id="77828" name="Slide Number Placeholder 3"/>
          <p:cNvSpPr>
            <a:spLocks noGrp="1"/>
          </p:cNvSpPr>
          <p:nvPr>
            <p:ph type="sldNum" sz="quarter" idx="5"/>
          </p:nvPr>
        </p:nvSpPr>
        <p:spPr>
          <a:noFill/>
        </p:spPr>
        <p:txBody>
          <a:bodyPr/>
          <a:lstStyle/>
          <a:p>
            <a:fld id="{5EBF1210-E336-4938-9E68-D9C4084629C9}" type="slidenum">
              <a:rPr lang="en-US" altLang="en-US" smtClean="0">
                <a:latin typeface="Arial" pitchFamily="34" charset="0"/>
              </a:rPr>
              <a:pPr/>
              <a:t>22</a:t>
            </a:fld>
            <a:endParaRPr lang="en-US" altLang="en-US">
              <a:latin typeface="Arial" pitchFamily="34" charset="0"/>
            </a:endParaRPr>
          </a:p>
        </p:txBody>
      </p:sp>
    </p:spTree>
    <p:extLst>
      <p:ext uri="{BB962C8B-B14F-4D97-AF65-F5344CB8AC3E}">
        <p14:creationId xmlns:p14="http://schemas.microsoft.com/office/powerpoint/2010/main" val="16095691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r>
              <a:rPr lang="en-US" altLang="en-US">
                <a:latin typeface="Arial" pitchFamily="34" charset="0"/>
              </a:rPr>
              <a:t>C - Have you ever ridden in a CAR driven by someone (including yourself) who was "high" or had been using alcohol or drugs? </a:t>
            </a:r>
          </a:p>
          <a:p>
            <a:r>
              <a:rPr lang="en-US" altLang="en-US">
                <a:latin typeface="Arial" pitchFamily="34" charset="0"/>
              </a:rPr>
              <a:t>R - Do you ever use alcohol or drugs to RELAX, feel better about yourself, or fit in? </a:t>
            </a:r>
          </a:p>
          <a:p>
            <a:r>
              <a:rPr lang="en-US" altLang="en-US">
                <a:latin typeface="Arial" pitchFamily="34" charset="0"/>
              </a:rPr>
              <a:t>A - Do you ever use alcohol/drugs while you are by yourself, ALONE?</a:t>
            </a:r>
          </a:p>
          <a:p>
            <a:r>
              <a:rPr lang="en-US" altLang="en-US">
                <a:latin typeface="Arial" pitchFamily="34" charset="0"/>
              </a:rPr>
              <a:t> F - Do you ever FORGET things you did while using alcohol or drugs? </a:t>
            </a:r>
          </a:p>
          <a:p>
            <a:r>
              <a:rPr lang="en-US" altLang="en-US">
                <a:latin typeface="Arial" pitchFamily="34" charset="0"/>
              </a:rPr>
              <a:t>F - Do your family or FRIENDS ever tell you that you should cut down on your drinking or drug use? </a:t>
            </a:r>
          </a:p>
          <a:p>
            <a:r>
              <a:rPr lang="en-US" altLang="en-US">
                <a:latin typeface="Arial" pitchFamily="34" charset="0"/>
              </a:rPr>
              <a:t>T - Have you gotten into TROUBLE while you were using alcohol or drugs? </a:t>
            </a:r>
          </a:p>
        </p:txBody>
      </p:sp>
      <p:sp>
        <p:nvSpPr>
          <p:cNvPr id="78852" name="Slide Number Placeholder 3"/>
          <p:cNvSpPr>
            <a:spLocks noGrp="1"/>
          </p:cNvSpPr>
          <p:nvPr>
            <p:ph type="sldNum" sz="quarter" idx="5"/>
          </p:nvPr>
        </p:nvSpPr>
        <p:spPr>
          <a:noFill/>
        </p:spPr>
        <p:txBody>
          <a:bodyPr/>
          <a:lstStyle/>
          <a:p>
            <a:fld id="{22241CD1-396F-4078-9371-41782019453E}" type="slidenum">
              <a:rPr lang="en-US" altLang="en-US" smtClean="0">
                <a:latin typeface="Arial" pitchFamily="34" charset="0"/>
              </a:rPr>
              <a:pPr/>
              <a:t>23</a:t>
            </a:fld>
            <a:endParaRPr lang="en-US" altLang="en-US">
              <a:latin typeface="Arial" pitchFamily="34" charset="0"/>
            </a:endParaRPr>
          </a:p>
        </p:txBody>
      </p:sp>
    </p:spTree>
    <p:extLst>
      <p:ext uri="{BB962C8B-B14F-4D97-AF65-F5344CB8AC3E}">
        <p14:creationId xmlns:p14="http://schemas.microsoft.com/office/powerpoint/2010/main" val="416507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itchFamily="34" charset="0"/>
            </a:endParaRPr>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02756" indent="-270291" eaLnBrk="0" hangingPunct="0">
              <a:defRPr>
                <a:solidFill>
                  <a:schemeClr val="tx1"/>
                </a:solidFill>
                <a:latin typeface="Arial" pitchFamily="34" charset="0"/>
              </a:defRPr>
            </a:lvl2pPr>
            <a:lvl3pPr marL="1081164" indent="-216233" eaLnBrk="0" hangingPunct="0">
              <a:defRPr>
                <a:solidFill>
                  <a:schemeClr val="tx1"/>
                </a:solidFill>
                <a:latin typeface="Arial" pitchFamily="34" charset="0"/>
              </a:defRPr>
            </a:lvl3pPr>
            <a:lvl4pPr marL="1513629" indent="-216233" eaLnBrk="0" hangingPunct="0">
              <a:defRPr>
                <a:solidFill>
                  <a:schemeClr val="tx1"/>
                </a:solidFill>
                <a:latin typeface="Arial" pitchFamily="34" charset="0"/>
              </a:defRPr>
            </a:lvl4pPr>
            <a:lvl5pPr marL="1946095" indent="-216233" eaLnBrk="0" hangingPunct="0">
              <a:defRPr>
                <a:solidFill>
                  <a:schemeClr val="tx1"/>
                </a:solidFill>
                <a:latin typeface="Arial" pitchFamily="34" charset="0"/>
              </a:defRPr>
            </a:lvl5pPr>
            <a:lvl6pPr marL="2378560" indent="-216233" eaLnBrk="0" fontAlgn="base" hangingPunct="0">
              <a:spcBef>
                <a:spcPct val="0"/>
              </a:spcBef>
              <a:spcAft>
                <a:spcPct val="0"/>
              </a:spcAft>
              <a:defRPr>
                <a:solidFill>
                  <a:schemeClr val="tx1"/>
                </a:solidFill>
                <a:latin typeface="Arial" pitchFamily="34" charset="0"/>
              </a:defRPr>
            </a:lvl6pPr>
            <a:lvl7pPr marL="2811026" indent="-216233" eaLnBrk="0" fontAlgn="base" hangingPunct="0">
              <a:spcBef>
                <a:spcPct val="0"/>
              </a:spcBef>
              <a:spcAft>
                <a:spcPct val="0"/>
              </a:spcAft>
              <a:defRPr>
                <a:solidFill>
                  <a:schemeClr val="tx1"/>
                </a:solidFill>
                <a:latin typeface="Arial" pitchFamily="34" charset="0"/>
              </a:defRPr>
            </a:lvl7pPr>
            <a:lvl8pPr marL="3243491" indent="-216233" eaLnBrk="0" fontAlgn="base" hangingPunct="0">
              <a:spcBef>
                <a:spcPct val="0"/>
              </a:spcBef>
              <a:spcAft>
                <a:spcPct val="0"/>
              </a:spcAft>
              <a:defRPr>
                <a:solidFill>
                  <a:schemeClr val="tx1"/>
                </a:solidFill>
                <a:latin typeface="Arial" pitchFamily="34" charset="0"/>
              </a:defRPr>
            </a:lvl8pPr>
            <a:lvl9pPr marL="3675957" indent="-216233" eaLnBrk="0" fontAlgn="base" hangingPunct="0">
              <a:spcBef>
                <a:spcPct val="0"/>
              </a:spcBef>
              <a:spcAft>
                <a:spcPct val="0"/>
              </a:spcAft>
              <a:defRPr>
                <a:solidFill>
                  <a:schemeClr val="tx1"/>
                </a:solidFill>
                <a:latin typeface="Arial" pitchFamily="34" charset="0"/>
              </a:defRPr>
            </a:lvl9pPr>
          </a:lstStyle>
          <a:p>
            <a:pPr eaLnBrk="1" hangingPunct="1"/>
            <a:fld id="{04AE03D9-1F21-45C0-80DD-14A23A5ED3F2}" type="slidenum">
              <a:rPr lang="en-US" altLang="en-US" smtClean="0"/>
              <a:pPr eaLnBrk="1" hangingPunct="1"/>
              <a:t>2</a:t>
            </a:fld>
            <a:endParaRPr lang="en-US" altLang="en-US"/>
          </a:p>
        </p:txBody>
      </p:sp>
    </p:spTree>
    <p:extLst>
      <p:ext uri="{BB962C8B-B14F-4D97-AF65-F5344CB8AC3E}">
        <p14:creationId xmlns:p14="http://schemas.microsoft.com/office/powerpoint/2010/main" val="428976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r>
              <a:rPr lang="en-US" altLang="en-US" b="1">
                <a:latin typeface="Arial" pitchFamily="34" charset="0"/>
              </a:rPr>
              <a:t>Cortical dementias</a:t>
            </a:r>
            <a:r>
              <a:rPr lang="en-US" altLang="en-US">
                <a:latin typeface="Arial" pitchFamily="34" charset="0"/>
              </a:rPr>
              <a:t> arise from a disorder affecting the cerebral cortex, the outer layers of the brain that play a critical role in thinking abilities like memory and language. Alzheimer's and Creutzfeldt-Jakob disease are two forms of cortical dementia. People with cortical dementia typically show severe </a:t>
            </a:r>
            <a:r>
              <a:rPr lang="en-US" altLang="en-US">
                <a:latin typeface="Arial" pitchFamily="34" charset="0"/>
                <a:hlinkClick r:id="rId3"/>
              </a:rPr>
              <a:t>memory loss</a:t>
            </a:r>
            <a:r>
              <a:rPr lang="en-US" altLang="en-US">
                <a:latin typeface="Arial" pitchFamily="34" charset="0"/>
              </a:rPr>
              <a:t> and </a:t>
            </a:r>
            <a:r>
              <a:rPr lang="en-US" altLang="en-US">
                <a:latin typeface="Arial" pitchFamily="34" charset="0"/>
                <a:hlinkClick r:id="rId4"/>
              </a:rPr>
              <a:t>aphasia</a:t>
            </a:r>
            <a:r>
              <a:rPr lang="en-US" altLang="en-US">
                <a:latin typeface="Arial" pitchFamily="34" charset="0"/>
              </a:rPr>
              <a:t> -- the inability to recall words and understand language.</a:t>
            </a:r>
          </a:p>
          <a:p>
            <a:r>
              <a:rPr lang="en-US" altLang="en-US" b="1">
                <a:latin typeface="Arial" pitchFamily="34" charset="0"/>
              </a:rPr>
              <a:t>Subcortical dementias</a:t>
            </a:r>
            <a:r>
              <a:rPr lang="en-US" altLang="en-US">
                <a:latin typeface="Arial" pitchFamily="34" charset="0"/>
              </a:rPr>
              <a:t> result from dysfunction in the parts of the brain that are beneath the cortex. Usually, the forgetfulness and language difficulties that are characteristic of cortical dementias are not present. Rather, people with subcortical dementias, such as Parkinson's disease, Huntington's disease, and AIDS dementia complex, tend to show changes in their speed of thinking and ability to initiate activities.</a:t>
            </a:r>
          </a:p>
          <a:p>
            <a:endParaRPr lang="en-US" altLang="en-US">
              <a:latin typeface="Arial" pitchFamily="34" charset="0"/>
            </a:endParaRPr>
          </a:p>
        </p:txBody>
      </p:sp>
      <p:sp>
        <p:nvSpPr>
          <p:cNvPr id="79876" name="Slide Number Placeholder 3"/>
          <p:cNvSpPr>
            <a:spLocks noGrp="1"/>
          </p:cNvSpPr>
          <p:nvPr>
            <p:ph type="sldNum" sz="quarter" idx="5"/>
          </p:nvPr>
        </p:nvSpPr>
        <p:spPr>
          <a:noFill/>
        </p:spPr>
        <p:txBody>
          <a:bodyPr/>
          <a:lstStyle/>
          <a:p>
            <a:fld id="{11A173D9-9560-4CEA-9934-1BECD798AC98}" type="slidenum">
              <a:rPr lang="en-US" altLang="en-US" smtClean="0">
                <a:latin typeface="Arial" pitchFamily="34" charset="0"/>
              </a:rPr>
              <a:pPr/>
              <a:t>26</a:t>
            </a:fld>
            <a:endParaRPr lang="en-US" altLang="en-US">
              <a:latin typeface="Arial" pitchFamily="34" charset="0"/>
            </a:endParaRPr>
          </a:p>
        </p:txBody>
      </p:sp>
    </p:spTree>
    <p:extLst>
      <p:ext uri="{BB962C8B-B14F-4D97-AF65-F5344CB8AC3E}">
        <p14:creationId xmlns:p14="http://schemas.microsoft.com/office/powerpoint/2010/main" val="5715140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r>
              <a:rPr lang="en-US" altLang="en-US">
                <a:latin typeface="Arial" pitchFamily="34" charset="0"/>
              </a:rPr>
              <a:t>Lack of knowledge and understanding of adult ADHD</a:t>
            </a:r>
          </a:p>
        </p:txBody>
      </p:sp>
      <p:sp>
        <p:nvSpPr>
          <p:cNvPr id="80900" name="Slide Number Placeholder 3"/>
          <p:cNvSpPr>
            <a:spLocks noGrp="1"/>
          </p:cNvSpPr>
          <p:nvPr>
            <p:ph type="sldNum" sz="quarter" idx="5"/>
          </p:nvPr>
        </p:nvSpPr>
        <p:spPr>
          <a:noFill/>
        </p:spPr>
        <p:txBody>
          <a:bodyPr/>
          <a:lstStyle/>
          <a:p>
            <a:fld id="{073E45A7-6A69-4A50-8B9E-61BFEDEA24BB}" type="slidenum">
              <a:rPr lang="en-US" altLang="en-US" smtClean="0">
                <a:latin typeface="Arial" pitchFamily="34" charset="0"/>
              </a:rPr>
              <a:pPr/>
              <a:t>27</a:t>
            </a:fld>
            <a:endParaRPr lang="en-US" altLang="en-US">
              <a:latin typeface="Arial" pitchFamily="34" charset="0"/>
            </a:endParaRPr>
          </a:p>
        </p:txBody>
      </p:sp>
    </p:spTree>
    <p:extLst>
      <p:ext uri="{BB962C8B-B14F-4D97-AF65-F5344CB8AC3E}">
        <p14:creationId xmlns:p14="http://schemas.microsoft.com/office/powerpoint/2010/main" val="29072144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r>
              <a:rPr lang="en-US" altLang="en-US">
                <a:latin typeface="Arial" pitchFamily="34" charset="0"/>
              </a:rPr>
              <a:t>Measure the aspects and effects of the illness that the patient decides are most important</a:t>
            </a:r>
          </a:p>
          <a:p>
            <a:r>
              <a:rPr lang="en-US" altLang="en-US">
                <a:latin typeface="Arial" pitchFamily="34" charset="0"/>
              </a:rPr>
              <a:t>Enable the patient to score the chosen variables</a:t>
            </a:r>
          </a:p>
          <a:p>
            <a:r>
              <a:rPr lang="en-US" altLang="en-US">
                <a:latin typeface="Arial" pitchFamily="34" charset="0"/>
              </a:rPr>
              <a:t>Be a sensitive measure of within person change over time</a:t>
            </a:r>
          </a:p>
          <a:p>
            <a:r>
              <a:rPr lang="en-US" altLang="en-US">
                <a:latin typeface="Arial" pitchFamily="34" charset="0"/>
              </a:rPr>
              <a:t>Be applicable to the whole spectrum of illness seen in primary care</a:t>
            </a:r>
          </a:p>
          <a:p>
            <a:r>
              <a:rPr lang="en-US" altLang="en-US">
                <a:latin typeface="Arial" pitchFamily="34" charset="0"/>
              </a:rPr>
              <a:t>Be capable of measuring the effects of a wide variety of care</a:t>
            </a:r>
          </a:p>
          <a:p>
            <a:r>
              <a:rPr lang="en-US" altLang="en-US">
                <a:latin typeface="Arial" pitchFamily="34" charset="0"/>
              </a:rPr>
              <a:t>Be brief and simple enough to complete in a 7-10 minute consultation.</a:t>
            </a:r>
          </a:p>
          <a:p>
            <a:endParaRPr lang="en-US" altLang="en-US">
              <a:latin typeface="Arial" pitchFamily="34" charset="0"/>
            </a:endParaRPr>
          </a:p>
        </p:txBody>
      </p:sp>
      <p:sp>
        <p:nvSpPr>
          <p:cNvPr id="81924" name="Slide Number Placeholder 3"/>
          <p:cNvSpPr>
            <a:spLocks noGrp="1"/>
          </p:cNvSpPr>
          <p:nvPr>
            <p:ph type="sldNum" sz="quarter" idx="5"/>
          </p:nvPr>
        </p:nvSpPr>
        <p:spPr>
          <a:noFill/>
        </p:spPr>
        <p:txBody>
          <a:bodyPr/>
          <a:lstStyle/>
          <a:p>
            <a:fld id="{EAA98F75-42BC-4F92-99F4-07ABECEDB5EF}" type="slidenum">
              <a:rPr lang="en-US" altLang="en-US" smtClean="0">
                <a:latin typeface="Arial" pitchFamily="34" charset="0"/>
              </a:rPr>
              <a:pPr/>
              <a:t>28</a:t>
            </a:fld>
            <a:endParaRPr lang="en-US" altLang="en-US">
              <a:latin typeface="Arial" pitchFamily="34" charset="0"/>
            </a:endParaRPr>
          </a:p>
        </p:txBody>
      </p:sp>
    </p:spTree>
    <p:extLst>
      <p:ext uri="{BB962C8B-B14F-4D97-AF65-F5344CB8AC3E}">
        <p14:creationId xmlns:p14="http://schemas.microsoft.com/office/powerpoint/2010/main" val="12556227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88AAFF-C365-4B21-963C-9AD828CCF201}" type="slidenum">
              <a:rPr lang="en-US" smtClean="0"/>
              <a:pPr/>
              <a:t>34</a:t>
            </a:fld>
            <a:endParaRPr lang="en-US"/>
          </a:p>
        </p:txBody>
      </p:sp>
    </p:spTree>
    <p:extLst>
      <p:ext uri="{BB962C8B-B14F-4D97-AF65-F5344CB8AC3E}">
        <p14:creationId xmlns:p14="http://schemas.microsoft.com/office/powerpoint/2010/main" val="23664417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88AAFF-C365-4B21-963C-9AD828CCF201}" type="slidenum">
              <a:rPr lang="en-US" smtClean="0"/>
              <a:pPr/>
              <a:t>35</a:t>
            </a:fld>
            <a:endParaRPr lang="en-US"/>
          </a:p>
        </p:txBody>
      </p:sp>
    </p:spTree>
    <p:extLst>
      <p:ext uri="{BB962C8B-B14F-4D97-AF65-F5344CB8AC3E}">
        <p14:creationId xmlns:p14="http://schemas.microsoft.com/office/powerpoint/2010/main" val="20887724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Therapy can actually</a:t>
            </a:r>
            <a:r>
              <a:rPr lang="en-US" baseline="0" dirty="0"/>
              <a:t> be an inconvenience for the patient (time, gas, childcare, time off work, etc)</a:t>
            </a:r>
          </a:p>
          <a:p>
            <a:r>
              <a:rPr lang="en-US" baseline="0" dirty="0"/>
              <a:t>Traditionally, the first visit is just the psychosocial assessment – no intervention is provided</a:t>
            </a:r>
            <a:endParaRPr lang="en-US" dirty="0"/>
          </a:p>
        </p:txBody>
      </p:sp>
      <p:sp>
        <p:nvSpPr>
          <p:cNvPr id="4" name="Slide Number Placeholder 3"/>
          <p:cNvSpPr>
            <a:spLocks noGrp="1"/>
          </p:cNvSpPr>
          <p:nvPr>
            <p:ph type="sldNum" sz="quarter" idx="10"/>
          </p:nvPr>
        </p:nvSpPr>
        <p:spPr/>
        <p:txBody>
          <a:bodyPr/>
          <a:lstStyle/>
          <a:p>
            <a:fld id="{B788AAFF-C365-4B21-963C-9AD828CCF201}" type="slidenum">
              <a:rPr lang="en-US" smtClean="0"/>
              <a:pPr/>
              <a:t>36</a:t>
            </a:fld>
            <a:endParaRPr lang="en-US"/>
          </a:p>
        </p:txBody>
      </p:sp>
    </p:spTree>
    <p:extLst>
      <p:ext uri="{BB962C8B-B14F-4D97-AF65-F5344CB8AC3E}">
        <p14:creationId xmlns:p14="http://schemas.microsoft.com/office/powerpoint/2010/main" val="28602462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0" i="0" u="none" strike="noStrike" kern="1200" baseline="0" dirty="0">
                <a:solidFill>
                  <a:schemeClr val="tx1"/>
                </a:solidFill>
                <a:latin typeface="+mn-lt"/>
                <a:ea typeface="+mn-ea"/>
                <a:cs typeface="+mn-cs"/>
              </a:rPr>
              <a:t>Participants included 542 primary care</a:t>
            </a:r>
          </a:p>
          <a:p>
            <a:r>
              <a:rPr lang="en-US" sz="1200" b="0" i="0" u="none" strike="noStrike" kern="1200" baseline="0" dirty="0">
                <a:solidFill>
                  <a:schemeClr val="tx1"/>
                </a:solidFill>
                <a:latin typeface="+mn-lt"/>
                <a:ea typeface="+mn-ea"/>
                <a:cs typeface="+mn-cs"/>
              </a:rPr>
              <a:t>patients seen in two large family medicine clinics. Mental health symptoms and functioning</a:t>
            </a:r>
          </a:p>
          <a:p>
            <a:r>
              <a:rPr lang="en-US" sz="1200" b="0" i="0" u="none" strike="noStrike" kern="1200" baseline="0" dirty="0">
                <a:solidFill>
                  <a:schemeClr val="tx1"/>
                </a:solidFill>
                <a:latin typeface="+mn-lt"/>
                <a:ea typeface="+mn-ea"/>
                <a:cs typeface="+mn-cs"/>
              </a:rPr>
              <a:t>were assessed using the 20-item Behavioral Health Measure (</a:t>
            </a:r>
            <a:r>
              <a:rPr lang="en-US" sz="1200" b="0" i="0" u="none" strike="noStrike" kern="1200" baseline="0" dirty="0" err="1">
                <a:solidFill>
                  <a:schemeClr val="tx1"/>
                </a:solidFill>
                <a:latin typeface="+mn-lt"/>
                <a:ea typeface="+mn-ea"/>
                <a:cs typeface="+mn-cs"/>
              </a:rPr>
              <a:t>Kopta</a:t>
            </a:r>
            <a:r>
              <a:rPr lang="en-US" sz="1200" b="0" i="0" u="none" strike="noStrike" kern="1200" baseline="0" dirty="0">
                <a:solidFill>
                  <a:schemeClr val="tx1"/>
                </a:solidFill>
                <a:latin typeface="+mn-lt"/>
                <a:ea typeface="+mn-ea"/>
                <a:cs typeface="+mn-cs"/>
              </a:rPr>
              <a:t> &amp; Lowery, 2002) at the</a:t>
            </a:r>
          </a:p>
          <a:p>
            <a:r>
              <a:rPr lang="en-US" sz="1200" b="0" i="0" u="none" strike="noStrike" kern="1200" baseline="0" dirty="0">
                <a:solidFill>
                  <a:schemeClr val="tx1"/>
                </a:solidFill>
                <a:latin typeface="+mn-lt"/>
                <a:ea typeface="+mn-ea"/>
                <a:cs typeface="+mn-cs"/>
              </a:rPr>
              <a:t>beginning of each patient appointment. Therapeutic alliance was measured with the Therapeutic</a:t>
            </a:r>
          </a:p>
          <a:p>
            <a:r>
              <a:rPr lang="en-US" sz="1200" b="0" i="0" u="none" strike="noStrike" kern="1200" baseline="0" dirty="0">
                <a:solidFill>
                  <a:schemeClr val="tx1"/>
                </a:solidFill>
                <a:latin typeface="+mn-lt"/>
                <a:ea typeface="+mn-ea"/>
                <a:cs typeface="+mn-cs"/>
              </a:rPr>
              <a:t>Bond Scale  following an initial appointment with one of 22 behavioral health consultants (BHCs). Primary care patients rated their therapeutic</a:t>
            </a:r>
          </a:p>
          <a:p>
            <a:r>
              <a:rPr lang="en-US" sz="1200" b="0" i="0" u="none" strike="noStrike" kern="1200" baseline="0" dirty="0">
                <a:solidFill>
                  <a:schemeClr val="tx1"/>
                </a:solidFill>
                <a:latin typeface="+mn-lt"/>
                <a:ea typeface="+mn-ea"/>
                <a:cs typeface="+mn-cs"/>
              </a:rPr>
              <a:t>alliance following a first appointment with a BHC as statistically stronger than</a:t>
            </a:r>
          </a:p>
          <a:p>
            <a:r>
              <a:rPr lang="en-US" sz="1200" b="0" i="0" u="none" strike="noStrike" kern="1200" baseline="0" dirty="0">
                <a:solidFill>
                  <a:schemeClr val="tx1"/>
                </a:solidFill>
                <a:latin typeface="+mn-lt"/>
                <a:ea typeface="+mn-ea"/>
                <a:cs typeface="+mn-cs"/>
              </a:rPr>
              <a:t>alliance ratings from a previously reported sample of outpatient psychotherapy patients after</a:t>
            </a:r>
          </a:p>
          <a:p>
            <a:r>
              <a:rPr lang="en-US" sz="1200" b="0" i="0" u="none" strike="noStrike" kern="1200" baseline="0" dirty="0">
                <a:solidFill>
                  <a:schemeClr val="tx1"/>
                </a:solidFill>
                <a:latin typeface="+mn-lt"/>
                <a:ea typeface="+mn-ea"/>
                <a:cs typeface="+mn-cs"/>
              </a:rPr>
              <a:t>the second, third, and fourth psychotherapy sessions (</a:t>
            </a:r>
            <a:r>
              <a:rPr lang="en-US" sz="1200" b="0" i="0" u="none" strike="noStrike" kern="1200" baseline="0" dirty="0" err="1">
                <a:solidFill>
                  <a:schemeClr val="tx1"/>
                </a:solidFill>
                <a:latin typeface="+mn-lt"/>
                <a:ea typeface="+mn-ea"/>
                <a:cs typeface="+mn-cs"/>
              </a:rPr>
              <a:t>Kopta</a:t>
            </a:r>
            <a:r>
              <a:rPr lang="en-US" sz="1200" b="0" i="0" u="none" strike="noStrike" kern="1200" baseline="0" dirty="0">
                <a:solidFill>
                  <a:schemeClr val="tx1"/>
                </a:solidFill>
                <a:latin typeface="+mn-lt"/>
                <a:ea typeface="+mn-ea"/>
                <a:cs typeface="+mn-cs"/>
              </a:rPr>
              <a:t>, Saunders, Lutz, </a:t>
            </a:r>
            <a:r>
              <a:rPr lang="en-US" sz="1200" b="0" i="0" u="none" strike="noStrike" kern="1200" baseline="0" dirty="0" err="1">
                <a:solidFill>
                  <a:schemeClr val="tx1"/>
                </a:solidFill>
                <a:latin typeface="+mn-lt"/>
                <a:ea typeface="+mn-ea"/>
                <a:cs typeface="+mn-cs"/>
              </a:rPr>
              <a:t>Kadison</a:t>
            </a:r>
            <a:r>
              <a:rPr lang="en-US" sz="1200" b="0" i="0" u="none" strike="noStrike" kern="1200" baseline="0" dirty="0">
                <a:solidFill>
                  <a:schemeClr val="tx1"/>
                </a:solidFill>
                <a:latin typeface="+mn-lt"/>
                <a:ea typeface="+mn-ea"/>
                <a:cs typeface="+mn-cs"/>
              </a:rPr>
              <a:t>, &amp;</a:t>
            </a:r>
          </a:p>
          <a:p>
            <a:r>
              <a:rPr lang="en-US" sz="1200" b="0" i="0" u="none" strike="noStrike" kern="1200" baseline="0" dirty="0">
                <a:solidFill>
                  <a:schemeClr val="tx1"/>
                </a:solidFill>
                <a:latin typeface="+mn-lt"/>
                <a:ea typeface="+mn-ea"/>
                <a:cs typeface="+mn-cs"/>
              </a:rPr>
              <a:t>Hirsch, 2009). Results of a bootstrapped linear regression analysis indicated that therapeutic</a:t>
            </a:r>
          </a:p>
          <a:p>
            <a:r>
              <a:rPr lang="en-US" sz="1200" b="0" i="0" u="none" strike="noStrike" kern="1200" baseline="0" dirty="0">
                <a:solidFill>
                  <a:schemeClr val="tx1"/>
                </a:solidFill>
                <a:latin typeface="+mn-lt"/>
                <a:ea typeface="+mn-ea"/>
                <a:cs typeface="+mn-cs"/>
              </a:rPr>
              <a:t>alliance assessed after the first primary care behavioral health appointment was not</a:t>
            </a:r>
          </a:p>
          <a:p>
            <a:r>
              <a:rPr lang="en-US" sz="1200" b="0" i="0" u="none" strike="noStrike" kern="1200" baseline="0" dirty="0">
                <a:solidFill>
                  <a:schemeClr val="tx1"/>
                </a:solidFill>
                <a:latin typeface="+mn-lt"/>
                <a:ea typeface="+mn-ea"/>
                <a:cs typeface="+mn-cs"/>
              </a:rPr>
              <a:t>associated with eventual clinical change in mental health symptoms and functioning. A</a:t>
            </a:r>
          </a:p>
          <a:p>
            <a:r>
              <a:rPr lang="en-US" sz="1200" b="0" i="0" u="none" strike="noStrike" kern="1200" baseline="0" dirty="0">
                <a:solidFill>
                  <a:schemeClr val="tx1"/>
                </a:solidFill>
                <a:latin typeface="+mn-lt"/>
                <a:ea typeface="+mn-ea"/>
                <a:cs typeface="+mn-cs"/>
              </a:rPr>
              <a:t>strong therapeutic alliance was able to be formed in a primary care behavioral health</a:t>
            </a:r>
          </a:p>
          <a:p>
            <a:r>
              <a:rPr lang="en-US" sz="1200" b="0" i="0" u="none" strike="noStrike" kern="1200" baseline="0" dirty="0">
                <a:solidFill>
                  <a:schemeClr val="tx1"/>
                </a:solidFill>
                <a:latin typeface="+mn-lt"/>
                <a:ea typeface="+mn-ea"/>
                <a:cs typeface="+mn-cs"/>
              </a:rPr>
              <a:t>modality. This exceeded the magnitude found in outpatient psychotherapy alliance ratings.</a:t>
            </a:r>
          </a:p>
          <a:p>
            <a:r>
              <a:rPr lang="en-US" sz="1200" b="0" i="0" u="none" strike="noStrike" kern="1200" baseline="0" dirty="0">
                <a:solidFill>
                  <a:schemeClr val="tx1"/>
                </a:solidFill>
                <a:latin typeface="+mn-lt"/>
                <a:ea typeface="+mn-ea"/>
                <a:cs typeface="+mn-cs"/>
              </a:rPr>
              <a:t>Early therapeutic alliance was unrelated to overall clinical improvement in primary care</a:t>
            </a:r>
            <a:endParaRPr lang="en-US" dirty="0"/>
          </a:p>
        </p:txBody>
      </p:sp>
      <p:sp>
        <p:nvSpPr>
          <p:cNvPr id="4" name="Slide Number Placeholder 3"/>
          <p:cNvSpPr>
            <a:spLocks noGrp="1"/>
          </p:cNvSpPr>
          <p:nvPr>
            <p:ph type="sldNum" sz="quarter" idx="10"/>
          </p:nvPr>
        </p:nvSpPr>
        <p:spPr/>
        <p:txBody>
          <a:bodyPr/>
          <a:lstStyle/>
          <a:p>
            <a:fld id="{B788AAFF-C365-4B21-963C-9AD828CCF201}" type="slidenum">
              <a:rPr lang="en-US" smtClean="0"/>
              <a:pPr/>
              <a:t>37</a:t>
            </a:fld>
            <a:endParaRPr lang="en-US"/>
          </a:p>
        </p:txBody>
      </p:sp>
    </p:spTree>
    <p:extLst>
      <p:ext uri="{BB962C8B-B14F-4D97-AF65-F5344CB8AC3E}">
        <p14:creationId xmlns:p14="http://schemas.microsoft.com/office/powerpoint/2010/main" val="15950095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See upcoming slides for growing evidence of PCBH model on outcomes</a:t>
            </a:r>
          </a:p>
          <a:p>
            <a:endParaRPr lang="en-US" dirty="0"/>
          </a:p>
        </p:txBody>
      </p:sp>
      <p:sp>
        <p:nvSpPr>
          <p:cNvPr id="4" name="Slide Number Placeholder 3"/>
          <p:cNvSpPr>
            <a:spLocks noGrp="1"/>
          </p:cNvSpPr>
          <p:nvPr>
            <p:ph type="sldNum" sz="quarter" idx="10"/>
          </p:nvPr>
        </p:nvSpPr>
        <p:spPr/>
        <p:txBody>
          <a:bodyPr/>
          <a:lstStyle/>
          <a:p>
            <a:fld id="{B788AAFF-C365-4B21-963C-9AD828CCF201}" type="slidenum">
              <a:rPr lang="en-US" smtClean="0"/>
              <a:pPr/>
              <a:t>38</a:t>
            </a:fld>
            <a:endParaRPr lang="en-US"/>
          </a:p>
        </p:txBody>
      </p:sp>
    </p:spTree>
    <p:extLst>
      <p:ext uri="{BB962C8B-B14F-4D97-AF65-F5344CB8AC3E}">
        <p14:creationId xmlns:p14="http://schemas.microsoft.com/office/powerpoint/2010/main" val="22391517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88AAFF-C365-4B21-963C-9AD828CCF201}" type="slidenum">
              <a:rPr lang="en-US" smtClean="0"/>
              <a:pPr/>
              <a:t>39</a:t>
            </a:fld>
            <a:endParaRPr lang="en-US"/>
          </a:p>
        </p:txBody>
      </p:sp>
    </p:spTree>
    <p:extLst>
      <p:ext uri="{BB962C8B-B14F-4D97-AF65-F5344CB8AC3E}">
        <p14:creationId xmlns:p14="http://schemas.microsoft.com/office/powerpoint/2010/main" val="40159661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88AAFF-C365-4B21-963C-9AD828CCF201}" type="slidenum">
              <a:rPr lang="en-US" smtClean="0"/>
              <a:pPr/>
              <a:t>40</a:t>
            </a:fld>
            <a:endParaRPr lang="en-US"/>
          </a:p>
        </p:txBody>
      </p:sp>
    </p:spTree>
    <p:extLst>
      <p:ext uri="{BB962C8B-B14F-4D97-AF65-F5344CB8AC3E}">
        <p14:creationId xmlns:p14="http://schemas.microsoft.com/office/powerpoint/2010/main" val="466381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itchFamily="34" charset="0"/>
            </a:endParaRP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02756" indent="-270291" eaLnBrk="0" hangingPunct="0">
              <a:defRPr>
                <a:solidFill>
                  <a:schemeClr val="tx1"/>
                </a:solidFill>
                <a:latin typeface="Arial" pitchFamily="34" charset="0"/>
              </a:defRPr>
            </a:lvl2pPr>
            <a:lvl3pPr marL="1081164" indent="-216233" eaLnBrk="0" hangingPunct="0">
              <a:defRPr>
                <a:solidFill>
                  <a:schemeClr val="tx1"/>
                </a:solidFill>
                <a:latin typeface="Arial" pitchFamily="34" charset="0"/>
              </a:defRPr>
            </a:lvl3pPr>
            <a:lvl4pPr marL="1513629" indent="-216233" eaLnBrk="0" hangingPunct="0">
              <a:defRPr>
                <a:solidFill>
                  <a:schemeClr val="tx1"/>
                </a:solidFill>
                <a:latin typeface="Arial" pitchFamily="34" charset="0"/>
              </a:defRPr>
            </a:lvl4pPr>
            <a:lvl5pPr marL="1946095" indent="-216233" eaLnBrk="0" hangingPunct="0">
              <a:defRPr>
                <a:solidFill>
                  <a:schemeClr val="tx1"/>
                </a:solidFill>
                <a:latin typeface="Arial" pitchFamily="34" charset="0"/>
              </a:defRPr>
            </a:lvl5pPr>
            <a:lvl6pPr marL="2378560" indent="-216233" eaLnBrk="0" fontAlgn="base" hangingPunct="0">
              <a:spcBef>
                <a:spcPct val="0"/>
              </a:spcBef>
              <a:spcAft>
                <a:spcPct val="0"/>
              </a:spcAft>
              <a:defRPr>
                <a:solidFill>
                  <a:schemeClr val="tx1"/>
                </a:solidFill>
                <a:latin typeface="Arial" pitchFamily="34" charset="0"/>
              </a:defRPr>
            </a:lvl6pPr>
            <a:lvl7pPr marL="2811026" indent="-216233" eaLnBrk="0" fontAlgn="base" hangingPunct="0">
              <a:spcBef>
                <a:spcPct val="0"/>
              </a:spcBef>
              <a:spcAft>
                <a:spcPct val="0"/>
              </a:spcAft>
              <a:defRPr>
                <a:solidFill>
                  <a:schemeClr val="tx1"/>
                </a:solidFill>
                <a:latin typeface="Arial" pitchFamily="34" charset="0"/>
              </a:defRPr>
            </a:lvl7pPr>
            <a:lvl8pPr marL="3243491" indent="-216233" eaLnBrk="0" fontAlgn="base" hangingPunct="0">
              <a:spcBef>
                <a:spcPct val="0"/>
              </a:spcBef>
              <a:spcAft>
                <a:spcPct val="0"/>
              </a:spcAft>
              <a:defRPr>
                <a:solidFill>
                  <a:schemeClr val="tx1"/>
                </a:solidFill>
                <a:latin typeface="Arial" pitchFamily="34" charset="0"/>
              </a:defRPr>
            </a:lvl8pPr>
            <a:lvl9pPr marL="3675957" indent="-216233" eaLnBrk="0" fontAlgn="base" hangingPunct="0">
              <a:spcBef>
                <a:spcPct val="0"/>
              </a:spcBef>
              <a:spcAft>
                <a:spcPct val="0"/>
              </a:spcAft>
              <a:defRPr>
                <a:solidFill>
                  <a:schemeClr val="tx1"/>
                </a:solidFill>
                <a:latin typeface="Arial" pitchFamily="34" charset="0"/>
              </a:defRPr>
            </a:lvl9pPr>
          </a:lstStyle>
          <a:p>
            <a:pPr eaLnBrk="1" hangingPunct="1"/>
            <a:fld id="{1192649E-3270-4F8D-95F8-36AF953B3686}" type="slidenum">
              <a:rPr lang="en-US" altLang="en-US" smtClean="0"/>
              <a:pPr eaLnBrk="1" hangingPunct="1"/>
              <a:t>3</a:t>
            </a:fld>
            <a:endParaRPr lang="en-US" altLang="en-US"/>
          </a:p>
        </p:txBody>
      </p:sp>
    </p:spTree>
    <p:extLst>
      <p:ext uri="{BB962C8B-B14F-4D97-AF65-F5344CB8AC3E}">
        <p14:creationId xmlns:p14="http://schemas.microsoft.com/office/powerpoint/2010/main" val="2727279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88AAFF-C365-4B21-963C-9AD828CCF201}" type="slidenum">
              <a:rPr lang="en-US" smtClean="0"/>
              <a:pPr/>
              <a:t>41</a:t>
            </a:fld>
            <a:endParaRPr lang="en-US"/>
          </a:p>
        </p:txBody>
      </p:sp>
    </p:spTree>
    <p:extLst>
      <p:ext uri="{BB962C8B-B14F-4D97-AF65-F5344CB8AC3E}">
        <p14:creationId xmlns:p14="http://schemas.microsoft.com/office/powerpoint/2010/main" val="13832176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85372" indent="-302066">
              <a:defRPr>
                <a:solidFill>
                  <a:schemeClr val="tx1"/>
                </a:solidFill>
                <a:latin typeface="Garamond" pitchFamily="18" charset="0"/>
              </a:defRPr>
            </a:lvl2pPr>
            <a:lvl3pPr marL="1208265" indent="-241653">
              <a:defRPr>
                <a:solidFill>
                  <a:schemeClr val="tx1"/>
                </a:solidFill>
                <a:latin typeface="Garamond" pitchFamily="18" charset="0"/>
              </a:defRPr>
            </a:lvl3pPr>
            <a:lvl4pPr marL="1691571" indent="-241653">
              <a:defRPr>
                <a:solidFill>
                  <a:schemeClr val="tx1"/>
                </a:solidFill>
                <a:latin typeface="Garamond" pitchFamily="18" charset="0"/>
              </a:defRPr>
            </a:lvl4pPr>
            <a:lvl5pPr marL="2174878" indent="-241653">
              <a:defRPr>
                <a:solidFill>
                  <a:schemeClr val="tx1"/>
                </a:solidFill>
                <a:latin typeface="Garamond" pitchFamily="18" charset="0"/>
              </a:defRPr>
            </a:lvl5pPr>
            <a:lvl6pPr marL="2658184" indent="-241653" eaLnBrk="0" fontAlgn="base" hangingPunct="0">
              <a:spcBef>
                <a:spcPct val="0"/>
              </a:spcBef>
              <a:spcAft>
                <a:spcPct val="0"/>
              </a:spcAft>
              <a:defRPr>
                <a:solidFill>
                  <a:schemeClr val="tx1"/>
                </a:solidFill>
                <a:latin typeface="Garamond" pitchFamily="18" charset="0"/>
              </a:defRPr>
            </a:lvl6pPr>
            <a:lvl7pPr marL="3141490" indent="-241653" eaLnBrk="0" fontAlgn="base" hangingPunct="0">
              <a:spcBef>
                <a:spcPct val="0"/>
              </a:spcBef>
              <a:spcAft>
                <a:spcPct val="0"/>
              </a:spcAft>
              <a:defRPr>
                <a:solidFill>
                  <a:schemeClr val="tx1"/>
                </a:solidFill>
                <a:latin typeface="Garamond" pitchFamily="18" charset="0"/>
              </a:defRPr>
            </a:lvl7pPr>
            <a:lvl8pPr marL="3624796" indent="-241653" eaLnBrk="0" fontAlgn="base" hangingPunct="0">
              <a:spcBef>
                <a:spcPct val="0"/>
              </a:spcBef>
              <a:spcAft>
                <a:spcPct val="0"/>
              </a:spcAft>
              <a:defRPr>
                <a:solidFill>
                  <a:schemeClr val="tx1"/>
                </a:solidFill>
                <a:latin typeface="Garamond" pitchFamily="18" charset="0"/>
              </a:defRPr>
            </a:lvl8pPr>
            <a:lvl9pPr marL="4108102" indent="-241653" eaLnBrk="0" fontAlgn="base" hangingPunct="0">
              <a:spcBef>
                <a:spcPct val="0"/>
              </a:spcBef>
              <a:spcAft>
                <a:spcPct val="0"/>
              </a:spcAft>
              <a:defRPr>
                <a:solidFill>
                  <a:schemeClr val="tx1"/>
                </a:solidFill>
                <a:latin typeface="Garamond" pitchFamily="18" charset="0"/>
              </a:defRPr>
            </a:lvl9pPr>
          </a:lstStyle>
          <a:p>
            <a:fld id="{2F66B483-278F-4D56-A493-CEDD2C9035E0}" type="slidenum">
              <a:rPr lang="en-US" altLang="en-US" smtClean="0">
                <a:latin typeface="Times New Roman" pitchFamily="18" charset="0"/>
              </a:rPr>
              <a:pPr/>
              <a:t>42</a:t>
            </a:fld>
            <a:endParaRPr lang="en-US" altLang="en-US">
              <a:latin typeface="Times New Roman" pitchFamily="18" charset="0"/>
            </a:endParaRPr>
          </a:p>
        </p:txBody>
      </p:sp>
    </p:spTree>
    <p:extLst>
      <p:ext uri="{BB962C8B-B14F-4D97-AF65-F5344CB8AC3E}">
        <p14:creationId xmlns:p14="http://schemas.microsoft.com/office/powerpoint/2010/main" val="27802433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2A93136-1665-4A3D-B299-910EBFD769D1}" type="slidenum">
              <a:rPr lang="en-US" smtClean="0"/>
              <a:pPr>
                <a:defRPr/>
              </a:pPr>
              <a:t>43</a:t>
            </a:fld>
            <a:endParaRPr lang="en-US"/>
          </a:p>
        </p:txBody>
      </p:sp>
    </p:spTree>
    <p:extLst>
      <p:ext uri="{BB962C8B-B14F-4D97-AF65-F5344CB8AC3E}">
        <p14:creationId xmlns:p14="http://schemas.microsoft.com/office/powerpoint/2010/main" val="41858716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2A93136-1665-4A3D-B299-910EBFD769D1}" type="slidenum">
              <a:rPr lang="en-US" smtClean="0"/>
              <a:pPr>
                <a:defRPr/>
              </a:pPr>
              <a:t>44</a:t>
            </a:fld>
            <a:endParaRPr lang="en-US"/>
          </a:p>
        </p:txBody>
      </p:sp>
    </p:spTree>
    <p:extLst>
      <p:ext uri="{BB962C8B-B14F-4D97-AF65-F5344CB8AC3E}">
        <p14:creationId xmlns:p14="http://schemas.microsoft.com/office/powerpoint/2010/main" val="26347522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2A93136-1665-4A3D-B299-910EBFD769D1}" type="slidenum">
              <a:rPr lang="en-US" smtClean="0"/>
              <a:pPr>
                <a:defRPr/>
              </a:pPr>
              <a:t>45</a:t>
            </a:fld>
            <a:endParaRPr lang="en-US"/>
          </a:p>
        </p:txBody>
      </p:sp>
    </p:spTree>
    <p:extLst>
      <p:ext uri="{BB962C8B-B14F-4D97-AF65-F5344CB8AC3E}">
        <p14:creationId xmlns:p14="http://schemas.microsoft.com/office/powerpoint/2010/main" val="16203617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2A93136-1665-4A3D-B299-910EBFD769D1}" type="slidenum">
              <a:rPr lang="en-US" smtClean="0"/>
              <a:pPr>
                <a:defRPr/>
              </a:pPr>
              <a:t>46</a:t>
            </a:fld>
            <a:endParaRPr lang="en-US"/>
          </a:p>
        </p:txBody>
      </p:sp>
    </p:spTree>
    <p:extLst>
      <p:ext uri="{BB962C8B-B14F-4D97-AF65-F5344CB8AC3E}">
        <p14:creationId xmlns:p14="http://schemas.microsoft.com/office/powerpoint/2010/main" val="4476990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2A93136-1665-4A3D-B299-910EBFD769D1}" type="slidenum">
              <a:rPr lang="en-US" smtClean="0"/>
              <a:pPr>
                <a:defRPr/>
              </a:pPr>
              <a:t>47</a:t>
            </a:fld>
            <a:endParaRPr lang="en-US"/>
          </a:p>
        </p:txBody>
      </p:sp>
    </p:spTree>
    <p:extLst>
      <p:ext uri="{BB962C8B-B14F-4D97-AF65-F5344CB8AC3E}">
        <p14:creationId xmlns:p14="http://schemas.microsoft.com/office/powerpoint/2010/main" val="30731886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48</a:t>
            </a:fld>
            <a:endParaRPr lang="en-US"/>
          </a:p>
        </p:txBody>
      </p:sp>
    </p:spTree>
    <p:extLst>
      <p:ext uri="{BB962C8B-B14F-4D97-AF65-F5344CB8AC3E}">
        <p14:creationId xmlns:p14="http://schemas.microsoft.com/office/powerpoint/2010/main" val="198138660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49</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50</a:t>
            </a:fld>
            <a:endParaRPr lang="en-US"/>
          </a:p>
        </p:txBody>
      </p:sp>
    </p:spTree>
    <p:extLst>
      <p:ext uri="{BB962C8B-B14F-4D97-AF65-F5344CB8AC3E}">
        <p14:creationId xmlns:p14="http://schemas.microsoft.com/office/powerpoint/2010/main" val="3606889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88AAFF-C365-4B21-963C-9AD828CCF201}" type="slidenum">
              <a:rPr lang="en-US" smtClean="0"/>
              <a:pPr/>
              <a:t>4</a:t>
            </a:fld>
            <a:endParaRPr lang="en-US"/>
          </a:p>
        </p:txBody>
      </p:sp>
    </p:spTree>
    <p:extLst>
      <p:ext uri="{BB962C8B-B14F-4D97-AF65-F5344CB8AC3E}">
        <p14:creationId xmlns:p14="http://schemas.microsoft.com/office/powerpoint/2010/main" val="231985958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51</a:t>
            </a:fld>
            <a:endParaRPr lang="en-US"/>
          </a:p>
        </p:txBody>
      </p:sp>
    </p:spTree>
    <p:extLst>
      <p:ext uri="{BB962C8B-B14F-4D97-AF65-F5344CB8AC3E}">
        <p14:creationId xmlns:p14="http://schemas.microsoft.com/office/powerpoint/2010/main" val="277584548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52</a:t>
            </a:fld>
            <a:endParaRPr lang="en-US"/>
          </a:p>
        </p:txBody>
      </p:sp>
    </p:spTree>
    <p:extLst>
      <p:ext uri="{BB962C8B-B14F-4D97-AF65-F5344CB8AC3E}">
        <p14:creationId xmlns:p14="http://schemas.microsoft.com/office/powerpoint/2010/main" val="198138660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53</a:t>
            </a:fld>
            <a:endParaRPr lang="en-US"/>
          </a:p>
        </p:txBody>
      </p:sp>
    </p:spTree>
    <p:extLst>
      <p:ext uri="{BB962C8B-B14F-4D97-AF65-F5344CB8AC3E}">
        <p14:creationId xmlns:p14="http://schemas.microsoft.com/office/powerpoint/2010/main" val="43525086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-time</a:t>
            </a:r>
            <a:r>
              <a:rPr lang="en-US" baseline="0" dirty="0"/>
              <a:t> efficient and less complicated</a:t>
            </a:r>
          </a:p>
          <a:p>
            <a:r>
              <a:rPr lang="en-US" baseline="0" dirty="0"/>
              <a:t>-engenders healthy </a:t>
            </a:r>
            <a:r>
              <a:rPr lang="en-US" baseline="0" dirty="0" err="1"/>
              <a:t>bx</a:t>
            </a:r>
            <a:r>
              <a:rPr lang="en-US" baseline="0" dirty="0"/>
              <a:t> through guided activity – considers limitations</a:t>
            </a:r>
            <a:endParaRPr lang="en-US" dirty="0"/>
          </a:p>
        </p:txBody>
      </p:sp>
      <p:sp>
        <p:nvSpPr>
          <p:cNvPr id="4" name="Slide Number Placeholder 3"/>
          <p:cNvSpPr>
            <a:spLocks noGrp="1"/>
          </p:cNvSpPr>
          <p:nvPr>
            <p:ph type="sldNum" sz="quarter" idx="10"/>
          </p:nvPr>
        </p:nvSpPr>
        <p:spPr/>
        <p:txBody>
          <a:bodyPr/>
          <a:lstStyle/>
          <a:p>
            <a:fld id="{47FE53C9-9CE2-4396-9B1F-CC109AD0276B}" type="slidenum">
              <a:rPr lang="en-US" smtClean="0"/>
              <a:pPr/>
              <a:t>54</a:t>
            </a:fld>
            <a:endParaRPr lang="en-US"/>
          </a:p>
        </p:txBody>
      </p:sp>
    </p:spTree>
    <p:extLst>
      <p:ext uri="{BB962C8B-B14F-4D97-AF65-F5344CB8AC3E}">
        <p14:creationId xmlns:p14="http://schemas.microsoft.com/office/powerpoint/2010/main" val="159518540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55</a:t>
            </a:fld>
            <a:endParaRPr lang="en-US"/>
          </a:p>
        </p:txBody>
      </p:sp>
    </p:spTree>
    <p:extLst>
      <p:ext uri="{BB962C8B-B14F-4D97-AF65-F5344CB8AC3E}">
        <p14:creationId xmlns:p14="http://schemas.microsoft.com/office/powerpoint/2010/main" val="49950890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56</a:t>
            </a:fld>
            <a:endParaRPr lang="en-US"/>
          </a:p>
        </p:txBody>
      </p:sp>
    </p:spTree>
    <p:extLst>
      <p:ext uri="{BB962C8B-B14F-4D97-AF65-F5344CB8AC3E}">
        <p14:creationId xmlns:p14="http://schemas.microsoft.com/office/powerpoint/2010/main" val="298029616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Stage</a:t>
            </a:r>
            <a:r>
              <a:rPr lang="en-US" baseline="0" dirty="0"/>
              <a:t> 4 – pros and cons of each item</a:t>
            </a:r>
          </a:p>
          <a:p>
            <a:r>
              <a:rPr lang="en-US" baseline="0" dirty="0"/>
              <a:t>Step 7 – patient’s progress assessed at the start of each session</a:t>
            </a:r>
          </a:p>
          <a:p>
            <a:endParaRPr lang="en-US" dirty="0"/>
          </a:p>
        </p:txBody>
      </p:sp>
      <p:sp>
        <p:nvSpPr>
          <p:cNvPr id="4" name="Slide Number Placeholder 3"/>
          <p:cNvSpPr>
            <a:spLocks noGrp="1"/>
          </p:cNvSpPr>
          <p:nvPr>
            <p:ph type="sldNum" sz="quarter" idx="10"/>
          </p:nvPr>
        </p:nvSpPr>
        <p:spPr/>
        <p:txBody>
          <a:bodyPr/>
          <a:lstStyle/>
          <a:p>
            <a:fld id="{47FE53C9-9CE2-4396-9B1F-CC109AD0276B}" type="slidenum">
              <a:rPr lang="en-US" smtClean="0"/>
              <a:pPr/>
              <a:t>57</a:t>
            </a:fld>
            <a:endParaRPr lang="en-US"/>
          </a:p>
        </p:txBody>
      </p:sp>
    </p:spTree>
    <p:extLst>
      <p:ext uri="{BB962C8B-B14F-4D97-AF65-F5344CB8AC3E}">
        <p14:creationId xmlns:p14="http://schemas.microsoft.com/office/powerpoint/2010/main" val="425587673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Dr.</a:t>
            </a:r>
            <a:r>
              <a:rPr lang="en-US" baseline="0" dirty="0"/>
              <a:t> Chapman will discuss</a:t>
            </a:r>
            <a:endParaRPr lang="en-US" dirty="0"/>
          </a:p>
        </p:txBody>
      </p:sp>
      <p:sp>
        <p:nvSpPr>
          <p:cNvPr id="4" name="Slide Number Placeholder 3"/>
          <p:cNvSpPr>
            <a:spLocks noGrp="1"/>
          </p:cNvSpPr>
          <p:nvPr>
            <p:ph type="sldNum" sz="quarter" idx="10"/>
          </p:nvPr>
        </p:nvSpPr>
        <p:spPr/>
        <p:txBody>
          <a:bodyPr/>
          <a:lstStyle/>
          <a:p>
            <a:fld id="{47FE53C9-9CE2-4396-9B1F-CC109AD0276B}" type="slidenum">
              <a:rPr lang="en-US" smtClean="0"/>
              <a:pPr/>
              <a:t>58</a:t>
            </a:fld>
            <a:endParaRPr lang="en-US"/>
          </a:p>
        </p:txBody>
      </p:sp>
    </p:spTree>
    <p:extLst>
      <p:ext uri="{BB962C8B-B14F-4D97-AF65-F5344CB8AC3E}">
        <p14:creationId xmlns:p14="http://schemas.microsoft.com/office/powerpoint/2010/main" val="423111335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Dr.</a:t>
            </a:r>
            <a:r>
              <a:rPr lang="en-US" baseline="0" dirty="0"/>
              <a:t> Chapman will discuss</a:t>
            </a:r>
            <a:endParaRPr lang="en-US" dirty="0"/>
          </a:p>
        </p:txBody>
      </p:sp>
      <p:sp>
        <p:nvSpPr>
          <p:cNvPr id="4" name="Slide Number Placeholder 3"/>
          <p:cNvSpPr>
            <a:spLocks noGrp="1"/>
          </p:cNvSpPr>
          <p:nvPr>
            <p:ph type="sldNum" sz="quarter" idx="10"/>
          </p:nvPr>
        </p:nvSpPr>
        <p:spPr/>
        <p:txBody>
          <a:bodyPr/>
          <a:lstStyle/>
          <a:p>
            <a:fld id="{47FE53C9-9CE2-4396-9B1F-CC109AD0276B}" type="slidenum">
              <a:rPr lang="en-US" smtClean="0"/>
              <a:pPr/>
              <a:t>59</a:t>
            </a:fld>
            <a:endParaRPr lang="en-US"/>
          </a:p>
        </p:txBody>
      </p:sp>
    </p:spTree>
    <p:extLst>
      <p:ext uri="{BB962C8B-B14F-4D97-AF65-F5344CB8AC3E}">
        <p14:creationId xmlns:p14="http://schemas.microsoft.com/office/powerpoint/2010/main" val="215628200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60</a:t>
            </a:fld>
            <a:endParaRPr lang="en-US"/>
          </a:p>
        </p:txBody>
      </p:sp>
    </p:spTree>
    <p:extLst>
      <p:ext uri="{BB962C8B-B14F-4D97-AF65-F5344CB8AC3E}">
        <p14:creationId xmlns:p14="http://schemas.microsoft.com/office/powerpoint/2010/main" val="1210197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altLang="en-US">
              <a:latin typeface="Arial" pitchFamily="34" charset="0"/>
            </a:endParaRPr>
          </a:p>
        </p:txBody>
      </p:sp>
      <p:sp>
        <p:nvSpPr>
          <p:cNvPr id="62468" name="Slide Number Placeholder 3"/>
          <p:cNvSpPr>
            <a:spLocks noGrp="1"/>
          </p:cNvSpPr>
          <p:nvPr>
            <p:ph type="sldNum" sz="quarter" idx="5"/>
          </p:nvPr>
        </p:nvSpPr>
        <p:spPr>
          <a:noFill/>
        </p:spPr>
        <p:txBody>
          <a:bodyPr/>
          <a:lstStyle/>
          <a:p>
            <a:fld id="{C0C2C78C-3191-48B0-9885-96CEEA962CCA}" type="slidenum">
              <a:rPr lang="en-US" altLang="en-US" smtClean="0">
                <a:latin typeface="Arial" pitchFamily="34" charset="0"/>
              </a:rPr>
              <a:pPr/>
              <a:t>5</a:t>
            </a:fld>
            <a:endParaRPr lang="en-US" altLang="en-US">
              <a:latin typeface="Arial"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Head, eyes,</a:t>
            </a:r>
            <a:r>
              <a:rPr lang="en-US" baseline="0" dirty="0"/>
              <a:t> mouth, shoulders, throat, body, hands, feet, quiet and relaxation</a:t>
            </a:r>
            <a:endParaRPr lang="en-US" dirty="0"/>
          </a:p>
        </p:txBody>
      </p:sp>
      <p:sp>
        <p:nvSpPr>
          <p:cNvPr id="4" name="Slide Number Placeholder 3"/>
          <p:cNvSpPr>
            <a:spLocks noGrp="1"/>
          </p:cNvSpPr>
          <p:nvPr>
            <p:ph type="sldNum" sz="quarter" idx="10"/>
          </p:nvPr>
        </p:nvSpPr>
        <p:spPr/>
        <p:txBody>
          <a:bodyPr/>
          <a:lstStyle/>
          <a:p>
            <a:fld id="{47FE53C9-9CE2-4396-9B1F-CC109AD0276B}" type="slidenum">
              <a:rPr lang="en-US" smtClean="0"/>
              <a:pPr/>
              <a:t>61</a:t>
            </a:fld>
            <a:endParaRPr lang="en-US"/>
          </a:p>
        </p:txBody>
      </p:sp>
    </p:spTree>
    <p:extLst>
      <p:ext uri="{BB962C8B-B14F-4D97-AF65-F5344CB8AC3E}">
        <p14:creationId xmlns:p14="http://schemas.microsoft.com/office/powerpoint/2010/main" val="23023507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62</a:t>
            </a:fld>
            <a:endParaRPr lang="en-US"/>
          </a:p>
        </p:txBody>
      </p:sp>
    </p:spTree>
    <p:extLst>
      <p:ext uri="{BB962C8B-B14F-4D97-AF65-F5344CB8AC3E}">
        <p14:creationId xmlns:p14="http://schemas.microsoft.com/office/powerpoint/2010/main" val="297605237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a:solidFill>
                  <a:schemeClr val="tx1"/>
                </a:solidFill>
                <a:latin typeface="+mn-lt"/>
                <a:ea typeface="+mn-ea"/>
                <a:cs typeface="+mn-cs"/>
              </a:rPr>
              <a:t>Program components are provided in a</a:t>
            </a:r>
          </a:p>
          <a:p>
            <a:r>
              <a:rPr lang="en-US" sz="1200" kern="1200" baseline="0" dirty="0">
                <a:solidFill>
                  <a:schemeClr val="tx1"/>
                </a:solidFill>
                <a:latin typeface="+mn-lt"/>
                <a:ea typeface="+mn-ea"/>
                <a:cs typeface="+mn-cs"/>
              </a:rPr>
              <a:t>progressive fashion, beginning with couples’ expectations</a:t>
            </a:r>
          </a:p>
          <a:p>
            <a:r>
              <a:rPr lang="en-US" sz="1200" kern="1200" baseline="0" dirty="0">
                <a:solidFill>
                  <a:schemeClr val="tx1"/>
                </a:solidFill>
                <a:latin typeface="+mn-lt"/>
                <a:ea typeface="+mn-ea"/>
                <a:cs typeface="+mn-cs"/>
              </a:rPr>
              <a:t>and goals. Family strengths and skills are identified. Parents</a:t>
            </a:r>
          </a:p>
          <a:p>
            <a:r>
              <a:rPr lang="en-US" sz="1200" kern="1200" baseline="0" dirty="0">
                <a:solidFill>
                  <a:schemeClr val="tx1"/>
                </a:solidFill>
                <a:latin typeface="+mn-lt"/>
                <a:ea typeface="+mn-ea"/>
                <a:cs typeface="+mn-cs"/>
              </a:rPr>
              <a:t>learn how to provide effective directives and to promote</a:t>
            </a:r>
          </a:p>
          <a:p>
            <a:r>
              <a:rPr lang="en-US" sz="1200" kern="1200" baseline="0" dirty="0">
                <a:solidFill>
                  <a:schemeClr val="tx1"/>
                </a:solidFill>
                <a:latin typeface="+mn-lt"/>
                <a:ea typeface="+mn-ea"/>
                <a:cs typeface="+mn-cs"/>
              </a:rPr>
              <a:t>skillful child behavior using contingent positive attention.</a:t>
            </a:r>
          </a:p>
          <a:p>
            <a:r>
              <a:rPr lang="en-US" sz="1200" kern="1200" baseline="0" dirty="0">
                <a:solidFill>
                  <a:schemeClr val="tx1"/>
                </a:solidFill>
                <a:latin typeface="+mn-lt"/>
                <a:ea typeface="+mn-ea"/>
                <a:cs typeface="+mn-cs"/>
              </a:rPr>
              <a:t>Parents are provided with non-corporal approaches to</a:t>
            </a:r>
          </a:p>
          <a:p>
            <a:r>
              <a:rPr lang="en-US" sz="1200" kern="1200" baseline="0" dirty="0">
                <a:solidFill>
                  <a:schemeClr val="tx1"/>
                </a:solidFill>
                <a:latin typeface="+mn-lt"/>
                <a:ea typeface="+mn-ea"/>
                <a:cs typeface="+mn-cs"/>
              </a:rPr>
              <a:t>discipline, emphasizing a balance between encouragement</a:t>
            </a:r>
          </a:p>
          <a:p>
            <a:r>
              <a:rPr lang="en-US" sz="1200" kern="1200" baseline="0" dirty="0">
                <a:solidFill>
                  <a:schemeClr val="tx1"/>
                </a:solidFill>
                <a:latin typeface="+mn-lt"/>
                <a:ea typeface="+mn-ea"/>
                <a:cs typeface="+mn-cs"/>
              </a:rPr>
              <a:t>and punishment. Communication and problem solving</a:t>
            </a:r>
          </a:p>
          <a:p>
            <a:r>
              <a:rPr lang="en-US" sz="1200" kern="1200" baseline="0" dirty="0">
                <a:solidFill>
                  <a:schemeClr val="tx1"/>
                </a:solidFill>
                <a:latin typeface="+mn-lt"/>
                <a:ea typeface="+mn-ea"/>
                <a:cs typeface="+mn-cs"/>
              </a:rPr>
              <a:t>skills are described, shaped, and practiced. Monitoring</a:t>
            </a:r>
          </a:p>
          <a:p>
            <a:r>
              <a:rPr lang="en-US" sz="1200" kern="1200" baseline="0" dirty="0">
                <a:solidFill>
                  <a:schemeClr val="tx1"/>
                </a:solidFill>
                <a:latin typeface="+mn-lt"/>
                <a:ea typeface="+mn-ea"/>
                <a:cs typeface="+mn-cs"/>
              </a:rPr>
              <a:t>and involvement in child school performance and</a:t>
            </a:r>
          </a:p>
          <a:p>
            <a:r>
              <a:rPr lang="en-US" sz="1200" kern="1200" baseline="0" dirty="0">
                <a:solidFill>
                  <a:schemeClr val="tx1"/>
                </a:solidFill>
                <a:latin typeface="+mn-lt"/>
                <a:ea typeface="+mn-ea"/>
                <a:cs typeface="+mn-cs"/>
              </a:rPr>
              <a:t>activities are addressed.</a:t>
            </a:r>
            <a:endParaRPr lang="en-US" dirty="0"/>
          </a:p>
        </p:txBody>
      </p:sp>
      <p:sp>
        <p:nvSpPr>
          <p:cNvPr id="4" name="Slide Number Placeholder 3"/>
          <p:cNvSpPr>
            <a:spLocks noGrp="1"/>
          </p:cNvSpPr>
          <p:nvPr>
            <p:ph type="sldNum" sz="quarter" idx="10"/>
          </p:nvPr>
        </p:nvSpPr>
        <p:spPr/>
        <p:txBody>
          <a:bodyPr/>
          <a:lstStyle/>
          <a:p>
            <a:fld id="{47FE53C9-9CE2-4396-9B1F-CC109AD0276B}" type="slidenum">
              <a:rPr lang="en-US" smtClean="0"/>
              <a:pPr/>
              <a:t>63</a:t>
            </a:fld>
            <a:endParaRPr lang="en-US"/>
          </a:p>
        </p:txBody>
      </p:sp>
    </p:spTree>
    <p:extLst>
      <p:ext uri="{BB962C8B-B14F-4D97-AF65-F5344CB8AC3E}">
        <p14:creationId xmlns:p14="http://schemas.microsoft.com/office/powerpoint/2010/main" val="218150213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Recommended Intensity:</a:t>
            </a:r>
          </a:p>
          <a:p>
            <a:r>
              <a:rPr lang="en-US" dirty="0"/>
              <a:t>1.5 to 2-hour weekly parent group sessions and 60-minute weekly individual/family sessions</a:t>
            </a:r>
          </a:p>
          <a:p>
            <a:r>
              <a:rPr lang="en-US" b="1" dirty="0"/>
              <a:t>Recommended Duration:</a:t>
            </a:r>
          </a:p>
          <a:p>
            <a:r>
              <a:rPr lang="en-US" dirty="0"/>
              <a:t>14 group sessions and 20-25 individual/family sessions, depending on severity; individual family treatment is not typically provided together with group treatment. The time frame can be 5-6 months or longer, depending on circumstances.</a:t>
            </a:r>
          </a:p>
          <a:p>
            <a:endParaRPr lang="en-US" dirty="0"/>
          </a:p>
        </p:txBody>
      </p:sp>
      <p:sp>
        <p:nvSpPr>
          <p:cNvPr id="4" name="Slide Number Placeholder 3"/>
          <p:cNvSpPr>
            <a:spLocks noGrp="1"/>
          </p:cNvSpPr>
          <p:nvPr>
            <p:ph type="sldNum" sz="quarter" idx="10"/>
          </p:nvPr>
        </p:nvSpPr>
        <p:spPr/>
        <p:txBody>
          <a:bodyPr/>
          <a:lstStyle/>
          <a:p>
            <a:fld id="{47FE53C9-9CE2-4396-9B1F-CC109AD0276B}" type="slidenum">
              <a:rPr lang="en-US" smtClean="0"/>
              <a:pPr/>
              <a:t>64</a:t>
            </a:fld>
            <a:endParaRPr lang="en-US"/>
          </a:p>
        </p:txBody>
      </p:sp>
    </p:spTree>
    <p:extLst>
      <p:ext uri="{BB962C8B-B14F-4D97-AF65-F5344CB8AC3E}">
        <p14:creationId xmlns:p14="http://schemas.microsoft.com/office/powerpoint/2010/main" val="95103763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65</a:t>
            </a:fld>
            <a:endParaRPr lang="en-US"/>
          </a:p>
        </p:txBody>
      </p:sp>
    </p:spTree>
    <p:extLst>
      <p:ext uri="{BB962C8B-B14F-4D97-AF65-F5344CB8AC3E}">
        <p14:creationId xmlns:p14="http://schemas.microsoft.com/office/powerpoint/2010/main" val="178914896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66</a:t>
            </a:fld>
            <a:endParaRPr lang="en-US"/>
          </a:p>
        </p:txBody>
      </p:sp>
    </p:spTree>
    <p:extLst>
      <p:ext uri="{BB962C8B-B14F-4D97-AF65-F5344CB8AC3E}">
        <p14:creationId xmlns:p14="http://schemas.microsoft.com/office/powerpoint/2010/main" val="178914896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67</a:t>
            </a:fld>
            <a:endParaRPr lang="en-US"/>
          </a:p>
        </p:txBody>
      </p:sp>
    </p:spTree>
    <p:extLst>
      <p:ext uri="{BB962C8B-B14F-4D97-AF65-F5344CB8AC3E}">
        <p14:creationId xmlns:p14="http://schemas.microsoft.com/office/powerpoint/2010/main" val="21130749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68</a:t>
            </a:fld>
            <a:endParaRPr lang="en-US"/>
          </a:p>
        </p:txBody>
      </p:sp>
    </p:spTree>
    <p:extLst>
      <p:ext uri="{BB962C8B-B14F-4D97-AF65-F5344CB8AC3E}">
        <p14:creationId xmlns:p14="http://schemas.microsoft.com/office/powerpoint/2010/main" val="283640999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69</a:t>
            </a:fld>
            <a:endParaRPr lang="en-US"/>
          </a:p>
        </p:txBody>
      </p:sp>
    </p:spTree>
    <p:extLst>
      <p:ext uri="{BB962C8B-B14F-4D97-AF65-F5344CB8AC3E}">
        <p14:creationId xmlns:p14="http://schemas.microsoft.com/office/powerpoint/2010/main" val="315171518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70</a:t>
            </a:fld>
            <a:endParaRPr lang="en-US"/>
          </a:p>
        </p:txBody>
      </p:sp>
    </p:spTree>
    <p:extLst>
      <p:ext uri="{BB962C8B-B14F-4D97-AF65-F5344CB8AC3E}">
        <p14:creationId xmlns:p14="http://schemas.microsoft.com/office/powerpoint/2010/main" val="1875127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altLang="en-US">
              <a:latin typeface="Arial" pitchFamily="34" charset="0"/>
            </a:endParaRPr>
          </a:p>
        </p:txBody>
      </p:sp>
      <p:sp>
        <p:nvSpPr>
          <p:cNvPr id="63492" name="Slide Number Placeholder 3"/>
          <p:cNvSpPr>
            <a:spLocks noGrp="1"/>
          </p:cNvSpPr>
          <p:nvPr>
            <p:ph type="sldNum" sz="quarter" idx="5"/>
          </p:nvPr>
        </p:nvSpPr>
        <p:spPr>
          <a:noFill/>
        </p:spPr>
        <p:txBody>
          <a:bodyPr/>
          <a:lstStyle/>
          <a:p>
            <a:fld id="{AB3E16CB-7A05-4AF4-B3BA-43908A61F3A3}" type="slidenum">
              <a:rPr lang="en-US" altLang="en-US" smtClean="0">
                <a:latin typeface="Arial" pitchFamily="34" charset="0"/>
              </a:rPr>
              <a:pPr/>
              <a:t>6</a:t>
            </a:fld>
            <a:endParaRPr lang="en-US" altLang="en-US">
              <a:latin typeface="Arial" pitchFamily="34" charset="0"/>
            </a:endParaRPr>
          </a:p>
        </p:txBody>
      </p:sp>
    </p:spTree>
    <p:extLst>
      <p:ext uri="{BB962C8B-B14F-4D97-AF65-F5344CB8AC3E}">
        <p14:creationId xmlns:p14="http://schemas.microsoft.com/office/powerpoint/2010/main" val="151277767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71</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Function</a:t>
            </a:r>
            <a:r>
              <a:rPr lang="en-US" baseline="0"/>
              <a:t> picture from: http://mathinsight.org/function_machine </a:t>
            </a:r>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72</a:t>
            </a:fld>
            <a:endParaRPr lang="en-US"/>
          </a:p>
        </p:txBody>
      </p:sp>
    </p:spTree>
    <p:extLst>
      <p:ext uri="{BB962C8B-B14F-4D97-AF65-F5344CB8AC3E}">
        <p14:creationId xmlns:p14="http://schemas.microsoft.com/office/powerpoint/2010/main" val="54980572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73</a:t>
            </a:fld>
            <a:endParaRPr lang="en-US"/>
          </a:p>
        </p:txBody>
      </p:sp>
    </p:spTree>
    <p:extLst>
      <p:ext uri="{BB962C8B-B14F-4D97-AF65-F5344CB8AC3E}">
        <p14:creationId xmlns:p14="http://schemas.microsoft.com/office/powerpoint/2010/main" val="237598192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74</a:t>
            </a:fld>
            <a:endParaRPr lang="en-US"/>
          </a:p>
        </p:txBody>
      </p:sp>
    </p:spTree>
    <p:extLst>
      <p:ext uri="{BB962C8B-B14F-4D97-AF65-F5344CB8AC3E}">
        <p14:creationId xmlns:p14="http://schemas.microsoft.com/office/powerpoint/2010/main" val="175071157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75</a:t>
            </a:fld>
            <a:endParaRPr lang="en-US"/>
          </a:p>
        </p:txBody>
      </p:sp>
    </p:spTree>
    <p:extLst>
      <p:ext uri="{BB962C8B-B14F-4D97-AF65-F5344CB8AC3E}">
        <p14:creationId xmlns:p14="http://schemas.microsoft.com/office/powerpoint/2010/main" val="386282836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FE53C9-9CE2-4396-9B1F-CC109AD0276B}" type="slidenum">
              <a:rPr lang="en-US" smtClean="0"/>
              <a:pPr/>
              <a:t>76</a:t>
            </a:fld>
            <a:endParaRPr lang="en-US"/>
          </a:p>
        </p:txBody>
      </p:sp>
    </p:spTree>
    <p:extLst>
      <p:ext uri="{BB962C8B-B14F-4D97-AF65-F5344CB8AC3E}">
        <p14:creationId xmlns:p14="http://schemas.microsoft.com/office/powerpoint/2010/main" val="143903394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altLang="en-US">
              <a:latin typeface="Arial" pitchFamily="34" charset="0"/>
            </a:endParaRPr>
          </a:p>
        </p:txBody>
      </p:sp>
      <p:sp>
        <p:nvSpPr>
          <p:cNvPr id="84996" name="Slide Number Placeholder 3"/>
          <p:cNvSpPr>
            <a:spLocks noGrp="1"/>
          </p:cNvSpPr>
          <p:nvPr>
            <p:ph type="sldNum" sz="quarter" idx="5"/>
          </p:nvPr>
        </p:nvSpPr>
        <p:spPr>
          <a:noFill/>
        </p:spPr>
        <p:txBody>
          <a:bodyPr/>
          <a:lstStyle/>
          <a:p>
            <a:fld id="{465778AC-076D-4FF3-864D-B1E8BA91ADB7}" type="slidenum">
              <a:rPr lang="en-US" altLang="en-US" smtClean="0">
                <a:latin typeface="Arial" pitchFamily="34" charset="0"/>
              </a:rPr>
              <a:pPr/>
              <a:t>77</a:t>
            </a:fld>
            <a:endParaRPr lang="en-US" altLang="en-US">
              <a:latin typeface="Arial" pitchFamily="34" charset="0"/>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en-US">
              <a:latin typeface="Arial" pitchFamily="34" charset="0"/>
            </a:endParaRPr>
          </a:p>
        </p:txBody>
      </p:sp>
      <p:sp>
        <p:nvSpPr>
          <p:cNvPr id="86020" name="Slide Number Placeholder 3"/>
          <p:cNvSpPr>
            <a:spLocks noGrp="1"/>
          </p:cNvSpPr>
          <p:nvPr>
            <p:ph type="sldNum" sz="quarter" idx="5"/>
          </p:nvPr>
        </p:nvSpPr>
        <p:spPr>
          <a:noFill/>
        </p:spPr>
        <p:txBody>
          <a:bodyPr/>
          <a:lstStyle/>
          <a:p>
            <a:fld id="{F2747E32-6A6D-453C-BF18-76E5A6B9EB5A}" type="slidenum">
              <a:rPr lang="en-US" altLang="en-US" smtClean="0">
                <a:latin typeface="Arial" pitchFamily="34" charset="0"/>
              </a:rPr>
              <a:pPr/>
              <a:t>78</a:t>
            </a:fld>
            <a:endParaRPr lang="en-US" altLang="en-US">
              <a:latin typeface="Arial" pitchFamily="34" charset="0"/>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altLang="en-US">
              <a:latin typeface="Arial" pitchFamily="34" charset="0"/>
            </a:endParaRPr>
          </a:p>
        </p:txBody>
      </p:sp>
      <p:sp>
        <p:nvSpPr>
          <p:cNvPr id="87044" name="Slide Number Placeholder 3"/>
          <p:cNvSpPr>
            <a:spLocks noGrp="1"/>
          </p:cNvSpPr>
          <p:nvPr>
            <p:ph type="sldNum" sz="quarter" idx="5"/>
          </p:nvPr>
        </p:nvSpPr>
        <p:spPr>
          <a:noFill/>
        </p:spPr>
        <p:txBody>
          <a:bodyPr/>
          <a:lstStyle/>
          <a:p>
            <a:fld id="{4472703F-C24E-45E2-B9CF-E7DD91B5C650}" type="slidenum">
              <a:rPr lang="en-US" altLang="en-US" smtClean="0">
                <a:latin typeface="Arial" pitchFamily="34" charset="0"/>
              </a:rPr>
              <a:pPr/>
              <a:t>79</a:t>
            </a:fld>
            <a:endParaRPr lang="en-US" altLang="en-US">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altLang="en-US" dirty="0">
              <a:latin typeface="Arial" pitchFamily="34" charset="0"/>
            </a:endParaRPr>
          </a:p>
        </p:txBody>
      </p:sp>
      <p:sp>
        <p:nvSpPr>
          <p:cNvPr id="64516" name="Slide Number Placeholder 3"/>
          <p:cNvSpPr>
            <a:spLocks noGrp="1"/>
          </p:cNvSpPr>
          <p:nvPr>
            <p:ph type="sldNum" sz="quarter" idx="5"/>
          </p:nvPr>
        </p:nvSpPr>
        <p:spPr>
          <a:noFill/>
        </p:spPr>
        <p:txBody>
          <a:bodyPr/>
          <a:lstStyle/>
          <a:p>
            <a:fld id="{C9B292BC-38F6-4DAC-BA8B-93A0E34920D0}" type="slidenum">
              <a:rPr lang="en-US" altLang="en-US" smtClean="0">
                <a:latin typeface="Arial" pitchFamily="34" charset="0"/>
              </a:rPr>
              <a:pPr/>
              <a:t>7</a:t>
            </a:fld>
            <a:endParaRPr lang="en-US" altLang="en-US">
              <a:latin typeface="Arial" pitchFamily="34" charset="0"/>
            </a:endParaRPr>
          </a:p>
        </p:txBody>
      </p:sp>
    </p:spTree>
    <p:extLst>
      <p:ext uri="{BB962C8B-B14F-4D97-AF65-F5344CB8AC3E}">
        <p14:creationId xmlns:p14="http://schemas.microsoft.com/office/powerpoint/2010/main" val="1119758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altLang="en-US">
              <a:latin typeface="Arial" pitchFamily="34" charset="0"/>
            </a:endParaRPr>
          </a:p>
        </p:txBody>
      </p:sp>
      <p:sp>
        <p:nvSpPr>
          <p:cNvPr id="64516" name="Slide Number Placeholder 3"/>
          <p:cNvSpPr>
            <a:spLocks noGrp="1"/>
          </p:cNvSpPr>
          <p:nvPr>
            <p:ph type="sldNum" sz="quarter" idx="5"/>
          </p:nvPr>
        </p:nvSpPr>
        <p:spPr>
          <a:noFill/>
        </p:spPr>
        <p:txBody>
          <a:bodyPr/>
          <a:lstStyle/>
          <a:p>
            <a:fld id="{C9B292BC-38F6-4DAC-BA8B-93A0E34920D0}" type="slidenum">
              <a:rPr lang="en-US" altLang="en-US" smtClean="0">
                <a:latin typeface="Arial" pitchFamily="34" charset="0"/>
              </a:rPr>
              <a:pPr/>
              <a:t>8</a:t>
            </a:fld>
            <a:endParaRPr lang="en-US" altLang="en-US">
              <a:latin typeface="Arial" pitchFamily="34" charset="0"/>
            </a:endParaRPr>
          </a:p>
        </p:txBody>
      </p:sp>
    </p:spTree>
    <p:extLst>
      <p:ext uri="{BB962C8B-B14F-4D97-AF65-F5344CB8AC3E}">
        <p14:creationId xmlns:p14="http://schemas.microsoft.com/office/powerpoint/2010/main" val="2989432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altLang="en-US">
              <a:latin typeface="Arial" pitchFamily="34" charset="0"/>
            </a:endParaRPr>
          </a:p>
        </p:txBody>
      </p:sp>
      <p:sp>
        <p:nvSpPr>
          <p:cNvPr id="65540" name="Slide Number Placeholder 3"/>
          <p:cNvSpPr>
            <a:spLocks noGrp="1"/>
          </p:cNvSpPr>
          <p:nvPr>
            <p:ph type="sldNum" sz="quarter" idx="5"/>
          </p:nvPr>
        </p:nvSpPr>
        <p:spPr>
          <a:noFill/>
        </p:spPr>
        <p:txBody>
          <a:bodyPr/>
          <a:lstStyle/>
          <a:p>
            <a:fld id="{CDF0CD1F-9A99-4E55-81F9-CA6236E2061C}" type="slidenum">
              <a:rPr lang="en-US" altLang="en-US" smtClean="0">
                <a:latin typeface="Arial" pitchFamily="34" charset="0"/>
              </a:rPr>
              <a:pPr/>
              <a:t>9</a:t>
            </a:fld>
            <a:endParaRPr lang="en-US" altLang="en-US">
              <a:latin typeface="Arial" pitchFamily="34" charset="0"/>
            </a:endParaRPr>
          </a:p>
        </p:txBody>
      </p:sp>
    </p:spTree>
    <p:extLst>
      <p:ext uri="{BB962C8B-B14F-4D97-AF65-F5344CB8AC3E}">
        <p14:creationId xmlns:p14="http://schemas.microsoft.com/office/powerpoint/2010/main" val="3368427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791282-087A-4773-B539-C81E7213F375}" type="datetimeFigureOut">
              <a:rPr lang="en-US" smtClean="0"/>
              <a:pPr/>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A91E6-8AC0-4236-98D0-FFB0EBA1CAF8}" type="slidenum">
              <a:rPr lang="en-US" smtClean="0"/>
              <a:pPr/>
              <a:t>‹#›</a:t>
            </a:fld>
            <a:endParaRPr lang="en-US"/>
          </a:p>
        </p:txBody>
      </p:sp>
    </p:spTree>
    <p:extLst>
      <p:ext uri="{BB962C8B-B14F-4D97-AF65-F5344CB8AC3E}">
        <p14:creationId xmlns:p14="http://schemas.microsoft.com/office/powerpoint/2010/main" val="3527291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791282-087A-4773-B539-C81E7213F375}" type="datetimeFigureOut">
              <a:rPr lang="en-US" smtClean="0"/>
              <a:pPr/>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A91E6-8AC0-4236-98D0-FFB0EBA1CAF8}" type="slidenum">
              <a:rPr lang="en-US" smtClean="0"/>
              <a:pPr/>
              <a:t>‹#›</a:t>
            </a:fld>
            <a:endParaRPr lang="en-US"/>
          </a:p>
        </p:txBody>
      </p:sp>
    </p:spTree>
    <p:extLst>
      <p:ext uri="{BB962C8B-B14F-4D97-AF65-F5344CB8AC3E}">
        <p14:creationId xmlns:p14="http://schemas.microsoft.com/office/powerpoint/2010/main" val="4041146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791282-087A-4773-B539-C81E7213F375}" type="datetimeFigureOut">
              <a:rPr lang="en-US" smtClean="0"/>
              <a:pPr/>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A91E6-8AC0-4236-98D0-FFB0EBA1CAF8}" type="slidenum">
              <a:rPr lang="en-US" smtClean="0"/>
              <a:pPr/>
              <a:t>‹#›</a:t>
            </a:fld>
            <a:endParaRPr lang="en-US"/>
          </a:p>
        </p:txBody>
      </p:sp>
    </p:spTree>
    <p:extLst>
      <p:ext uri="{BB962C8B-B14F-4D97-AF65-F5344CB8AC3E}">
        <p14:creationId xmlns:p14="http://schemas.microsoft.com/office/powerpoint/2010/main" val="2229966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791282-087A-4773-B539-C81E7213F375}" type="datetimeFigureOut">
              <a:rPr lang="en-US" smtClean="0"/>
              <a:pPr/>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A91E6-8AC0-4236-98D0-FFB0EBA1CAF8}" type="slidenum">
              <a:rPr lang="en-US" smtClean="0"/>
              <a:pPr/>
              <a:t>‹#›</a:t>
            </a:fld>
            <a:endParaRPr lang="en-US"/>
          </a:p>
        </p:txBody>
      </p:sp>
    </p:spTree>
    <p:extLst>
      <p:ext uri="{BB962C8B-B14F-4D97-AF65-F5344CB8AC3E}">
        <p14:creationId xmlns:p14="http://schemas.microsoft.com/office/powerpoint/2010/main" val="3587997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791282-087A-4773-B539-C81E7213F375}" type="datetimeFigureOut">
              <a:rPr lang="en-US" smtClean="0"/>
              <a:pPr/>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A91E6-8AC0-4236-98D0-FFB0EBA1CAF8}" type="slidenum">
              <a:rPr lang="en-US" smtClean="0"/>
              <a:pPr/>
              <a:t>‹#›</a:t>
            </a:fld>
            <a:endParaRPr lang="en-US"/>
          </a:p>
        </p:txBody>
      </p:sp>
    </p:spTree>
    <p:extLst>
      <p:ext uri="{BB962C8B-B14F-4D97-AF65-F5344CB8AC3E}">
        <p14:creationId xmlns:p14="http://schemas.microsoft.com/office/powerpoint/2010/main" val="634574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791282-087A-4773-B539-C81E7213F375}" type="datetimeFigureOut">
              <a:rPr lang="en-US" smtClean="0"/>
              <a:pPr/>
              <a:t>11/29/2017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A91E6-8AC0-4236-98D0-FFB0EBA1CAF8}" type="slidenum">
              <a:rPr lang="en-US" smtClean="0"/>
              <a:pPr/>
              <a:t>‹#›</a:t>
            </a:fld>
            <a:endParaRPr lang="en-US"/>
          </a:p>
        </p:txBody>
      </p:sp>
    </p:spTree>
    <p:extLst>
      <p:ext uri="{BB962C8B-B14F-4D97-AF65-F5344CB8AC3E}">
        <p14:creationId xmlns:p14="http://schemas.microsoft.com/office/powerpoint/2010/main" val="72444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791282-087A-4773-B539-C81E7213F375}" type="datetimeFigureOut">
              <a:rPr lang="en-US" smtClean="0"/>
              <a:pPr/>
              <a:t>11/29/2017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5A91E6-8AC0-4236-98D0-FFB0EBA1CAF8}" type="slidenum">
              <a:rPr lang="en-US" smtClean="0"/>
              <a:pPr/>
              <a:t>‹#›</a:t>
            </a:fld>
            <a:endParaRPr lang="en-US"/>
          </a:p>
        </p:txBody>
      </p:sp>
    </p:spTree>
    <p:extLst>
      <p:ext uri="{BB962C8B-B14F-4D97-AF65-F5344CB8AC3E}">
        <p14:creationId xmlns:p14="http://schemas.microsoft.com/office/powerpoint/2010/main" val="2413869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791282-087A-4773-B539-C81E7213F375}" type="datetimeFigureOut">
              <a:rPr lang="en-US" smtClean="0"/>
              <a:pPr/>
              <a:t>11/29/2017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5A91E6-8AC0-4236-98D0-FFB0EBA1CAF8}" type="slidenum">
              <a:rPr lang="en-US" smtClean="0"/>
              <a:pPr/>
              <a:t>‹#›</a:t>
            </a:fld>
            <a:endParaRPr lang="en-US"/>
          </a:p>
        </p:txBody>
      </p:sp>
    </p:spTree>
    <p:extLst>
      <p:ext uri="{BB962C8B-B14F-4D97-AF65-F5344CB8AC3E}">
        <p14:creationId xmlns:p14="http://schemas.microsoft.com/office/powerpoint/2010/main" val="1250773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791282-087A-4773-B539-C81E7213F375}" type="datetimeFigureOut">
              <a:rPr lang="en-US" smtClean="0"/>
              <a:pPr/>
              <a:t>11/29/2017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5A91E6-8AC0-4236-98D0-FFB0EBA1CAF8}" type="slidenum">
              <a:rPr lang="en-US" smtClean="0"/>
              <a:pPr/>
              <a:t>‹#›</a:t>
            </a:fld>
            <a:endParaRPr lang="en-US"/>
          </a:p>
        </p:txBody>
      </p:sp>
    </p:spTree>
    <p:extLst>
      <p:ext uri="{BB962C8B-B14F-4D97-AF65-F5344CB8AC3E}">
        <p14:creationId xmlns:p14="http://schemas.microsoft.com/office/powerpoint/2010/main" val="656918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791282-087A-4773-B539-C81E7213F375}" type="datetimeFigureOut">
              <a:rPr lang="en-US" smtClean="0"/>
              <a:pPr/>
              <a:t>11/29/2017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A91E6-8AC0-4236-98D0-FFB0EBA1CAF8}" type="slidenum">
              <a:rPr lang="en-US" smtClean="0"/>
              <a:pPr/>
              <a:t>‹#›</a:t>
            </a:fld>
            <a:endParaRPr lang="en-US"/>
          </a:p>
        </p:txBody>
      </p:sp>
    </p:spTree>
    <p:extLst>
      <p:ext uri="{BB962C8B-B14F-4D97-AF65-F5344CB8AC3E}">
        <p14:creationId xmlns:p14="http://schemas.microsoft.com/office/powerpoint/2010/main" val="398580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791282-087A-4773-B539-C81E7213F375}" type="datetimeFigureOut">
              <a:rPr lang="en-US" smtClean="0"/>
              <a:pPr/>
              <a:t>11/29/2017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A91E6-8AC0-4236-98D0-FFB0EBA1CAF8}" type="slidenum">
              <a:rPr lang="en-US" smtClean="0"/>
              <a:pPr/>
              <a:t>‹#›</a:t>
            </a:fld>
            <a:endParaRPr lang="en-US"/>
          </a:p>
        </p:txBody>
      </p:sp>
    </p:spTree>
    <p:extLst>
      <p:ext uri="{BB962C8B-B14F-4D97-AF65-F5344CB8AC3E}">
        <p14:creationId xmlns:p14="http://schemas.microsoft.com/office/powerpoint/2010/main" val="1996628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791282-087A-4773-B539-C81E7213F375}" type="datetimeFigureOut">
              <a:rPr lang="en-US" smtClean="0"/>
              <a:pPr/>
              <a:t>11/29/2017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5A91E6-8AC0-4236-98D0-FFB0EBA1CAF8}" type="slidenum">
              <a:rPr lang="en-US" smtClean="0"/>
              <a:pPr/>
              <a:t>‹#›</a:t>
            </a:fld>
            <a:endParaRPr lang="en-US"/>
          </a:p>
        </p:txBody>
      </p:sp>
    </p:spTree>
    <p:extLst>
      <p:ext uri="{BB962C8B-B14F-4D97-AF65-F5344CB8AC3E}">
        <p14:creationId xmlns:p14="http://schemas.microsoft.com/office/powerpoint/2010/main" val="1422666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getdomesticviolencehelp.com/hits-screening-tool.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champsonline.org/ToolsProducts/ClinicalResources/PatientEdTools/PatientEdHandouts.html"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www.cebc4cw.org/program/the-oregon-model-parent-management-training-pmto/detailed"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s://www.youtube.com/watch?v=Sq3yAnflUK0" TargetMode="External"/><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1.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jpeg"/><Relationship Id="rId4" Type="http://schemas.openxmlformats.org/officeDocument/2006/relationships/image" Target="../media/image12.jpeg"/></Relationships>
</file>

<file path=ppt/slides/_rels/slide73.xml.rels><?xml version="1.0" encoding="UTF-8" standalone="yes"?>
<Relationships xmlns="http://schemas.openxmlformats.org/package/2006/relationships"><Relationship Id="rId3" Type="http://schemas.openxmlformats.org/officeDocument/2006/relationships/hyperlink" Target="mailto:ogbeide@uthscsa.edu" TargetMode="External"/><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www.pcpci.org/resources/browse" TargetMode="External"/><Relationship Id="rId2" Type="http://schemas.openxmlformats.org/officeDocument/2006/relationships/notesSlide" Target="../notesSlides/notesSlide63.xml"/><Relationship Id="rId1" Type="http://schemas.openxmlformats.org/officeDocument/2006/relationships/slideLayout" Target="../slideLayouts/slideLayout2.xml"/><Relationship Id="rId5" Type="http://schemas.openxmlformats.org/officeDocument/2006/relationships/hyperlink" Target="http://champsonline.org/ToolsProducts/ClinicalResources/PatientEdTools/PatientEdHandouts.html" TargetMode="External"/><Relationship Id="rId4" Type="http://schemas.openxmlformats.org/officeDocument/2006/relationships/hyperlink" Target="http://www.mtnviewconsulting.com/" TargetMode="Externa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 name="Rectangle 2"/>
          <p:cNvSpPr txBox="1">
            <a:spLocks noChangeArrowheads="1"/>
          </p:cNvSpPr>
          <p:nvPr/>
        </p:nvSpPr>
        <p:spPr>
          <a:xfrm>
            <a:off x="6096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000" dirty="0"/>
              <a:t>Your Role as a Behavioral Health Consultant Trainee in Primary Care</a:t>
            </a:r>
            <a:br>
              <a:rPr lang="en-US" altLang="en-US" sz="3000" dirty="0"/>
            </a:br>
            <a:r>
              <a:rPr lang="en-US" altLang="en-US" sz="3000" dirty="0"/>
              <a:t> </a:t>
            </a:r>
          </a:p>
        </p:txBody>
      </p:sp>
      <p:sp>
        <p:nvSpPr>
          <p:cNvPr id="5" name="Rectangle 3"/>
          <p:cNvSpPr txBox="1">
            <a:spLocks noChangeArrowheads="1"/>
          </p:cNvSpPr>
          <p:nvPr/>
        </p:nvSpPr>
        <p:spPr>
          <a:xfrm>
            <a:off x="1600200" y="5334000"/>
            <a:ext cx="6019800" cy="990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nSpc>
                <a:spcPct val="80000"/>
              </a:lnSpc>
            </a:pPr>
            <a:r>
              <a:rPr lang="en-US" altLang="en-US" sz="2800" dirty="0">
                <a:solidFill>
                  <a:schemeClr val="tx1"/>
                </a:solidFill>
              </a:rPr>
              <a:t>Part II</a:t>
            </a:r>
          </a:p>
        </p:txBody>
      </p:sp>
    </p:spTree>
    <p:extLst>
      <p:ext uri="{BB962C8B-B14F-4D97-AF65-F5344CB8AC3E}">
        <p14:creationId xmlns:p14="http://schemas.microsoft.com/office/powerpoint/2010/main" val="1856987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a:t>Screening in PC</a:t>
            </a:r>
          </a:p>
        </p:txBody>
      </p:sp>
      <p:sp>
        <p:nvSpPr>
          <p:cNvPr id="25603" name="Content Placeholder 2"/>
          <p:cNvSpPr>
            <a:spLocks noGrp="1"/>
          </p:cNvSpPr>
          <p:nvPr>
            <p:ph idx="1"/>
          </p:nvPr>
        </p:nvSpPr>
        <p:spPr/>
        <p:txBody>
          <a:bodyPr>
            <a:normAutofit fontScale="92500" lnSpcReduction="20000"/>
          </a:bodyPr>
          <a:lstStyle/>
          <a:p>
            <a:r>
              <a:rPr lang="en-US" altLang="en-US" sz="2800" b="0" dirty="0"/>
              <a:t>Depression/Anxiety</a:t>
            </a:r>
          </a:p>
          <a:p>
            <a:r>
              <a:rPr lang="en-US" altLang="en-US" sz="2800" b="0" dirty="0"/>
              <a:t>ETOH/Substance</a:t>
            </a:r>
          </a:p>
          <a:p>
            <a:r>
              <a:rPr lang="en-US" altLang="en-US" sz="2800" b="0" dirty="0"/>
              <a:t>Trauma</a:t>
            </a:r>
          </a:p>
          <a:p>
            <a:r>
              <a:rPr lang="en-US" altLang="en-US" sz="2800" b="0" dirty="0"/>
              <a:t>DV</a:t>
            </a:r>
          </a:p>
          <a:p>
            <a:r>
              <a:rPr lang="en-US" altLang="en-US" sz="2800" b="0" dirty="0" err="1"/>
              <a:t>Peds</a:t>
            </a:r>
            <a:endParaRPr lang="en-US" altLang="en-US" sz="2800" b="0" dirty="0"/>
          </a:p>
          <a:p>
            <a:r>
              <a:rPr lang="en-US" altLang="en-US" sz="2800" b="0" dirty="0"/>
              <a:t>Adolescents</a:t>
            </a:r>
          </a:p>
          <a:p>
            <a:r>
              <a:rPr lang="en-US" altLang="en-US" sz="2800" b="0" dirty="0"/>
              <a:t>Cognitive</a:t>
            </a:r>
          </a:p>
          <a:p>
            <a:r>
              <a:rPr lang="en-US" altLang="en-US" sz="2800" b="0" dirty="0"/>
              <a:t>ADHD</a:t>
            </a:r>
          </a:p>
          <a:p>
            <a:r>
              <a:rPr lang="en-US" altLang="en-US" sz="2800" b="0" dirty="0"/>
              <a:t>Slee</a:t>
            </a:r>
            <a:r>
              <a:rPr lang="en-US" altLang="en-US" sz="2800" dirty="0"/>
              <a:t>p</a:t>
            </a:r>
          </a:p>
          <a:p>
            <a:r>
              <a:rPr lang="en-US" altLang="en-US" sz="2800" b="0" dirty="0"/>
              <a:t>Eating Disorders</a:t>
            </a:r>
          </a:p>
          <a:p>
            <a:r>
              <a:rPr lang="en-US" altLang="en-US" sz="2800" b="0" dirty="0"/>
              <a:t>QoL</a:t>
            </a:r>
          </a:p>
          <a:p>
            <a:endParaRPr lang="en-US" altLang="en-US" dirty="0"/>
          </a:p>
        </p:txBody>
      </p:sp>
    </p:spTree>
    <p:extLst>
      <p:ext uri="{BB962C8B-B14F-4D97-AF65-F5344CB8AC3E}">
        <p14:creationId xmlns:p14="http://schemas.microsoft.com/office/powerpoint/2010/main" val="2200598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a:t>Screening: Depression and Anxiety</a:t>
            </a:r>
          </a:p>
        </p:txBody>
      </p:sp>
      <p:sp>
        <p:nvSpPr>
          <p:cNvPr id="26627" name="Content Placeholder 2"/>
          <p:cNvSpPr>
            <a:spLocks noGrp="1"/>
          </p:cNvSpPr>
          <p:nvPr>
            <p:ph idx="1"/>
          </p:nvPr>
        </p:nvSpPr>
        <p:spPr>
          <a:xfrm>
            <a:off x="457200" y="1722437"/>
            <a:ext cx="8229600" cy="4525963"/>
          </a:xfrm>
        </p:spPr>
        <p:txBody>
          <a:bodyPr/>
          <a:lstStyle/>
          <a:p>
            <a:r>
              <a:rPr lang="en-US" altLang="en-US" sz="2000" b="0"/>
              <a:t>Routine screening for depression improved detection by 10-47%; patient outcomes improved when effective intervention follows screening</a:t>
            </a:r>
          </a:p>
          <a:p>
            <a:r>
              <a:rPr lang="en-US" altLang="en-US" sz="2000" b="0"/>
              <a:t>http://www.phqscreeners.com/</a:t>
            </a:r>
          </a:p>
          <a:p>
            <a:r>
              <a:rPr lang="en-US" altLang="en-US" sz="2000" b="0"/>
              <a:t>PHQ-9</a:t>
            </a:r>
          </a:p>
          <a:p>
            <a:r>
              <a:rPr lang="en-US" altLang="en-US" sz="2000" b="0"/>
              <a:t>PHQ-2</a:t>
            </a:r>
          </a:p>
          <a:p>
            <a:r>
              <a:rPr lang="en-US" altLang="en-US" sz="2000" b="0"/>
              <a:t>Geriatric Depression Scale (15-items)</a:t>
            </a:r>
          </a:p>
          <a:p>
            <a:r>
              <a:rPr lang="en-US" altLang="en-US" sz="2000" b="0"/>
              <a:t>GAD-7 (Anxiety): Best evidence for utility in a primary care setting</a:t>
            </a:r>
          </a:p>
          <a:p>
            <a:r>
              <a:rPr lang="en-US" altLang="en-US" sz="2000" b="0"/>
              <a:t>HADS Anxiety Scale: Older Adults</a:t>
            </a:r>
          </a:p>
          <a:p>
            <a:endParaRPr lang="en-US" altLang="en-US" sz="2000" b="0"/>
          </a:p>
          <a:p>
            <a:endParaRPr lang="en-US" altLang="en-US" sz="2000" b="0"/>
          </a:p>
        </p:txBody>
      </p:sp>
      <p:sp>
        <p:nvSpPr>
          <p:cNvPr id="26628" name="TextBox 3"/>
          <p:cNvSpPr txBox="1">
            <a:spLocks noChangeArrowheads="1"/>
          </p:cNvSpPr>
          <p:nvPr/>
        </p:nvSpPr>
        <p:spPr bwMode="auto">
          <a:xfrm>
            <a:off x="5638800" y="5791200"/>
            <a:ext cx="3124200" cy="923925"/>
          </a:xfrm>
          <a:prstGeom prst="rect">
            <a:avLst/>
          </a:prstGeom>
          <a:noFill/>
          <a:ln w="9525">
            <a:noFill/>
            <a:miter lim="800000"/>
            <a:headEnd/>
            <a:tailEnd/>
          </a:ln>
        </p:spPr>
        <p:txBody>
          <a:bodyPr>
            <a:spAutoFit/>
          </a:bodyPr>
          <a:lstStyle/>
          <a:p>
            <a:r>
              <a:rPr lang="en-US" altLang="en-US" dirty="0"/>
              <a:t>Dennis et al., 2007; Robinson &amp; Reiter, 2016; </a:t>
            </a:r>
          </a:p>
          <a:p>
            <a:r>
              <a:rPr lang="en-US" altLang="en-US" dirty="0" err="1"/>
              <a:t>Hallgren</a:t>
            </a:r>
            <a:r>
              <a:rPr lang="en-US" altLang="en-US" dirty="0"/>
              <a:t> &amp; Morton, 2007;  </a:t>
            </a:r>
          </a:p>
        </p:txBody>
      </p:sp>
    </p:spTree>
    <p:extLst>
      <p:ext uri="{BB962C8B-B14F-4D97-AF65-F5344CB8AC3E}">
        <p14:creationId xmlns:p14="http://schemas.microsoft.com/office/powerpoint/2010/main" val="2876039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4733389-F66D-494E-8CC0-F9FD329A7672}"/>
              </a:ext>
            </a:extLst>
          </p:cNvPr>
          <p:cNvPicPr>
            <a:picLocks noChangeAspect="1"/>
          </p:cNvPicPr>
          <p:nvPr/>
        </p:nvPicPr>
        <p:blipFill>
          <a:blip r:embed="rId2"/>
          <a:stretch>
            <a:fillRect/>
          </a:stretch>
        </p:blipFill>
        <p:spPr>
          <a:xfrm>
            <a:off x="482600" y="1699833"/>
            <a:ext cx="8178799" cy="4344986"/>
          </a:xfrm>
          <a:prstGeom prst="rect">
            <a:avLst/>
          </a:prstGeom>
        </p:spPr>
      </p:pic>
      <p:sp>
        <p:nvSpPr>
          <p:cNvPr id="2" name="Title 1">
            <a:extLst>
              <a:ext uri="{FF2B5EF4-FFF2-40B4-BE49-F238E27FC236}">
                <a16:creationId xmlns:a16="http://schemas.microsoft.com/office/drawing/2014/main" id="{49409C2B-0BEC-4F83-A297-57B646226044}"/>
              </a:ext>
            </a:extLst>
          </p:cNvPr>
          <p:cNvSpPr>
            <a:spLocks noGrp="1"/>
          </p:cNvSpPr>
          <p:nvPr>
            <p:ph type="title"/>
          </p:nvPr>
        </p:nvSpPr>
        <p:spPr>
          <a:xfrm>
            <a:off x="417399" y="643467"/>
            <a:ext cx="8408193" cy="744836"/>
          </a:xfrm>
        </p:spPr>
        <p:txBody>
          <a:bodyPr vert="horz" lIns="91440" tIns="45720" rIns="91440" bIns="45720" rtlCol="0" anchor="ctr">
            <a:normAutofit/>
          </a:bodyPr>
          <a:lstStyle/>
          <a:p>
            <a:pPr>
              <a:lnSpc>
                <a:spcPct val="90000"/>
              </a:lnSpc>
            </a:pPr>
            <a:r>
              <a:rPr lang="en-US" sz="2800" kern="1200">
                <a:solidFill>
                  <a:schemeClr val="bg1"/>
                </a:solidFill>
                <a:latin typeface="+mj-lt"/>
                <a:ea typeface="+mj-ea"/>
                <a:cs typeface="+mj-cs"/>
              </a:rPr>
              <a:t>PHQ-9</a:t>
            </a:r>
          </a:p>
        </p:txBody>
      </p:sp>
    </p:spTree>
    <p:extLst>
      <p:ext uri="{BB962C8B-B14F-4D97-AF65-F5344CB8AC3E}">
        <p14:creationId xmlns:p14="http://schemas.microsoft.com/office/powerpoint/2010/main" val="3022144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9FA4A7F-8ED7-46CA-ACA2-78D23EC5C08A}"/>
              </a:ext>
            </a:extLst>
          </p:cNvPr>
          <p:cNvPicPr>
            <a:picLocks noChangeAspect="1"/>
          </p:cNvPicPr>
          <p:nvPr/>
        </p:nvPicPr>
        <p:blipFill>
          <a:blip r:embed="rId2"/>
          <a:stretch>
            <a:fillRect/>
          </a:stretch>
        </p:blipFill>
        <p:spPr>
          <a:xfrm>
            <a:off x="482600" y="2415704"/>
            <a:ext cx="8178799" cy="2913244"/>
          </a:xfrm>
          <a:prstGeom prst="rect">
            <a:avLst/>
          </a:prstGeom>
        </p:spPr>
      </p:pic>
      <p:sp>
        <p:nvSpPr>
          <p:cNvPr id="2" name="Title 1">
            <a:extLst>
              <a:ext uri="{FF2B5EF4-FFF2-40B4-BE49-F238E27FC236}">
                <a16:creationId xmlns:a16="http://schemas.microsoft.com/office/drawing/2014/main" id="{C20C22DA-DD74-4132-B94B-C12556E85925}"/>
              </a:ext>
            </a:extLst>
          </p:cNvPr>
          <p:cNvSpPr>
            <a:spLocks noGrp="1"/>
          </p:cNvSpPr>
          <p:nvPr>
            <p:ph type="title"/>
          </p:nvPr>
        </p:nvSpPr>
        <p:spPr>
          <a:xfrm>
            <a:off x="417399" y="643467"/>
            <a:ext cx="8408193" cy="744836"/>
          </a:xfrm>
        </p:spPr>
        <p:txBody>
          <a:bodyPr vert="horz" lIns="91440" tIns="45720" rIns="91440" bIns="45720" rtlCol="0" anchor="ctr">
            <a:normAutofit/>
          </a:bodyPr>
          <a:lstStyle/>
          <a:p>
            <a:pPr>
              <a:lnSpc>
                <a:spcPct val="90000"/>
              </a:lnSpc>
            </a:pPr>
            <a:r>
              <a:rPr lang="en-US" sz="2800" kern="1200">
                <a:solidFill>
                  <a:schemeClr val="bg1"/>
                </a:solidFill>
                <a:latin typeface="+mj-lt"/>
                <a:ea typeface="+mj-ea"/>
                <a:cs typeface="+mj-cs"/>
              </a:rPr>
              <a:t>GAD-7</a:t>
            </a:r>
          </a:p>
        </p:txBody>
      </p:sp>
    </p:spTree>
    <p:extLst>
      <p:ext uri="{BB962C8B-B14F-4D97-AF65-F5344CB8AC3E}">
        <p14:creationId xmlns:p14="http://schemas.microsoft.com/office/powerpoint/2010/main" val="1059535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a:t>Screening: Postpartum</a:t>
            </a:r>
          </a:p>
        </p:txBody>
      </p:sp>
      <p:sp>
        <p:nvSpPr>
          <p:cNvPr id="27651" name="Content Placeholder 2"/>
          <p:cNvSpPr>
            <a:spLocks noGrp="1"/>
          </p:cNvSpPr>
          <p:nvPr>
            <p:ph idx="1"/>
          </p:nvPr>
        </p:nvSpPr>
        <p:spPr/>
        <p:txBody>
          <a:bodyPr/>
          <a:lstStyle/>
          <a:p>
            <a:r>
              <a:rPr lang="en-US" altLang="en-US" sz="2000" b="0" dirty="0"/>
              <a:t>Period prevalence of depression over the first 3 months postpartum is approximately 19% for major and minor depression and 7% for major depression alone</a:t>
            </a:r>
          </a:p>
          <a:p>
            <a:r>
              <a:rPr lang="en-US" altLang="en-US" sz="2000" b="0" dirty="0"/>
              <a:t>Edinburgh Postnatal Depression Scale (EPDS)</a:t>
            </a:r>
          </a:p>
          <a:p>
            <a:pPr lvl="1"/>
            <a:r>
              <a:rPr lang="en-US" altLang="en-US" sz="2000" b="0" dirty="0"/>
              <a:t>10-items</a:t>
            </a:r>
          </a:p>
          <a:p>
            <a:pPr lvl="1"/>
            <a:r>
              <a:rPr lang="en-US" altLang="en-US" sz="2000" b="0" dirty="0"/>
              <a:t>Screen at 3 months post-partum (latest)</a:t>
            </a:r>
          </a:p>
          <a:p>
            <a:pPr lvl="1"/>
            <a:r>
              <a:rPr lang="en-US" altLang="en-US" sz="2000" dirty="0"/>
              <a:t>Can be used up to 12 months post-partum</a:t>
            </a:r>
            <a:endParaRPr lang="en-US" altLang="en-US" sz="2000" b="0" dirty="0"/>
          </a:p>
          <a:p>
            <a:r>
              <a:rPr lang="en-US" altLang="en-US" sz="2000" b="0" dirty="0"/>
              <a:t>Self-Reporting Questionnaire (SRQ)</a:t>
            </a:r>
          </a:p>
          <a:p>
            <a:pPr lvl="1"/>
            <a:r>
              <a:rPr lang="en-US" altLang="en-US" sz="2000" b="0" dirty="0"/>
              <a:t>20 items</a:t>
            </a:r>
          </a:p>
          <a:p>
            <a:pPr lvl="1"/>
            <a:r>
              <a:rPr lang="en-US" altLang="en-US" sz="2000" b="0" dirty="0"/>
              <a:t>World Health Organization</a:t>
            </a:r>
          </a:p>
          <a:p>
            <a:pPr lvl="1"/>
            <a:r>
              <a:rPr lang="en-US" altLang="en-US" sz="2000" b="0" dirty="0"/>
              <a:t>Anxiety and Depression</a:t>
            </a:r>
          </a:p>
          <a:p>
            <a:pPr lvl="1"/>
            <a:r>
              <a:rPr lang="en-US" altLang="en-US" sz="2000" b="0" dirty="0"/>
              <a:t>http://apps.who.int/iris/handle/10665/61113</a:t>
            </a:r>
          </a:p>
        </p:txBody>
      </p:sp>
      <p:sp>
        <p:nvSpPr>
          <p:cNvPr id="27652" name="TextBox 3"/>
          <p:cNvSpPr txBox="1">
            <a:spLocks noChangeArrowheads="1"/>
          </p:cNvSpPr>
          <p:nvPr/>
        </p:nvSpPr>
        <p:spPr bwMode="auto">
          <a:xfrm>
            <a:off x="5943600" y="5934075"/>
            <a:ext cx="2819400" cy="923925"/>
          </a:xfrm>
          <a:prstGeom prst="rect">
            <a:avLst/>
          </a:prstGeom>
          <a:noFill/>
          <a:ln w="9525">
            <a:noFill/>
            <a:miter lim="800000"/>
            <a:headEnd/>
            <a:tailEnd/>
          </a:ln>
        </p:spPr>
        <p:txBody>
          <a:bodyPr>
            <a:spAutoFit/>
          </a:bodyPr>
          <a:lstStyle/>
          <a:p>
            <a:r>
              <a:rPr lang="en-US" altLang="en-US"/>
              <a:t>O’Hara et al., 2012; Pendergast et al., 2014; Santos et al., 2007</a:t>
            </a:r>
          </a:p>
        </p:txBody>
      </p:sp>
    </p:spTree>
    <p:extLst>
      <p:ext uri="{BB962C8B-B14F-4D97-AF65-F5344CB8AC3E}">
        <p14:creationId xmlns:p14="http://schemas.microsoft.com/office/powerpoint/2010/main" val="276048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a:t>Screening: ETOH/Substance Use</a:t>
            </a:r>
          </a:p>
        </p:txBody>
      </p:sp>
      <p:sp>
        <p:nvSpPr>
          <p:cNvPr id="28675" name="Content Placeholder 2"/>
          <p:cNvSpPr>
            <a:spLocks noGrp="1"/>
          </p:cNvSpPr>
          <p:nvPr>
            <p:ph idx="1"/>
          </p:nvPr>
        </p:nvSpPr>
        <p:spPr>
          <a:xfrm>
            <a:off x="457200" y="1646237"/>
            <a:ext cx="8229600" cy="4525963"/>
          </a:xfrm>
        </p:spPr>
        <p:txBody>
          <a:bodyPr/>
          <a:lstStyle/>
          <a:p>
            <a:r>
              <a:rPr lang="en-US" altLang="en-US" sz="2500" b="0" dirty="0"/>
              <a:t>BI in primary care are efficacious with non-dependent unhealthy users and dependent users seeking help </a:t>
            </a:r>
          </a:p>
          <a:p>
            <a:r>
              <a:rPr lang="en-US" altLang="en-US" sz="2500" dirty="0"/>
              <a:t>SBIRT?</a:t>
            </a:r>
            <a:endParaRPr lang="en-US" altLang="en-US" sz="2500" b="0" dirty="0"/>
          </a:p>
          <a:p>
            <a:r>
              <a:rPr lang="en-US" altLang="en-US" sz="2500" b="0" dirty="0"/>
              <a:t>Drug Abuse Screening Test (DAST)-10: Self-report measure for problematic substance use</a:t>
            </a:r>
          </a:p>
        </p:txBody>
      </p:sp>
      <p:sp>
        <p:nvSpPr>
          <p:cNvPr id="28676" name="TextBox 3"/>
          <p:cNvSpPr txBox="1">
            <a:spLocks noChangeArrowheads="1"/>
          </p:cNvSpPr>
          <p:nvPr/>
        </p:nvSpPr>
        <p:spPr bwMode="auto">
          <a:xfrm>
            <a:off x="6400800" y="5819775"/>
            <a:ext cx="2552700" cy="922338"/>
          </a:xfrm>
          <a:prstGeom prst="rect">
            <a:avLst/>
          </a:prstGeom>
          <a:noFill/>
          <a:ln w="9525">
            <a:noFill/>
            <a:miter lim="800000"/>
            <a:headEnd/>
            <a:tailEnd/>
          </a:ln>
        </p:spPr>
        <p:txBody>
          <a:bodyPr>
            <a:spAutoFit/>
          </a:bodyPr>
          <a:lstStyle/>
          <a:p>
            <a:r>
              <a:rPr lang="en-US" altLang="en-US"/>
              <a:t>Saitz, 2010; Yudko, Lozhkina &amp; Fouts, 2007</a:t>
            </a:r>
          </a:p>
        </p:txBody>
      </p:sp>
    </p:spTree>
    <p:extLst>
      <p:ext uri="{BB962C8B-B14F-4D97-AF65-F5344CB8AC3E}">
        <p14:creationId xmlns:p14="http://schemas.microsoft.com/office/powerpoint/2010/main" val="469716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anim calcmode="lin" valueType="num">
                                      <p:cBhvr additive="base">
                                        <p:cTn id="7"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8675">
                                            <p:txEl>
                                              <p:pRg st="2" end="2"/>
                                            </p:txEl>
                                          </p:spTgt>
                                        </p:tgtEl>
                                        <p:attrNameLst>
                                          <p:attrName>style.visibility</p:attrName>
                                        </p:attrNameLst>
                                      </p:cBhvr>
                                      <p:to>
                                        <p:strVal val="visible"/>
                                      </p:to>
                                    </p:set>
                                    <p:anim calcmode="lin" valueType="num">
                                      <p:cBhvr additive="base">
                                        <p:cTn id="13"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a:t>Screening: ETOH/Substance Use</a:t>
            </a:r>
          </a:p>
        </p:txBody>
      </p:sp>
      <p:sp>
        <p:nvSpPr>
          <p:cNvPr id="29699" name="Content Placeholder 2"/>
          <p:cNvSpPr>
            <a:spLocks noGrp="1"/>
          </p:cNvSpPr>
          <p:nvPr>
            <p:ph idx="1"/>
          </p:nvPr>
        </p:nvSpPr>
        <p:spPr/>
        <p:txBody>
          <a:bodyPr/>
          <a:lstStyle/>
          <a:p>
            <a:r>
              <a:rPr lang="en-US" altLang="en-US" sz="2000" b="0"/>
              <a:t>Alcohol Use Disorders Identification Test (AUDIT): Self-report measure for hazardous, harmful drinking, as well as ETOH dependence</a:t>
            </a:r>
          </a:p>
          <a:p>
            <a:r>
              <a:rPr lang="en-US" altLang="en-US" sz="2000" b="0"/>
              <a:t>Alcohol, Smoking and Substance Involvement Screening Test (ASSIST): developed to meet the need in primary care areas around the world in which substance use is prevalent to but difficult to detect</a:t>
            </a:r>
          </a:p>
          <a:p>
            <a:pPr lvl="1"/>
            <a:r>
              <a:rPr lang="en-US" altLang="en-US" sz="1600" b="0"/>
              <a:t>Developed by the World Health Organization (WHO) in 2002</a:t>
            </a:r>
          </a:p>
          <a:p>
            <a:r>
              <a:rPr lang="en-US" altLang="en-US" sz="2000" b="0"/>
              <a:t>ASSIST (version 4.0): http://www.who.int/substance_abuse/activities/assist/en</a:t>
            </a:r>
            <a:r>
              <a:rPr lang="en-US" altLang="en-US" sz="2500" b="0"/>
              <a:t>/</a:t>
            </a:r>
          </a:p>
        </p:txBody>
      </p:sp>
      <p:sp>
        <p:nvSpPr>
          <p:cNvPr id="29700" name="TextBox 3"/>
          <p:cNvSpPr txBox="1">
            <a:spLocks noChangeArrowheads="1"/>
          </p:cNvSpPr>
          <p:nvPr/>
        </p:nvSpPr>
        <p:spPr bwMode="auto">
          <a:xfrm>
            <a:off x="6705600" y="5715000"/>
            <a:ext cx="2095500" cy="646113"/>
          </a:xfrm>
          <a:prstGeom prst="rect">
            <a:avLst/>
          </a:prstGeom>
          <a:noFill/>
          <a:ln w="9525">
            <a:noFill/>
            <a:miter lim="800000"/>
            <a:headEnd/>
            <a:tailEnd/>
          </a:ln>
        </p:spPr>
        <p:txBody>
          <a:bodyPr>
            <a:spAutoFit/>
          </a:bodyPr>
          <a:lstStyle/>
          <a:p>
            <a:r>
              <a:rPr lang="en-US" altLang="en-US"/>
              <a:t>Humeniak et al., 2008; Saitz, 2010</a:t>
            </a:r>
          </a:p>
        </p:txBody>
      </p:sp>
    </p:spTree>
    <p:extLst>
      <p:ext uri="{BB962C8B-B14F-4D97-AF65-F5344CB8AC3E}">
        <p14:creationId xmlns:p14="http://schemas.microsoft.com/office/powerpoint/2010/main" val="1327735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74638"/>
            <a:ext cx="8229600" cy="1143000"/>
          </a:xfrm>
        </p:spPr>
        <p:txBody>
          <a:bodyPr/>
          <a:lstStyle/>
          <a:p>
            <a:r>
              <a:rPr lang="en-US" altLang="en-US"/>
              <a:t>Screening: Trauma</a:t>
            </a:r>
          </a:p>
        </p:txBody>
      </p:sp>
      <p:sp>
        <p:nvSpPr>
          <p:cNvPr id="30723" name="Content Placeholder 2"/>
          <p:cNvSpPr>
            <a:spLocks noGrp="1"/>
          </p:cNvSpPr>
          <p:nvPr>
            <p:ph idx="1"/>
          </p:nvPr>
        </p:nvSpPr>
        <p:spPr/>
        <p:txBody>
          <a:bodyPr/>
          <a:lstStyle/>
          <a:p>
            <a:r>
              <a:rPr lang="en-US" altLang="en-US" sz="2100" b="0" dirty="0"/>
              <a:t>PTSD Checklist (PCL):17-item self-report measure reflecting symptoms of PTSD (DSM-IV)</a:t>
            </a:r>
          </a:p>
          <a:p>
            <a:r>
              <a:rPr lang="en-US" altLang="en-US" sz="2100" b="0" dirty="0"/>
              <a:t>PCL-M vs. PCL-C</a:t>
            </a:r>
          </a:p>
          <a:p>
            <a:r>
              <a:rPr lang="en-US" altLang="en-US" sz="2100" b="0" dirty="0"/>
              <a:t>PCL-5 is a 20-item questionnaire, corresponding to the DSM-5 symptom criteria for PTSD.</a:t>
            </a:r>
          </a:p>
          <a:p>
            <a:r>
              <a:rPr lang="en-US" altLang="en-US" sz="2100" b="0" dirty="0"/>
              <a:t>http://www.ptsd.va.gov/professional/assessment/DSM_5_Validated_Measures.asp</a:t>
            </a:r>
          </a:p>
          <a:p>
            <a:r>
              <a:rPr lang="en-US" altLang="en-US" sz="2100" b="0" dirty="0"/>
              <a:t>PC-PTSD is a four-item screen for primary care</a:t>
            </a:r>
          </a:p>
        </p:txBody>
      </p:sp>
    </p:spTree>
    <p:extLst>
      <p:ext uri="{BB962C8B-B14F-4D97-AF65-F5344CB8AC3E}">
        <p14:creationId xmlns:p14="http://schemas.microsoft.com/office/powerpoint/2010/main" val="2138753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F2181C4-3A6B-40F3-B9D8-1F0C0C123213}"/>
              </a:ext>
            </a:extLst>
          </p:cNvPr>
          <p:cNvPicPr>
            <a:picLocks noChangeAspect="1"/>
          </p:cNvPicPr>
          <p:nvPr/>
        </p:nvPicPr>
        <p:blipFill>
          <a:blip r:embed="rId2"/>
          <a:stretch>
            <a:fillRect/>
          </a:stretch>
        </p:blipFill>
        <p:spPr>
          <a:xfrm>
            <a:off x="1253603" y="1675227"/>
            <a:ext cx="6636792" cy="4394199"/>
          </a:xfrm>
          <a:prstGeom prst="rect">
            <a:avLst/>
          </a:prstGeom>
        </p:spPr>
      </p:pic>
      <p:sp>
        <p:nvSpPr>
          <p:cNvPr id="2" name="Title 1">
            <a:extLst>
              <a:ext uri="{FF2B5EF4-FFF2-40B4-BE49-F238E27FC236}">
                <a16:creationId xmlns:a16="http://schemas.microsoft.com/office/drawing/2014/main" id="{6F161CF8-1C7E-49B0-9989-910DAF1407F2}"/>
              </a:ext>
            </a:extLst>
          </p:cNvPr>
          <p:cNvSpPr>
            <a:spLocks noGrp="1"/>
          </p:cNvSpPr>
          <p:nvPr>
            <p:ph type="title"/>
          </p:nvPr>
        </p:nvSpPr>
        <p:spPr>
          <a:xfrm>
            <a:off x="417399" y="643467"/>
            <a:ext cx="8408193" cy="744836"/>
          </a:xfrm>
        </p:spPr>
        <p:txBody>
          <a:bodyPr vert="horz" lIns="91440" tIns="45720" rIns="91440" bIns="45720" rtlCol="0" anchor="ctr">
            <a:normAutofit/>
          </a:bodyPr>
          <a:lstStyle/>
          <a:p>
            <a:pPr>
              <a:lnSpc>
                <a:spcPct val="90000"/>
              </a:lnSpc>
            </a:pPr>
            <a:r>
              <a:rPr lang="en-US" altLang="en-US" sz="2800" kern="1200">
                <a:solidFill>
                  <a:schemeClr val="bg1"/>
                </a:solidFill>
                <a:latin typeface="+mj-lt"/>
                <a:ea typeface="+mj-ea"/>
                <a:cs typeface="+mj-cs"/>
              </a:rPr>
              <a:t>PC-PTSD</a:t>
            </a:r>
            <a:endParaRPr lang="en-US" sz="2800" kern="1200">
              <a:solidFill>
                <a:schemeClr val="bg1"/>
              </a:solidFill>
              <a:latin typeface="+mj-lt"/>
              <a:ea typeface="+mj-ea"/>
              <a:cs typeface="+mj-cs"/>
            </a:endParaRPr>
          </a:p>
        </p:txBody>
      </p:sp>
    </p:spTree>
    <p:extLst>
      <p:ext uri="{BB962C8B-B14F-4D97-AF65-F5344CB8AC3E}">
        <p14:creationId xmlns:p14="http://schemas.microsoft.com/office/powerpoint/2010/main" val="1274294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a:t>Screening: Domestic Violence</a:t>
            </a:r>
          </a:p>
        </p:txBody>
      </p:sp>
      <p:sp>
        <p:nvSpPr>
          <p:cNvPr id="31747" name="Content Placeholder 2"/>
          <p:cNvSpPr>
            <a:spLocks noGrp="1"/>
          </p:cNvSpPr>
          <p:nvPr>
            <p:ph idx="1"/>
          </p:nvPr>
        </p:nvSpPr>
        <p:spPr/>
        <p:txBody>
          <a:bodyPr>
            <a:normAutofit lnSpcReduction="10000"/>
          </a:bodyPr>
          <a:lstStyle/>
          <a:p>
            <a:r>
              <a:rPr lang="en-US" sz="2800" dirty="0"/>
              <a:t>The U.S. Preventive Services Task Force (</a:t>
            </a:r>
            <a:r>
              <a:rPr lang="en-US" sz="2800" dirty="0" err="1"/>
              <a:t>USPSTF</a:t>
            </a:r>
            <a:r>
              <a:rPr lang="en-US" sz="2800" dirty="0"/>
              <a:t>) recommends that clinicians screen women of childbearing age for intimate partner violence (</a:t>
            </a:r>
            <a:r>
              <a:rPr lang="en-US" sz="2800" dirty="0" err="1"/>
              <a:t>IPV</a:t>
            </a:r>
            <a:r>
              <a:rPr lang="en-US" sz="2800" dirty="0"/>
              <a:t>), such as domestic violence, and provide or refer women who screen positive to intervention services.</a:t>
            </a:r>
          </a:p>
          <a:p>
            <a:r>
              <a:rPr lang="en-US" altLang="en-US" sz="2500" dirty="0"/>
              <a:t>“HITS”: Hurt, Insulted, Threatened with Harm, and Screamed</a:t>
            </a:r>
          </a:p>
          <a:p>
            <a:pPr lvl="1"/>
            <a:r>
              <a:rPr lang="en-US" sz="2400" dirty="0"/>
              <a:t>HITS has been shown to be a valid, consistent scale/screening tool, making it an excellent way for primary care physicians to identify victims of abuse. </a:t>
            </a:r>
          </a:p>
          <a:p>
            <a:pPr lvl="1"/>
            <a:r>
              <a:rPr lang="en-US" altLang="en-US" sz="2100" dirty="0">
                <a:hlinkClick r:id="rId3"/>
              </a:rPr>
              <a:t>http://www.getdomesticviolencehelp.com/hits-screening-tool.html</a:t>
            </a:r>
            <a:r>
              <a:rPr lang="en-US" altLang="en-US" sz="2100" dirty="0"/>
              <a:t> </a:t>
            </a:r>
            <a:endParaRPr lang="en-US" altLang="en-US" sz="2100" b="0" dirty="0"/>
          </a:p>
        </p:txBody>
      </p:sp>
      <p:sp>
        <p:nvSpPr>
          <p:cNvPr id="31748" name="TextBox 5"/>
          <p:cNvSpPr txBox="1">
            <a:spLocks noChangeArrowheads="1"/>
          </p:cNvSpPr>
          <p:nvPr/>
        </p:nvSpPr>
        <p:spPr bwMode="auto">
          <a:xfrm>
            <a:off x="6677025" y="6096000"/>
            <a:ext cx="2095500" cy="646113"/>
          </a:xfrm>
          <a:prstGeom prst="rect">
            <a:avLst/>
          </a:prstGeom>
          <a:noFill/>
          <a:ln w="9525">
            <a:noFill/>
            <a:miter lim="800000"/>
            <a:headEnd/>
            <a:tailEnd/>
          </a:ln>
        </p:spPr>
        <p:txBody>
          <a:bodyPr>
            <a:spAutoFit/>
          </a:bodyPr>
          <a:lstStyle/>
          <a:p>
            <a:r>
              <a:rPr lang="en-US" altLang="en-US"/>
              <a:t>Rabin et al., 2009; Taft et al., 2013</a:t>
            </a:r>
          </a:p>
        </p:txBody>
      </p:sp>
    </p:spTree>
    <p:extLst>
      <p:ext uri="{BB962C8B-B14F-4D97-AF65-F5344CB8AC3E}">
        <p14:creationId xmlns:p14="http://schemas.microsoft.com/office/powerpoint/2010/main" val="2557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a:t>Objectives</a:t>
            </a:r>
          </a:p>
        </p:txBody>
      </p:sp>
      <p:sp>
        <p:nvSpPr>
          <p:cNvPr id="3075" name="Rectangle 3"/>
          <p:cNvSpPr>
            <a:spLocks noGrp="1" noChangeArrowheads="1"/>
          </p:cNvSpPr>
          <p:nvPr>
            <p:ph type="body" idx="1"/>
          </p:nvPr>
        </p:nvSpPr>
        <p:spPr/>
        <p:txBody>
          <a:bodyPr/>
          <a:lstStyle/>
          <a:p>
            <a:pPr eaLnBrk="1" hangingPunct="1"/>
            <a:r>
              <a:rPr lang="en-US" altLang="en-US" b="0" dirty="0"/>
              <a:t>At the end of this workshop, participants will be able to:</a:t>
            </a:r>
          </a:p>
          <a:p>
            <a:pPr lvl="1" eaLnBrk="1" hangingPunct="1"/>
            <a:r>
              <a:rPr lang="en-US" altLang="en-US" dirty="0"/>
              <a:t>Describe your role as a behavioral health consultant</a:t>
            </a:r>
          </a:p>
          <a:p>
            <a:pPr lvl="1" eaLnBrk="1" hangingPunct="1"/>
            <a:r>
              <a:rPr lang="en-US" altLang="en-US" b="0" dirty="0"/>
              <a:t>Identify at least one (1) brief, behavioral intervention for primary care settings.</a:t>
            </a:r>
          </a:p>
          <a:p>
            <a:pPr lvl="1" eaLnBrk="1" hangingPunct="1"/>
            <a:r>
              <a:rPr lang="en-US" altLang="en-US" b="0" dirty="0"/>
              <a:t>Perform</a:t>
            </a:r>
            <a:r>
              <a:rPr lang="en-US" altLang="en-US" dirty="0"/>
              <a:t> at least one (1) brief, behavioral intervention for primary care settings.</a:t>
            </a:r>
            <a:endParaRPr lang="en-US" altLang="en-US" b="0" dirty="0"/>
          </a:p>
          <a:p>
            <a:pPr eaLnBrk="1" hangingPunct="1">
              <a:buFontTx/>
              <a:buNone/>
            </a:pPr>
            <a:endParaRPr lang="en-US" altLang="en-US" dirty="0"/>
          </a:p>
          <a:p>
            <a:pPr eaLnBrk="1" hangingPunct="1"/>
            <a:endParaRPr lang="en-US" altLang="en-US" dirty="0"/>
          </a:p>
        </p:txBody>
      </p:sp>
    </p:spTree>
    <p:extLst>
      <p:ext uri="{BB962C8B-B14F-4D97-AF65-F5344CB8AC3E}">
        <p14:creationId xmlns:p14="http://schemas.microsoft.com/office/powerpoint/2010/main" val="19355250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AAFDED3-9E18-4A41-BB29-D8B046A990D4}"/>
              </a:ext>
            </a:extLst>
          </p:cNvPr>
          <p:cNvPicPr>
            <a:picLocks noChangeAspect="1"/>
          </p:cNvPicPr>
          <p:nvPr/>
        </p:nvPicPr>
        <p:blipFill>
          <a:blip r:embed="rId2"/>
          <a:stretch>
            <a:fillRect/>
          </a:stretch>
        </p:blipFill>
        <p:spPr>
          <a:xfrm>
            <a:off x="482600" y="2180161"/>
            <a:ext cx="8178799" cy="3384330"/>
          </a:xfrm>
          <a:prstGeom prst="rect">
            <a:avLst/>
          </a:prstGeom>
        </p:spPr>
      </p:pic>
      <p:sp>
        <p:nvSpPr>
          <p:cNvPr id="2" name="Title 1">
            <a:extLst>
              <a:ext uri="{FF2B5EF4-FFF2-40B4-BE49-F238E27FC236}">
                <a16:creationId xmlns:a16="http://schemas.microsoft.com/office/drawing/2014/main" id="{97989917-B4E2-482B-957B-21E1B72633C0}"/>
              </a:ext>
            </a:extLst>
          </p:cNvPr>
          <p:cNvSpPr>
            <a:spLocks noGrp="1"/>
          </p:cNvSpPr>
          <p:nvPr>
            <p:ph type="title"/>
          </p:nvPr>
        </p:nvSpPr>
        <p:spPr>
          <a:xfrm>
            <a:off x="417399" y="643467"/>
            <a:ext cx="8408193" cy="744836"/>
          </a:xfrm>
        </p:spPr>
        <p:txBody>
          <a:bodyPr vert="horz" lIns="91440" tIns="45720" rIns="91440" bIns="45720" rtlCol="0" anchor="ctr">
            <a:normAutofit/>
          </a:bodyPr>
          <a:lstStyle/>
          <a:p>
            <a:pPr>
              <a:lnSpc>
                <a:spcPct val="90000"/>
              </a:lnSpc>
            </a:pPr>
            <a:r>
              <a:rPr lang="en-US" sz="2800" kern="1200">
                <a:solidFill>
                  <a:schemeClr val="bg1"/>
                </a:solidFill>
                <a:latin typeface="+mj-lt"/>
                <a:ea typeface="+mj-ea"/>
                <a:cs typeface="+mj-cs"/>
              </a:rPr>
              <a:t>HITS</a:t>
            </a:r>
          </a:p>
        </p:txBody>
      </p:sp>
    </p:spTree>
    <p:extLst>
      <p:ext uri="{BB962C8B-B14F-4D97-AF65-F5344CB8AC3E}">
        <p14:creationId xmlns:p14="http://schemas.microsoft.com/office/powerpoint/2010/main" val="2999141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a:t>Screening: Peds</a:t>
            </a:r>
          </a:p>
        </p:txBody>
      </p:sp>
      <p:sp>
        <p:nvSpPr>
          <p:cNvPr id="32771" name="Content Placeholder 2"/>
          <p:cNvSpPr>
            <a:spLocks noGrp="1"/>
          </p:cNvSpPr>
          <p:nvPr>
            <p:ph idx="1"/>
          </p:nvPr>
        </p:nvSpPr>
        <p:spPr/>
        <p:txBody>
          <a:bodyPr/>
          <a:lstStyle/>
          <a:p>
            <a:r>
              <a:rPr lang="en-US" altLang="en-US" sz="2000"/>
              <a:t>Parents’ Evaluation of Developmental Status (PEDS):</a:t>
            </a:r>
          </a:p>
          <a:p>
            <a:pPr lvl="1"/>
            <a:r>
              <a:rPr lang="en-US" altLang="en-US" sz="2000" b="0"/>
              <a:t>0-9 years of age </a:t>
            </a:r>
          </a:p>
          <a:p>
            <a:pPr lvl="1"/>
            <a:r>
              <a:rPr lang="en-US" altLang="en-US" sz="2000" b="0"/>
              <a:t>Parent-completed questionnaire to facilitate the early identification of developmental and behavioral needs</a:t>
            </a:r>
          </a:p>
          <a:p>
            <a:pPr lvl="1"/>
            <a:r>
              <a:rPr lang="en-US" altLang="en-US" sz="2000" b="0"/>
              <a:t>Identifies children with high probability for undiagnosed developmental disabilities requiring further evaluation. </a:t>
            </a:r>
          </a:p>
          <a:p>
            <a:pPr lvl="1"/>
            <a:endParaRPr lang="en-US" altLang="en-US" sz="2000" b="0"/>
          </a:p>
          <a:p>
            <a:pPr lvl="1"/>
            <a:endParaRPr lang="en-US" altLang="en-US" sz="2000" b="0"/>
          </a:p>
          <a:p>
            <a:r>
              <a:rPr lang="en-US" altLang="en-US" sz="2000"/>
              <a:t>Modified Checklist for Autism in Toddlers (M-CHAT)</a:t>
            </a:r>
          </a:p>
          <a:p>
            <a:pPr lvl="1"/>
            <a:r>
              <a:rPr lang="en-US" altLang="en-US" sz="2000" b="0"/>
              <a:t>Parent-completed questionnaire used to facilitate the early diagnosis of autistic spectrum disorders (ASD). </a:t>
            </a:r>
          </a:p>
          <a:p>
            <a:pPr lvl="1"/>
            <a:r>
              <a:rPr lang="en-US" altLang="en-US" sz="2000" b="0"/>
              <a:t>Validated for children 16 months to 48 months of age</a:t>
            </a:r>
          </a:p>
        </p:txBody>
      </p:sp>
      <p:sp>
        <p:nvSpPr>
          <p:cNvPr id="32772" name="TextBox 3"/>
          <p:cNvSpPr txBox="1">
            <a:spLocks noChangeArrowheads="1"/>
          </p:cNvSpPr>
          <p:nvPr/>
        </p:nvSpPr>
        <p:spPr bwMode="auto">
          <a:xfrm>
            <a:off x="6781800" y="5934075"/>
            <a:ext cx="2019300" cy="923925"/>
          </a:xfrm>
          <a:prstGeom prst="rect">
            <a:avLst/>
          </a:prstGeom>
          <a:noFill/>
          <a:ln w="9525">
            <a:noFill/>
            <a:miter lim="800000"/>
            <a:headEnd/>
            <a:tailEnd/>
          </a:ln>
        </p:spPr>
        <p:txBody>
          <a:bodyPr>
            <a:spAutoFit/>
          </a:bodyPr>
          <a:lstStyle/>
          <a:p>
            <a:r>
              <a:rPr lang="en-US" altLang="en-US"/>
              <a:t>CBHI, 2010; Weitzman &amp; Lenventhal, 2006</a:t>
            </a:r>
          </a:p>
        </p:txBody>
      </p:sp>
    </p:spTree>
    <p:extLst>
      <p:ext uri="{BB962C8B-B14F-4D97-AF65-F5344CB8AC3E}">
        <p14:creationId xmlns:p14="http://schemas.microsoft.com/office/powerpoint/2010/main" val="1202641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a:t>Screening: Peds</a:t>
            </a:r>
          </a:p>
        </p:txBody>
      </p:sp>
      <p:sp>
        <p:nvSpPr>
          <p:cNvPr id="33795" name="Content Placeholder 2"/>
          <p:cNvSpPr>
            <a:spLocks noGrp="1"/>
          </p:cNvSpPr>
          <p:nvPr>
            <p:ph idx="1"/>
          </p:nvPr>
        </p:nvSpPr>
        <p:spPr/>
        <p:txBody>
          <a:bodyPr>
            <a:normAutofit lnSpcReduction="10000"/>
          </a:bodyPr>
          <a:lstStyle/>
          <a:p>
            <a:r>
              <a:rPr lang="en-US" altLang="en-US" sz="2000" dirty="0"/>
              <a:t>Ages and Stages Questionnaires (ASQ-3):</a:t>
            </a:r>
          </a:p>
          <a:p>
            <a:pPr lvl="1"/>
            <a:r>
              <a:rPr lang="en-US" altLang="en-US" sz="2000" b="0" dirty="0"/>
              <a:t>Brief (15 min) measure, in which parents rate their child’s current skills and development.</a:t>
            </a:r>
          </a:p>
          <a:p>
            <a:pPr lvl="1"/>
            <a:r>
              <a:rPr lang="en-US" altLang="en-US" sz="2000" b="0" dirty="0"/>
              <a:t>1 month to 5.5 years of age</a:t>
            </a:r>
          </a:p>
          <a:p>
            <a:pPr lvl="1"/>
            <a:r>
              <a:rPr lang="en-US" altLang="en-US" sz="2000" b="0" dirty="0"/>
              <a:t>Also the “Ages and Questionnaires – Social-Emotional”: identifying children who need mental health support</a:t>
            </a:r>
          </a:p>
          <a:p>
            <a:pPr lvl="1"/>
            <a:r>
              <a:rPr lang="en-US" altLang="en-US" sz="2000" b="0" dirty="0"/>
              <a:t>http://agesandstages.com/</a:t>
            </a:r>
          </a:p>
          <a:p>
            <a:r>
              <a:rPr lang="en-US" altLang="en-US" sz="2000" dirty="0"/>
              <a:t>ASQ vs. PEDS</a:t>
            </a:r>
          </a:p>
          <a:p>
            <a:pPr lvl="1"/>
            <a:r>
              <a:rPr lang="en-US" altLang="en-US" sz="2000" b="0" dirty="0"/>
              <a:t>Both have reasonable test characteristics for developmental screening in primary care settings BUT;</a:t>
            </a:r>
          </a:p>
          <a:p>
            <a:pPr lvl="1"/>
            <a:r>
              <a:rPr lang="en-US" altLang="en-US" sz="2000" b="0" dirty="0"/>
              <a:t>ASQ has higher sensitivity and specificity</a:t>
            </a:r>
          </a:p>
          <a:p>
            <a:pPr lvl="1"/>
            <a:r>
              <a:rPr lang="en-US" altLang="en-US" sz="2000" b="0" dirty="0"/>
              <a:t>choice of which measure to use should be determined by the practice setting and population served</a:t>
            </a:r>
          </a:p>
        </p:txBody>
      </p:sp>
      <p:sp>
        <p:nvSpPr>
          <p:cNvPr id="33796" name="TextBox 3"/>
          <p:cNvSpPr txBox="1">
            <a:spLocks noChangeArrowheads="1"/>
          </p:cNvSpPr>
          <p:nvPr/>
        </p:nvSpPr>
        <p:spPr bwMode="auto">
          <a:xfrm>
            <a:off x="6253163" y="6008688"/>
            <a:ext cx="2857500" cy="830262"/>
          </a:xfrm>
          <a:prstGeom prst="rect">
            <a:avLst/>
          </a:prstGeom>
          <a:noFill/>
          <a:ln w="9525">
            <a:noFill/>
            <a:miter lim="800000"/>
            <a:headEnd/>
            <a:tailEnd/>
          </a:ln>
        </p:spPr>
        <p:txBody>
          <a:bodyPr>
            <a:spAutoFit/>
          </a:bodyPr>
          <a:lstStyle/>
          <a:p>
            <a:r>
              <a:rPr lang="en-US" altLang="en-US" sz="1600"/>
              <a:t>CBHI, 2010; Limbos &amp; Joyce, 2011; Weitzman &amp; Lenventhal, 2006</a:t>
            </a:r>
          </a:p>
        </p:txBody>
      </p:sp>
    </p:spTree>
    <p:extLst>
      <p:ext uri="{BB962C8B-B14F-4D97-AF65-F5344CB8AC3E}">
        <p14:creationId xmlns:p14="http://schemas.microsoft.com/office/powerpoint/2010/main" val="475824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a:t>Screening: Adolescents</a:t>
            </a:r>
          </a:p>
        </p:txBody>
      </p:sp>
      <p:sp>
        <p:nvSpPr>
          <p:cNvPr id="34819" name="Content Placeholder 2"/>
          <p:cNvSpPr>
            <a:spLocks noGrp="1"/>
          </p:cNvSpPr>
          <p:nvPr>
            <p:ph idx="1"/>
          </p:nvPr>
        </p:nvSpPr>
        <p:spPr/>
        <p:txBody>
          <a:bodyPr/>
          <a:lstStyle/>
          <a:p>
            <a:r>
              <a:rPr lang="en-US" altLang="en-US" sz="2000" dirty="0"/>
              <a:t>Pediatric Symptom Checklist (PSC):</a:t>
            </a:r>
          </a:p>
          <a:p>
            <a:pPr lvl="1"/>
            <a:r>
              <a:rPr lang="en-US" altLang="en-US" sz="2000" b="0" dirty="0"/>
              <a:t>behavioral health screening tool for children ages 4 to 16 years</a:t>
            </a:r>
          </a:p>
          <a:p>
            <a:pPr lvl="1"/>
            <a:r>
              <a:rPr lang="en-US" altLang="en-US" sz="2000" b="0" dirty="0"/>
              <a:t>Youth Pediatric Symptom Checklist (Y-PSC) was developed for youth over age 11 to 18+. </a:t>
            </a:r>
          </a:p>
          <a:p>
            <a:r>
              <a:rPr lang="en-US" altLang="en-US" sz="2000" dirty="0"/>
              <a:t>PHQ-9: </a:t>
            </a:r>
            <a:r>
              <a:rPr lang="en-US" altLang="en-US" sz="2000" b="0" dirty="0"/>
              <a:t>Appropriate for ages 13-17 years</a:t>
            </a:r>
          </a:p>
          <a:p>
            <a:pPr lvl="1"/>
            <a:r>
              <a:rPr lang="en-US" altLang="en-US" sz="2000" b="0" dirty="0"/>
              <a:t>PHQ-A: 11-17 years</a:t>
            </a:r>
          </a:p>
          <a:p>
            <a:r>
              <a:rPr lang="en-US" altLang="en-US" sz="2000" dirty="0"/>
              <a:t>CRAFFT</a:t>
            </a:r>
          </a:p>
          <a:p>
            <a:pPr lvl="1"/>
            <a:r>
              <a:rPr lang="en-US" altLang="en-US" sz="2000" b="0" dirty="0"/>
              <a:t>screening for substance-related problems and disorders</a:t>
            </a:r>
          </a:p>
          <a:p>
            <a:pPr lvl="1"/>
            <a:r>
              <a:rPr lang="en-US" altLang="en-US" sz="2000" b="0" dirty="0"/>
              <a:t>Under the age of 21 years</a:t>
            </a:r>
          </a:p>
        </p:txBody>
      </p:sp>
      <p:sp>
        <p:nvSpPr>
          <p:cNvPr id="34820" name="TextBox 3"/>
          <p:cNvSpPr txBox="1">
            <a:spLocks noChangeArrowheads="1"/>
          </p:cNvSpPr>
          <p:nvPr/>
        </p:nvSpPr>
        <p:spPr bwMode="auto">
          <a:xfrm>
            <a:off x="4572000" y="5791200"/>
            <a:ext cx="4381500" cy="830263"/>
          </a:xfrm>
          <a:prstGeom prst="rect">
            <a:avLst/>
          </a:prstGeom>
          <a:noFill/>
          <a:ln w="9525">
            <a:noFill/>
            <a:miter lim="800000"/>
            <a:headEnd/>
            <a:tailEnd/>
          </a:ln>
        </p:spPr>
        <p:txBody>
          <a:bodyPr>
            <a:spAutoFit/>
          </a:bodyPr>
          <a:lstStyle/>
          <a:p>
            <a:r>
              <a:rPr lang="en-US" altLang="en-US" sz="1600"/>
              <a:t>CBHI, 2010; Johnson et al, 2002; Knight et al., 2002; Richardson et al., 2010; Weitzman &amp; Leventhal, 2010</a:t>
            </a:r>
          </a:p>
        </p:txBody>
      </p:sp>
    </p:spTree>
    <p:extLst>
      <p:ext uri="{BB962C8B-B14F-4D97-AF65-F5344CB8AC3E}">
        <p14:creationId xmlns:p14="http://schemas.microsoft.com/office/powerpoint/2010/main" val="34561196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CD5158A-24DE-49C5-AAA4-B8BECC200021}"/>
              </a:ext>
            </a:extLst>
          </p:cNvPr>
          <p:cNvPicPr>
            <a:picLocks noChangeAspect="1"/>
          </p:cNvPicPr>
          <p:nvPr/>
        </p:nvPicPr>
        <p:blipFill>
          <a:blip r:embed="rId2"/>
          <a:stretch>
            <a:fillRect/>
          </a:stretch>
        </p:blipFill>
        <p:spPr>
          <a:xfrm>
            <a:off x="482600" y="2242858"/>
            <a:ext cx="8178799" cy="3258936"/>
          </a:xfrm>
          <a:prstGeom prst="rect">
            <a:avLst/>
          </a:prstGeom>
        </p:spPr>
      </p:pic>
      <p:sp>
        <p:nvSpPr>
          <p:cNvPr id="2" name="Title 1">
            <a:extLst>
              <a:ext uri="{FF2B5EF4-FFF2-40B4-BE49-F238E27FC236}">
                <a16:creationId xmlns:a16="http://schemas.microsoft.com/office/drawing/2014/main" id="{C9D907EF-70EA-474B-AC18-8BA07ED7114C}"/>
              </a:ext>
            </a:extLst>
          </p:cNvPr>
          <p:cNvSpPr>
            <a:spLocks noGrp="1"/>
          </p:cNvSpPr>
          <p:nvPr>
            <p:ph type="title"/>
          </p:nvPr>
        </p:nvSpPr>
        <p:spPr>
          <a:xfrm>
            <a:off x="417399" y="643467"/>
            <a:ext cx="8408193" cy="744836"/>
          </a:xfrm>
        </p:spPr>
        <p:txBody>
          <a:bodyPr vert="horz" lIns="91440" tIns="45720" rIns="91440" bIns="45720" rtlCol="0" anchor="ctr">
            <a:normAutofit/>
          </a:bodyPr>
          <a:lstStyle/>
          <a:p>
            <a:pPr>
              <a:lnSpc>
                <a:spcPct val="90000"/>
              </a:lnSpc>
            </a:pPr>
            <a:r>
              <a:rPr lang="en-US" sz="2800" kern="1200">
                <a:solidFill>
                  <a:schemeClr val="bg1"/>
                </a:solidFill>
                <a:latin typeface="+mj-lt"/>
                <a:ea typeface="+mj-ea"/>
                <a:cs typeface="+mj-cs"/>
              </a:rPr>
              <a:t>CRAFFT – Part A</a:t>
            </a:r>
          </a:p>
        </p:txBody>
      </p:sp>
      <p:sp>
        <p:nvSpPr>
          <p:cNvPr id="5" name="Title 1">
            <a:extLst>
              <a:ext uri="{FF2B5EF4-FFF2-40B4-BE49-F238E27FC236}">
                <a16:creationId xmlns:a16="http://schemas.microsoft.com/office/drawing/2014/main" id="{AA883DEF-2A29-4F30-B378-98AA24393B61}"/>
              </a:ext>
            </a:extLst>
          </p:cNvPr>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CRAFFT – Part A</a:t>
            </a:r>
          </a:p>
        </p:txBody>
      </p:sp>
    </p:spTree>
    <p:extLst>
      <p:ext uri="{BB962C8B-B14F-4D97-AF65-F5344CB8AC3E}">
        <p14:creationId xmlns:p14="http://schemas.microsoft.com/office/powerpoint/2010/main" val="12568652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6FC0E-8377-42BF-B39A-32A803944508}"/>
              </a:ext>
            </a:extLst>
          </p:cNvPr>
          <p:cNvSpPr>
            <a:spLocks noGrp="1"/>
          </p:cNvSpPr>
          <p:nvPr>
            <p:ph type="title"/>
          </p:nvPr>
        </p:nvSpPr>
        <p:spPr/>
        <p:txBody>
          <a:bodyPr/>
          <a:lstStyle/>
          <a:p>
            <a:r>
              <a:rPr lang="en-US" dirty="0"/>
              <a:t>CRAFFT – Part B</a:t>
            </a:r>
          </a:p>
        </p:txBody>
      </p:sp>
      <p:pic>
        <p:nvPicPr>
          <p:cNvPr id="4" name="Picture 3">
            <a:extLst>
              <a:ext uri="{FF2B5EF4-FFF2-40B4-BE49-F238E27FC236}">
                <a16:creationId xmlns:a16="http://schemas.microsoft.com/office/drawing/2014/main" id="{39CF9309-7841-4BD5-93FB-25B359FA5FD5}"/>
              </a:ext>
            </a:extLst>
          </p:cNvPr>
          <p:cNvPicPr>
            <a:picLocks noChangeAspect="1"/>
          </p:cNvPicPr>
          <p:nvPr/>
        </p:nvPicPr>
        <p:blipFill>
          <a:blip r:embed="rId2"/>
          <a:stretch>
            <a:fillRect/>
          </a:stretch>
        </p:blipFill>
        <p:spPr>
          <a:xfrm>
            <a:off x="548611" y="1981200"/>
            <a:ext cx="8046777" cy="2964200"/>
          </a:xfrm>
          <a:prstGeom prst="rect">
            <a:avLst/>
          </a:prstGeom>
        </p:spPr>
      </p:pic>
    </p:spTree>
    <p:extLst>
      <p:ext uri="{BB962C8B-B14F-4D97-AF65-F5344CB8AC3E}">
        <p14:creationId xmlns:p14="http://schemas.microsoft.com/office/powerpoint/2010/main" val="36144699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a:t>Screening: Cognitive</a:t>
            </a:r>
          </a:p>
        </p:txBody>
      </p:sp>
      <p:sp>
        <p:nvSpPr>
          <p:cNvPr id="35843" name="Content Placeholder 2"/>
          <p:cNvSpPr>
            <a:spLocks noGrp="1"/>
          </p:cNvSpPr>
          <p:nvPr>
            <p:ph idx="1"/>
          </p:nvPr>
        </p:nvSpPr>
        <p:spPr/>
        <p:txBody>
          <a:bodyPr>
            <a:normAutofit lnSpcReduction="10000"/>
          </a:bodyPr>
          <a:lstStyle/>
          <a:p>
            <a:r>
              <a:rPr lang="en-US" altLang="en-US" sz="2000" b="0" dirty="0"/>
              <a:t>Montreal Cognitive Assessment (MOCA): </a:t>
            </a:r>
          </a:p>
          <a:p>
            <a:pPr lvl="1"/>
            <a:r>
              <a:rPr lang="en-US" altLang="en-US" sz="2000" b="0" dirty="0"/>
              <a:t>Cut-off score of 26</a:t>
            </a:r>
          </a:p>
          <a:p>
            <a:pPr lvl="1"/>
            <a:r>
              <a:rPr lang="en-US" altLang="en-US" sz="2000" b="0" dirty="0"/>
              <a:t>Sensitive to MCI and broad-based for dementia detection (screening purposes)</a:t>
            </a:r>
          </a:p>
          <a:p>
            <a:r>
              <a:rPr lang="en-US" altLang="en-US" sz="2000" b="0" dirty="0"/>
              <a:t>MMSE most commonly used but insensitive to frontal-executive and sub-cortical functioning as well as milder forms of impairment</a:t>
            </a:r>
          </a:p>
          <a:p>
            <a:r>
              <a:rPr lang="en-US" altLang="en-US" sz="2000" dirty="0"/>
              <a:t>Mini-Cog:</a:t>
            </a:r>
          </a:p>
          <a:p>
            <a:pPr lvl="1"/>
            <a:r>
              <a:rPr lang="en-US" sz="1600" dirty="0"/>
              <a:t>The Mini-Cog™ is a 3-minute instrument that can increase detection of cognitive impairment in older adults. It consists of two components, a 3-item recall test for memory and a simply scored clock drawing test. </a:t>
            </a:r>
          </a:p>
          <a:p>
            <a:pPr lvl="1"/>
            <a:r>
              <a:rPr lang="en-US" sz="1600" dirty="0"/>
              <a:t>As a screening test, however, it does not substitute for a complete diagnostic workup.</a:t>
            </a:r>
          </a:p>
          <a:p>
            <a:r>
              <a:rPr lang="en-US" altLang="en-US" sz="2000" b="0" dirty="0"/>
              <a:t>SL</a:t>
            </a:r>
            <a:r>
              <a:rPr lang="en-US" altLang="en-US" sz="2000" dirty="0"/>
              <a:t>UMS: </a:t>
            </a:r>
          </a:p>
          <a:p>
            <a:pPr lvl="1"/>
            <a:r>
              <a:rPr lang="en-US" sz="1600" dirty="0"/>
              <a:t>The Saint Louis University Mental Status (SLUMS) examination is a 30-point screening questionnaire that tests for orientation, memory, attention, and executive functions.</a:t>
            </a:r>
          </a:p>
          <a:p>
            <a:pPr lvl="1"/>
            <a:r>
              <a:rPr lang="en-US" altLang="en-US" sz="1600" b="0" dirty="0"/>
              <a:t>Better at mild neurocognitive disorder detection in older adults</a:t>
            </a:r>
          </a:p>
        </p:txBody>
      </p:sp>
      <p:sp>
        <p:nvSpPr>
          <p:cNvPr id="35844" name="TextBox 3"/>
          <p:cNvSpPr txBox="1">
            <a:spLocks noChangeArrowheads="1"/>
          </p:cNvSpPr>
          <p:nvPr/>
        </p:nvSpPr>
        <p:spPr bwMode="auto">
          <a:xfrm>
            <a:off x="6477000" y="6172200"/>
            <a:ext cx="2209800" cy="369888"/>
          </a:xfrm>
          <a:prstGeom prst="rect">
            <a:avLst/>
          </a:prstGeom>
          <a:noFill/>
          <a:ln w="9525">
            <a:noFill/>
            <a:miter lim="800000"/>
            <a:headEnd/>
            <a:tailEnd/>
          </a:ln>
        </p:spPr>
        <p:txBody>
          <a:bodyPr>
            <a:spAutoFit/>
          </a:bodyPr>
          <a:lstStyle/>
          <a:p>
            <a:r>
              <a:rPr lang="en-US" altLang="en-US"/>
              <a:t>Damian et al., 2011</a:t>
            </a:r>
          </a:p>
        </p:txBody>
      </p:sp>
    </p:spTree>
    <p:extLst>
      <p:ext uri="{BB962C8B-B14F-4D97-AF65-F5344CB8AC3E}">
        <p14:creationId xmlns:p14="http://schemas.microsoft.com/office/powerpoint/2010/main" val="21539267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a:t>Screening: ADULT ADHD</a:t>
            </a:r>
          </a:p>
        </p:txBody>
      </p:sp>
      <p:sp>
        <p:nvSpPr>
          <p:cNvPr id="36867" name="Content Placeholder 2"/>
          <p:cNvSpPr>
            <a:spLocks noGrp="1"/>
          </p:cNvSpPr>
          <p:nvPr>
            <p:ph idx="1"/>
          </p:nvPr>
        </p:nvSpPr>
        <p:spPr/>
        <p:txBody>
          <a:bodyPr/>
          <a:lstStyle/>
          <a:p>
            <a:r>
              <a:rPr lang="en-US" altLang="en-US" sz="2000" b="0" dirty="0"/>
              <a:t>Primary care more likely to refer ADHD compared to depression or anxiety</a:t>
            </a:r>
          </a:p>
          <a:p>
            <a:r>
              <a:rPr lang="en-US" altLang="en-US" sz="2000" b="0" dirty="0"/>
              <a:t>Adult ADHD Self-Report (ASRS) v1.1 Screener</a:t>
            </a:r>
          </a:p>
          <a:p>
            <a:pPr lvl="1"/>
            <a:r>
              <a:rPr lang="en-US" altLang="en-US" sz="2000" b="0" dirty="0"/>
              <a:t>self-administered</a:t>
            </a:r>
          </a:p>
          <a:p>
            <a:pPr lvl="1"/>
            <a:r>
              <a:rPr lang="en-US" altLang="en-US" sz="2000" b="0" dirty="0"/>
              <a:t>six symptoms of ADHD psychometrically determined to be most predictive of diagnosis</a:t>
            </a:r>
          </a:p>
          <a:p>
            <a:r>
              <a:rPr lang="en-US" altLang="en-US" sz="2000" b="0" dirty="0"/>
              <a:t>The </a:t>
            </a:r>
            <a:r>
              <a:rPr lang="en-US" altLang="en-US" sz="2000" b="0" dirty="0" err="1"/>
              <a:t>Wender</a:t>
            </a:r>
            <a:r>
              <a:rPr lang="en-US" altLang="en-US" sz="2000" b="0" dirty="0"/>
              <a:t> Utah Rating Scale: </a:t>
            </a:r>
          </a:p>
          <a:p>
            <a:pPr lvl="1"/>
            <a:r>
              <a:rPr lang="en-US" altLang="en-US" sz="2000" b="0" dirty="0"/>
              <a:t>Retrospective</a:t>
            </a:r>
          </a:p>
          <a:p>
            <a:pPr lvl="1"/>
            <a:r>
              <a:rPr lang="en-US" altLang="en-US" sz="2000" b="0" dirty="0"/>
              <a:t>61 items</a:t>
            </a:r>
          </a:p>
          <a:p>
            <a:endParaRPr lang="en-US" altLang="en-US" dirty="0"/>
          </a:p>
          <a:p>
            <a:endParaRPr lang="en-US" altLang="en-US" dirty="0"/>
          </a:p>
        </p:txBody>
      </p:sp>
      <p:sp>
        <p:nvSpPr>
          <p:cNvPr id="36868" name="Rectangle 3"/>
          <p:cNvSpPr>
            <a:spLocks noChangeArrowheads="1"/>
          </p:cNvSpPr>
          <p:nvPr/>
        </p:nvSpPr>
        <p:spPr bwMode="auto">
          <a:xfrm>
            <a:off x="6248400" y="6172200"/>
            <a:ext cx="2362200" cy="646113"/>
          </a:xfrm>
          <a:prstGeom prst="rect">
            <a:avLst/>
          </a:prstGeom>
          <a:noFill/>
          <a:ln w="9525">
            <a:noFill/>
            <a:miter lim="800000"/>
            <a:headEnd/>
            <a:tailEnd/>
          </a:ln>
        </p:spPr>
        <p:txBody>
          <a:bodyPr>
            <a:spAutoFit/>
          </a:bodyPr>
          <a:lstStyle/>
          <a:p>
            <a:r>
              <a:rPr lang="en-US" altLang="en-US"/>
              <a:t>Adler et al., 2009; McCann et al., 2000</a:t>
            </a:r>
          </a:p>
        </p:txBody>
      </p:sp>
    </p:spTree>
    <p:extLst>
      <p:ext uri="{BB962C8B-B14F-4D97-AF65-F5344CB8AC3E}">
        <p14:creationId xmlns:p14="http://schemas.microsoft.com/office/powerpoint/2010/main" val="28585700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a:t>Screening: QoL/Function</a:t>
            </a:r>
          </a:p>
        </p:txBody>
      </p:sp>
      <p:sp>
        <p:nvSpPr>
          <p:cNvPr id="37891" name="Content Placeholder 2"/>
          <p:cNvSpPr>
            <a:spLocks noGrp="1"/>
          </p:cNvSpPr>
          <p:nvPr>
            <p:ph idx="1"/>
          </p:nvPr>
        </p:nvSpPr>
        <p:spPr/>
        <p:txBody>
          <a:bodyPr/>
          <a:lstStyle/>
          <a:p>
            <a:r>
              <a:rPr lang="en-US" altLang="en-US" sz="2000" b="0" dirty="0"/>
              <a:t>Outcomes-based measures</a:t>
            </a:r>
          </a:p>
          <a:p>
            <a:r>
              <a:rPr lang="en-US" altLang="en-US" sz="2000" b="0" dirty="0"/>
              <a:t>Acknowledge the importance of subjective perceptions of health: function and quality of life</a:t>
            </a:r>
          </a:p>
          <a:p>
            <a:r>
              <a:rPr lang="en-US" altLang="en-US" sz="2000" b="0" dirty="0"/>
              <a:t>Measures change</a:t>
            </a:r>
          </a:p>
          <a:p>
            <a:r>
              <a:rPr lang="en-US" altLang="en-US" sz="2000" dirty="0"/>
              <a:t>Quality of Life and Enjoyment Scale – Short Form</a:t>
            </a:r>
            <a:endParaRPr lang="en-US" altLang="en-US" sz="2000" b="0" dirty="0"/>
          </a:p>
          <a:p>
            <a:r>
              <a:rPr lang="en-US" altLang="en-US" sz="2000" b="0" dirty="0"/>
              <a:t>SF-36</a:t>
            </a:r>
          </a:p>
          <a:p>
            <a:pPr lvl="1"/>
            <a:r>
              <a:rPr lang="en-US" altLang="en-US" sz="1600" b="0" dirty="0"/>
              <a:t>SF-12</a:t>
            </a:r>
          </a:p>
          <a:p>
            <a:pPr lvl="1"/>
            <a:r>
              <a:rPr lang="en-US" altLang="en-US" sz="1600" b="0" dirty="0"/>
              <a:t>SF-8</a:t>
            </a:r>
          </a:p>
          <a:p>
            <a:r>
              <a:rPr lang="en-US" altLang="en-US" sz="2000" b="0" dirty="0"/>
              <a:t>Duke Health Profile</a:t>
            </a:r>
          </a:p>
          <a:p>
            <a:pPr lvl="1"/>
            <a:r>
              <a:rPr lang="en-US" altLang="en-US" sz="1600" b="0" dirty="0"/>
              <a:t>17 items</a:t>
            </a:r>
          </a:p>
          <a:p>
            <a:r>
              <a:rPr lang="en-US" altLang="en-US" sz="2000" b="0" dirty="0"/>
              <a:t>CDC HRQoL-14</a:t>
            </a:r>
          </a:p>
          <a:p>
            <a:pPr lvl="1"/>
            <a:r>
              <a:rPr lang="en-US" altLang="en-US" sz="2000" b="0" dirty="0"/>
              <a:t>http://www.cdc.gov/hrqol/hrqol14_measure.htm</a:t>
            </a:r>
          </a:p>
        </p:txBody>
      </p:sp>
      <p:sp>
        <p:nvSpPr>
          <p:cNvPr id="37892" name="Rectangle 4"/>
          <p:cNvSpPr>
            <a:spLocks noChangeArrowheads="1"/>
          </p:cNvSpPr>
          <p:nvPr/>
        </p:nvSpPr>
        <p:spPr bwMode="auto">
          <a:xfrm>
            <a:off x="6629400" y="5934075"/>
            <a:ext cx="2057400" cy="923925"/>
          </a:xfrm>
          <a:prstGeom prst="rect">
            <a:avLst/>
          </a:prstGeom>
          <a:noFill/>
          <a:ln w="9525">
            <a:noFill/>
            <a:miter lim="800000"/>
            <a:headEnd/>
            <a:tailEnd/>
          </a:ln>
        </p:spPr>
        <p:txBody>
          <a:bodyPr>
            <a:spAutoFit/>
          </a:bodyPr>
          <a:lstStyle/>
          <a:p>
            <a:r>
              <a:rPr lang="en-US" altLang="en-US"/>
              <a:t>Brazier et al., 1992; Parkerson et al., 1990</a:t>
            </a:r>
          </a:p>
        </p:txBody>
      </p:sp>
    </p:spTree>
    <p:extLst>
      <p:ext uri="{BB962C8B-B14F-4D97-AF65-F5344CB8AC3E}">
        <p14:creationId xmlns:p14="http://schemas.microsoft.com/office/powerpoint/2010/main" val="27208048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735B831-AACD-4474-92C4-E0F76168AEC5}"/>
              </a:ext>
            </a:extLst>
          </p:cNvPr>
          <p:cNvPicPr>
            <a:picLocks noChangeAspect="1"/>
          </p:cNvPicPr>
          <p:nvPr/>
        </p:nvPicPr>
        <p:blipFill>
          <a:blip r:embed="rId2"/>
          <a:stretch>
            <a:fillRect/>
          </a:stretch>
        </p:blipFill>
        <p:spPr>
          <a:xfrm>
            <a:off x="2438400" y="762000"/>
            <a:ext cx="4165476" cy="5568739"/>
          </a:xfrm>
          <a:prstGeom prst="rect">
            <a:avLst/>
          </a:prstGeom>
        </p:spPr>
      </p:pic>
    </p:spTree>
    <p:extLst>
      <p:ext uri="{BB962C8B-B14F-4D97-AF65-F5344CB8AC3E}">
        <p14:creationId xmlns:p14="http://schemas.microsoft.com/office/powerpoint/2010/main" val="2523908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a:t>Overview</a:t>
            </a:r>
          </a:p>
        </p:txBody>
      </p:sp>
      <p:sp>
        <p:nvSpPr>
          <p:cNvPr id="4099" name="Content Placeholder 2"/>
          <p:cNvSpPr>
            <a:spLocks noGrp="1"/>
          </p:cNvSpPr>
          <p:nvPr>
            <p:ph idx="1"/>
          </p:nvPr>
        </p:nvSpPr>
        <p:spPr/>
        <p:txBody>
          <a:bodyPr/>
          <a:lstStyle/>
          <a:p>
            <a:r>
              <a:rPr lang="en-US" altLang="en-US" dirty="0"/>
              <a:t>Brief overview of the </a:t>
            </a:r>
            <a:r>
              <a:rPr lang="en-US" altLang="en-US" dirty="0" err="1"/>
              <a:t>PCBH</a:t>
            </a:r>
            <a:r>
              <a:rPr lang="en-US" altLang="en-US" dirty="0"/>
              <a:t> model</a:t>
            </a:r>
          </a:p>
          <a:p>
            <a:r>
              <a:rPr lang="en-US" altLang="en-US" b="0" dirty="0"/>
              <a:t>Common Psychological/Behavioral Disorders in Primary Care</a:t>
            </a:r>
          </a:p>
          <a:p>
            <a:r>
              <a:rPr lang="en-US" altLang="en-US" b="0" dirty="0"/>
              <a:t>The “Toolkit” </a:t>
            </a:r>
          </a:p>
          <a:p>
            <a:pPr lvl="1"/>
            <a:r>
              <a:rPr lang="en-US" altLang="en-US" dirty="0"/>
              <a:t>Behavioral Interventions</a:t>
            </a:r>
          </a:p>
          <a:p>
            <a:r>
              <a:rPr lang="en-US" altLang="en-US" dirty="0"/>
              <a:t>Self-Assessment/Competency Level</a:t>
            </a:r>
          </a:p>
        </p:txBody>
      </p:sp>
    </p:spTree>
    <p:extLst>
      <p:ext uri="{BB962C8B-B14F-4D97-AF65-F5344CB8AC3E}">
        <p14:creationId xmlns:p14="http://schemas.microsoft.com/office/powerpoint/2010/main" val="20637587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EADEF-5EB5-4D91-9F1F-62C0848B7AD4}"/>
              </a:ext>
            </a:extLst>
          </p:cNvPr>
          <p:cNvSpPr>
            <a:spLocks noGrp="1"/>
          </p:cNvSpPr>
          <p:nvPr>
            <p:ph type="title"/>
          </p:nvPr>
        </p:nvSpPr>
        <p:spPr/>
        <p:txBody>
          <a:bodyPr/>
          <a:lstStyle/>
          <a:p>
            <a:r>
              <a:rPr lang="en-US" dirty="0"/>
              <a:t>Sleep	</a:t>
            </a:r>
          </a:p>
        </p:txBody>
      </p:sp>
      <p:sp>
        <p:nvSpPr>
          <p:cNvPr id="3" name="Content Placeholder 2">
            <a:extLst>
              <a:ext uri="{FF2B5EF4-FFF2-40B4-BE49-F238E27FC236}">
                <a16:creationId xmlns:a16="http://schemas.microsoft.com/office/drawing/2014/main" id="{CE8CC629-6F70-4013-8FC1-7688BEA4BA9A}"/>
              </a:ext>
            </a:extLst>
          </p:cNvPr>
          <p:cNvSpPr>
            <a:spLocks noGrp="1"/>
          </p:cNvSpPr>
          <p:nvPr>
            <p:ph idx="1"/>
          </p:nvPr>
        </p:nvSpPr>
        <p:spPr/>
        <p:txBody>
          <a:bodyPr>
            <a:normAutofit fontScale="85000" lnSpcReduction="20000"/>
          </a:bodyPr>
          <a:lstStyle/>
          <a:p>
            <a:r>
              <a:rPr lang="en-US" b="1" dirty="0"/>
              <a:t>Insomnia Severity Index</a:t>
            </a:r>
          </a:p>
          <a:p>
            <a:pPr lvl="1"/>
            <a:r>
              <a:rPr lang="en-US" dirty="0"/>
              <a:t>The ISI is a 7-item self-report questionnaire assessing the nature, severity, and impact of insomnia. </a:t>
            </a:r>
          </a:p>
          <a:p>
            <a:pPr lvl="1"/>
            <a:r>
              <a:rPr lang="en-US" dirty="0"/>
              <a:t>severity of sleep onset, sleep maintenance, and early morning awakening problems, sleep dissatisfaction, interference of sleep difficulties with daytime functioning, noticeability of sleep problems by others, and distress caused by the sleep difficulties. </a:t>
            </a:r>
          </a:p>
          <a:p>
            <a:pPr lvl="1"/>
            <a:r>
              <a:rPr lang="en-US" dirty="0"/>
              <a:t>The total score is interpreted as follows: absence of insomnia (0–7); sub-threshold insomnia (8–14); moderate insomnia (15–21); and severe insomnia (22–28). </a:t>
            </a:r>
          </a:p>
          <a:p>
            <a:pPr lvl="1"/>
            <a:r>
              <a:rPr lang="en-US" dirty="0"/>
              <a:t>Three versions are available—patient, clinician, and significant others—but the present paper focuses on the patient version only. </a:t>
            </a:r>
          </a:p>
        </p:txBody>
      </p:sp>
    </p:spTree>
    <p:extLst>
      <p:ext uri="{BB962C8B-B14F-4D97-AF65-F5344CB8AC3E}">
        <p14:creationId xmlns:p14="http://schemas.microsoft.com/office/powerpoint/2010/main" val="30748401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EADEF-5EB5-4D91-9F1F-62C0848B7AD4}"/>
              </a:ext>
            </a:extLst>
          </p:cNvPr>
          <p:cNvSpPr>
            <a:spLocks noGrp="1"/>
          </p:cNvSpPr>
          <p:nvPr>
            <p:ph type="title"/>
          </p:nvPr>
        </p:nvSpPr>
        <p:spPr/>
        <p:txBody>
          <a:bodyPr/>
          <a:lstStyle/>
          <a:p>
            <a:r>
              <a:rPr lang="en-US" dirty="0"/>
              <a:t>Eating Disorders	</a:t>
            </a:r>
          </a:p>
        </p:txBody>
      </p:sp>
      <p:sp>
        <p:nvSpPr>
          <p:cNvPr id="3" name="Content Placeholder 2">
            <a:extLst>
              <a:ext uri="{FF2B5EF4-FFF2-40B4-BE49-F238E27FC236}">
                <a16:creationId xmlns:a16="http://schemas.microsoft.com/office/drawing/2014/main" id="{CE8CC629-6F70-4013-8FC1-7688BEA4BA9A}"/>
              </a:ext>
            </a:extLst>
          </p:cNvPr>
          <p:cNvSpPr>
            <a:spLocks noGrp="1"/>
          </p:cNvSpPr>
          <p:nvPr>
            <p:ph idx="1"/>
          </p:nvPr>
        </p:nvSpPr>
        <p:spPr/>
        <p:txBody>
          <a:bodyPr>
            <a:normAutofit/>
          </a:bodyPr>
          <a:lstStyle/>
          <a:p>
            <a:r>
              <a:rPr lang="en-US" dirty="0"/>
              <a:t>Screening tools for detection of eating disorders (AN or BN) in primary care:</a:t>
            </a:r>
          </a:p>
          <a:p>
            <a:pPr lvl="1"/>
            <a:r>
              <a:rPr lang="en-US" dirty="0"/>
              <a:t>SCOFF</a:t>
            </a:r>
          </a:p>
          <a:p>
            <a:pPr lvl="1"/>
            <a:r>
              <a:rPr lang="en-US" dirty="0"/>
              <a:t>ESP</a:t>
            </a:r>
          </a:p>
        </p:txBody>
      </p:sp>
    </p:spTree>
    <p:extLst>
      <p:ext uri="{BB962C8B-B14F-4D97-AF65-F5344CB8AC3E}">
        <p14:creationId xmlns:p14="http://schemas.microsoft.com/office/powerpoint/2010/main" val="2232783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5544E-9506-47EF-8A3B-797EB8F69D25}"/>
              </a:ext>
            </a:extLst>
          </p:cNvPr>
          <p:cNvSpPr>
            <a:spLocks noGrp="1"/>
          </p:cNvSpPr>
          <p:nvPr>
            <p:ph type="title"/>
          </p:nvPr>
        </p:nvSpPr>
        <p:spPr/>
        <p:txBody>
          <a:bodyPr/>
          <a:lstStyle/>
          <a:p>
            <a:r>
              <a:rPr lang="en-US" dirty="0"/>
              <a:t>Summary	</a:t>
            </a:r>
          </a:p>
        </p:txBody>
      </p:sp>
      <p:sp>
        <p:nvSpPr>
          <p:cNvPr id="3" name="Content Placeholder 2">
            <a:extLst>
              <a:ext uri="{FF2B5EF4-FFF2-40B4-BE49-F238E27FC236}">
                <a16:creationId xmlns:a16="http://schemas.microsoft.com/office/drawing/2014/main" id="{1E89812C-B63A-46C3-8825-E21F3BED1B34}"/>
              </a:ext>
            </a:extLst>
          </p:cNvPr>
          <p:cNvSpPr>
            <a:spLocks noGrp="1"/>
          </p:cNvSpPr>
          <p:nvPr>
            <p:ph idx="1"/>
          </p:nvPr>
        </p:nvSpPr>
        <p:spPr/>
        <p:txBody>
          <a:bodyPr/>
          <a:lstStyle/>
          <a:p>
            <a:r>
              <a:rPr lang="en-US" dirty="0"/>
              <a:t>Remember….</a:t>
            </a:r>
          </a:p>
          <a:p>
            <a:r>
              <a:rPr lang="en-US" altLang="en-US" dirty="0"/>
              <a:t>Sensitivity: </a:t>
            </a:r>
          </a:p>
          <a:p>
            <a:pPr lvl="1"/>
            <a:r>
              <a:rPr lang="en-US" altLang="en-US" dirty="0"/>
              <a:t>Identifies most individuals with the condition</a:t>
            </a:r>
          </a:p>
          <a:p>
            <a:r>
              <a:rPr lang="en-US" altLang="en-US" dirty="0"/>
              <a:t>Specificity: </a:t>
            </a:r>
          </a:p>
          <a:p>
            <a:pPr lvl="1"/>
            <a:r>
              <a:rPr lang="en-US" altLang="en-US" dirty="0"/>
              <a:t>Able to identify individuals without the condition</a:t>
            </a:r>
          </a:p>
          <a:p>
            <a:r>
              <a:rPr lang="en-US" altLang="en-US" b="1" dirty="0"/>
              <a:t>Use the screens as they were designed</a:t>
            </a:r>
          </a:p>
          <a:p>
            <a:r>
              <a:rPr lang="en-US" altLang="en-US" b="1" dirty="0"/>
              <a:t>Screening ≠ Diagnosis</a:t>
            </a:r>
          </a:p>
          <a:p>
            <a:endParaRPr lang="en-US" altLang="en-US" b="1" dirty="0"/>
          </a:p>
          <a:p>
            <a:endParaRPr lang="en-US" dirty="0"/>
          </a:p>
        </p:txBody>
      </p:sp>
    </p:spTree>
    <p:extLst>
      <p:ext uri="{BB962C8B-B14F-4D97-AF65-F5344CB8AC3E}">
        <p14:creationId xmlns:p14="http://schemas.microsoft.com/office/powerpoint/2010/main" val="21248559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019D2-F701-4AEB-870E-6FC6F7D6BBAE}"/>
              </a:ext>
            </a:extLst>
          </p:cNvPr>
          <p:cNvSpPr>
            <a:spLocks noGrp="1"/>
          </p:cNvSpPr>
          <p:nvPr>
            <p:ph type="title"/>
          </p:nvPr>
        </p:nvSpPr>
        <p:spPr>
          <a:xfrm>
            <a:off x="304800" y="2971800"/>
            <a:ext cx="8229600" cy="1143000"/>
          </a:xfrm>
        </p:spPr>
        <p:txBody>
          <a:bodyPr/>
          <a:lstStyle/>
          <a:p>
            <a:r>
              <a:rPr lang="en-US" dirty="0"/>
              <a:t>Questions?</a:t>
            </a:r>
          </a:p>
        </p:txBody>
      </p:sp>
    </p:spTree>
    <p:extLst>
      <p:ext uri="{BB962C8B-B14F-4D97-AF65-F5344CB8AC3E}">
        <p14:creationId xmlns:p14="http://schemas.microsoft.com/office/powerpoint/2010/main" val="35119138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457200" y="2514600"/>
            <a:ext cx="8229600" cy="1143000"/>
          </a:xfrm>
          <a:prstGeom prst="rect">
            <a:avLst/>
          </a:prstGeom>
        </p:spPr>
        <p:txBody>
          <a:bodyP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altLang="en-US" sz="4400" noProof="0" dirty="0">
                <a:latin typeface="+mj-lt"/>
                <a:ea typeface="+mj-ea"/>
                <a:cs typeface="+mj-cs"/>
              </a:rPr>
              <a:t>Myths and Misconceptions about behavior change</a:t>
            </a:r>
            <a:endParaRPr kumimoji="0" lang="en-US"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happens in therapy?</a:t>
            </a:r>
          </a:p>
        </p:txBody>
      </p:sp>
      <p:sp>
        <p:nvSpPr>
          <p:cNvPr id="3" name="Content Placeholder 2"/>
          <p:cNvSpPr>
            <a:spLocks noGrp="1"/>
          </p:cNvSpPr>
          <p:nvPr>
            <p:ph sz="quarter" idx="1"/>
          </p:nvPr>
        </p:nvSpPr>
        <p:spPr/>
        <p:txBody>
          <a:bodyPr/>
          <a:lstStyle/>
          <a:p>
            <a:r>
              <a:rPr lang="en-US" dirty="0"/>
              <a:t>You tell us!</a:t>
            </a:r>
          </a:p>
          <a:p>
            <a:r>
              <a:rPr lang="en-US" dirty="0"/>
              <a:t>Long-term psychotherapy?</a:t>
            </a:r>
          </a:p>
          <a:p>
            <a:r>
              <a:rPr lang="en-US" dirty="0"/>
              <a:t>Brief therapy?</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“Patients want lots of therapy”</a:t>
            </a:r>
          </a:p>
        </p:txBody>
      </p:sp>
      <p:sp>
        <p:nvSpPr>
          <p:cNvPr id="3" name="Content Placeholder 2"/>
          <p:cNvSpPr>
            <a:spLocks noGrp="1"/>
          </p:cNvSpPr>
          <p:nvPr>
            <p:ph sz="quarter" idx="1"/>
          </p:nvPr>
        </p:nvSpPr>
        <p:spPr/>
        <p:txBody>
          <a:bodyPr>
            <a:normAutofit fontScale="70000" lnSpcReduction="20000"/>
          </a:bodyPr>
          <a:lstStyle/>
          <a:p>
            <a:r>
              <a:rPr lang="en-US" dirty="0"/>
              <a:t>Patients tend to enter therapy because of heightened levels of distress. As the distress dissipates, they are less inclined to return for additional visits</a:t>
            </a:r>
          </a:p>
          <a:p>
            <a:pPr lvl="1"/>
            <a:r>
              <a:rPr lang="en-US" dirty="0"/>
              <a:t>Emotional reassurance </a:t>
            </a:r>
          </a:p>
          <a:p>
            <a:pPr lvl="1"/>
            <a:r>
              <a:rPr lang="en-US" dirty="0"/>
              <a:t>Practical problem solving</a:t>
            </a:r>
          </a:p>
          <a:p>
            <a:pPr lvl="1"/>
            <a:r>
              <a:rPr lang="en-US" dirty="0"/>
              <a:t>Typically addressed within the first few visits</a:t>
            </a:r>
          </a:p>
          <a:p>
            <a:r>
              <a:rPr lang="en-US" dirty="0"/>
              <a:t>30-40% of patients stop therapy without consulting the provider</a:t>
            </a:r>
          </a:p>
          <a:p>
            <a:r>
              <a:rPr lang="en-US" dirty="0"/>
              <a:t>Majority end treatment by the 5</a:t>
            </a:r>
            <a:r>
              <a:rPr lang="en-US" baseline="30000" dirty="0"/>
              <a:t>th</a:t>
            </a:r>
            <a:r>
              <a:rPr lang="en-US" dirty="0"/>
              <a:t> visit</a:t>
            </a:r>
          </a:p>
          <a:p>
            <a:r>
              <a:rPr lang="en-US" dirty="0"/>
              <a:t>Modal number of visits?</a:t>
            </a:r>
          </a:p>
          <a:p>
            <a:r>
              <a:rPr lang="en-US" dirty="0"/>
              <a:t>One!</a:t>
            </a:r>
          </a:p>
          <a:p>
            <a:r>
              <a:rPr lang="en-US" dirty="0"/>
              <a:t>What predicts a patient staying in therapy?</a:t>
            </a:r>
          </a:p>
          <a:p>
            <a:r>
              <a:rPr lang="en-US" dirty="0"/>
              <a:t>Psychological distress – in other words, they aren’t staying in therapy because it’s working, they are staying because it </a:t>
            </a:r>
            <a:r>
              <a:rPr lang="en-US" i="1" dirty="0"/>
              <a:t>isn’t </a:t>
            </a:r>
            <a:r>
              <a:rPr lang="en-US" dirty="0"/>
              <a:t>working...</a:t>
            </a:r>
          </a:p>
          <a:p>
            <a:endParaRPr lang="en-US" dirty="0"/>
          </a:p>
        </p:txBody>
      </p:sp>
      <p:sp>
        <p:nvSpPr>
          <p:cNvPr id="4" name="TextBox 3"/>
          <p:cNvSpPr txBox="1"/>
          <p:nvPr/>
        </p:nvSpPr>
        <p:spPr>
          <a:xfrm>
            <a:off x="5486400" y="5943600"/>
            <a:ext cx="3276600" cy="646331"/>
          </a:xfrm>
          <a:prstGeom prst="rect">
            <a:avLst/>
          </a:prstGeom>
          <a:noFill/>
        </p:spPr>
        <p:txBody>
          <a:bodyPr wrap="square" rtlCol="0">
            <a:spAutoFit/>
          </a:bodyPr>
          <a:lstStyle/>
          <a:p>
            <a:r>
              <a:rPr lang="en-US" dirty="0" err="1"/>
              <a:t>Strosahl</a:t>
            </a:r>
            <a:r>
              <a:rPr lang="en-US" dirty="0"/>
              <a:t>, Robinson, &amp; </a:t>
            </a:r>
            <a:r>
              <a:rPr lang="en-US" dirty="0" err="1"/>
              <a:t>Gustavsson</a:t>
            </a:r>
            <a:r>
              <a:rPr lang="en-US" dirty="0"/>
              <a:t>, 2012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1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 calcmode="lin" valueType="num">
                                      <p:cBhvr additive="base">
                                        <p:cTn id="13" dur="10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“Degree of change is dependent on amount of time in therapy”</a:t>
            </a:r>
          </a:p>
        </p:txBody>
      </p:sp>
      <p:sp>
        <p:nvSpPr>
          <p:cNvPr id="3" name="Content Placeholder 2"/>
          <p:cNvSpPr>
            <a:spLocks noGrp="1"/>
          </p:cNvSpPr>
          <p:nvPr>
            <p:ph sz="quarter" idx="1"/>
          </p:nvPr>
        </p:nvSpPr>
        <p:spPr/>
        <p:txBody>
          <a:bodyPr>
            <a:normAutofit fontScale="70000" lnSpcReduction="20000"/>
          </a:bodyPr>
          <a:lstStyle/>
          <a:p>
            <a:r>
              <a:rPr lang="en-US" dirty="0"/>
              <a:t>Research published about 25 years ago...”the dose-effect relationship”</a:t>
            </a:r>
          </a:p>
          <a:p>
            <a:r>
              <a:rPr lang="en-US" dirty="0"/>
              <a:t>15 % of patients experience clinical improvements before the initial session – Thoughts on this?</a:t>
            </a:r>
          </a:p>
          <a:p>
            <a:r>
              <a:rPr lang="en-US" dirty="0"/>
              <a:t>It appears that deciding to get help is helpful in its own right.</a:t>
            </a:r>
          </a:p>
          <a:p>
            <a:r>
              <a:rPr lang="en-US" dirty="0"/>
              <a:t>More recent study (Baldwin et al., 2009): Patients who underwent brief treatment experiences relatively rapid rates of change compared with patients who received longer term treatment</a:t>
            </a:r>
          </a:p>
          <a:p>
            <a:r>
              <a:rPr lang="en-US" dirty="0"/>
              <a:t>The number of sessions was not a significant predictor of clinical change.</a:t>
            </a:r>
          </a:p>
          <a:p>
            <a:r>
              <a:rPr lang="en-US" dirty="0">
                <a:solidFill>
                  <a:srgbClr val="00B050"/>
                </a:solidFill>
              </a:rPr>
              <a:t>Therapeutic alliance can be rapidly established in PCBH model… and is not required for therapeutic change (Corso et al., 2012)</a:t>
            </a:r>
          </a:p>
          <a:p>
            <a:endParaRPr lang="en-US" dirty="0"/>
          </a:p>
        </p:txBody>
      </p:sp>
      <p:sp>
        <p:nvSpPr>
          <p:cNvPr id="4" name="TextBox 3"/>
          <p:cNvSpPr txBox="1"/>
          <p:nvPr/>
        </p:nvSpPr>
        <p:spPr>
          <a:xfrm>
            <a:off x="5486400" y="5943600"/>
            <a:ext cx="3276600" cy="646331"/>
          </a:xfrm>
          <a:prstGeom prst="rect">
            <a:avLst/>
          </a:prstGeom>
          <a:noFill/>
        </p:spPr>
        <p:txBody>
          <a:bodyPr wrap="square" rtlCol="0">
            <a:spAutoFit/>
          </a:bodyPr>
          <a:lstStyle/>
          <a:p>
            <a:r>
              <a:rPr lang="en-US" dirty="0" err="1"/>
              <a:t>Strosahl</a:t>
            </a:r>
            <a:r>
              <a:rPr lang="en-US" dirty="0"/>
              <a:t>, Robinson, &amp; </a:t>
            </a:r>
            <a:r>
              <a:rPr lang="en-US" dirty="0" err="1"/>
              <a:t>Gustavsson</a:t>
            </a:r>
            <a:r>
              <a:rPr lang="en-US" dirty="0"/>
              <a:t>, 2012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longer the therapy, the more powerful the effects”</a:t>
            </a:r>
          </a:p>
        </p:txBody>
      </p:sp>
      <p:sp>
        <p:nvSpPr>
          <p:cNvPr id="3" name="Content Placeholder 2"/>
          <p:cNvSpPr>
            <a:spLocks noGrp="1"/>
          </p:cNvSpPr>
          <p:nvPr>
            <p:ph sz="quarter" idx="1"/>
          </p:nvPr>
        </p:nvSpPr>
        <p:spPr/>
        <p:txBody>
          <a:bodyPr>
            <a:normAutofit lnSpcReduction="10000"/>
          </a:bodyPr>
          <a:lstStyle/>
          <a:p>
            <a:r>
              <a:rPr lang="en-US" dirty="0"/>
              <a:t>Example: </a:t>
            </a:r>
            <a:r>
              <a:rPr lang="en-US" dirty="0" err="1"/>
              <a:t>Molenaar</a:t>
            </a:r>
            <a:r>
              <a:rPr lang="en-US" dirty="0"/>
              <a:t> et al., 2011: the degree of symptom reduction and long-term improvement in social functioning was just as great in an 8-session treatment compared to 16-session treatment.</a:t>
            </a:r>
          </a:p>
          <a:p>
            <a:r>
              <a:rPr lang="en-US" dirty="0"/>
              <a:t>Recent research suggests that brief treatments are just as effective as longer-term treatment for the same disorder (e.g., depression, PTSD, panic disorder, etc.)</a:t>
            </a:r>
          </a:p>
        </p:txBody>
      </p:sp>
      <p:sp>
        <p:nvSpPr>
          <p:cNvPr id="4" name="TextBox 3"/>
          <p:cNvSpPr txBox="1"/>
          <p:nvPr/>
        </p:nvSpPr>
        <p:spPr>
          <a:xfrm>
            <a:off x="5486400" y="5943600"/>
            <a:ext cx="3276600" cy="646331"/>
          </a:xfrm>
          <a:prstGeom prst="rect">
            <a:avLst/>
          </a:prstGeom>
          <a:noFill/>
        </p:spPr>
        <p:txBody>
          <a:bodyPr wrap="square" rtlCol="0">
            <a:spAutoFit/>
          </a:bodyPr>
          <a:lstStyle/>
          <a:p>
            <a:r>
              <a:rPr lang="en-US" dirty="0" err="1"/>
              <a:t>Strosahl</a:t>
            </a:r>
            <a:r>
              <a:rPr lang="en-US" dirty="0"/>
              <a:t>, Robinson, &amp; </a:t>
            </a:r>
            <a:r>
              <a:rPr lang="en-US" dirty="0" err="1"/>
              <a:t>Gustavsson</a:t>
            </a:r>
            <a:r>
              <a:rPr lang="en-US" dirty="0"/>
              <a:t>, 2012</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“Brief therapy is a superficial intervention with few long-term benefits”</a:t>
            </a:r>
          </a:p>
        </p:txBody>
      </p:sp>
      <p:sp>
        <p:nvSpPr>
          <p:cNvPr id="3" name="Content Placeholder 2"/>
          <p:cNvSpPr>
            <a:spLocks noGrp="1"/>
          </p:cNvSpPr>
          <p:nvPr>
            <p:ph sz="quarter" idx="1"/>
          </p:nvPr>
        </p:nvSpPr>
        <p:spPr/>
        <p:txBody>
          <a:bodyPr>
            <a:normAutofit fontScale="70000" lnSpcReduction="20000"/>
          </a:bodyPr>
          <a:lstStyle/>
          <a:p>
            <a:r>
              <a:rPr lang="en-US" dirty="0"/>
              <a:t>One theory of change in psychotherapy is called the “phase model”</a:t>
            </a:r>
          </a:p>
          <a:p>
            <a:r>
              <a:rPr lang="en-US" dirty="0"/>
              <a:t>The clinical response occurs in three phases and are time dependent:</a:t>
            </a:r>
          </a:p>
          <a:p>
            <a:pPr lvl="1"/>
            <a:r>
              <a:rPr lang="en-US" dirty="0" err="1"/>
              <a:t>Remoralization</a:t>
            </a:r>
            <a:r>
              <a:rPr lang="en-US" dirty="0"/>
              <a:t>: sense of subjective improvement as the patient starts to do something about the problem</a:t>
            </a:r>
          </a:p>
          <a:p>
            <a:pPr lvl="1"/>
            <a:r>
              <a:rPr lang="en-US" dirty="0"/>
              <a:t>Remediation:  clinical symptoms are reduced to low levels</a:t>
            </a:r>
          </a:p>
          <a:p>
            <a:pPr lvl="1"/>
            <a:r>
              <a:rPr lang="en-US" dirty="0"/>
              <a:t>Rehabilitation: stable improvements in functioning begin to appear</a:t>
            </a:r>
          </a:p>
          <a:p>
            <a:r>
              <a:rPr lang="en-US" dirty="0"/>
              <a:t>Bryan, Morrow, </a:t>
            </a:r>
            <a:r>
              <a:rPr lang="en-US" dirty="0" err="1"/>
              <a:t>Appolonio</a:t>
            </a:r>
            <a:r>
              <a:rPr lang="en-US" dirty="0"/>
              <a:t>, &amp; </a:t>
            </a:r>
            <a:r>
              <a:rPr lang="en-US" dirty="0" err="1"/>
              <a:t>Kanzler</a:t>
            </a:r>
            <a:r>
              <a:rPr lang="en-US" dirty="0">
                <a:solidFill>
                  <a:srgbClr val="FF0000"/>
                </a:solidFill>
              </a:rPr>
              <a:t> </a:t>
            </a:r>
            <a:r>
              <a:rPr lang="en-US" dirty="0"/>
              <a:t>(2009): results suggested clinically and statistically significant changes occurred in all three phases of change (2-4 session treatment in a primary care setting)</a:t>
            </a:r>
          </a:p>
          <a:p>
            <a:r>
              <a:rPr lang="en-US" dirty="0"/>
              <a:t>Also, we don’t understand therapeutic change quite well (yet)</a:t>
            </a:r>
          </a:p>
          <a:p>
            <a:r>
              <a:rPr lang="en-US" dirty="0"/>
              <a:t>May or may not be influenced by subtle (or not so subtle) communications/expectations from the provider</a:t>
            </a:r>
          </a:p>
        </p:txBody>
      </p:sp>
      <p:sp>
        <p:nvSpPr>
          <p:cNvPr id="4" name="TextBox 3"/>
          <p:cNvSpPr txBox="1"/>
          <p:nvPr/>
        </p:nvSpPr>
        <p:spPr>
          <a:xfrm>
            <a:off x="5486400" y="5943600"/>
            <a:ext cx="3276600" cy="646331"/>
          </a:xfrm>
          <a:prstGeom prst="rect">
            <a:avLst/>
          </a:prstGeom>
          <a:noFill/>
        </p:spPr>
        <p:txBody>
          <a:bodyPr wrap="square" rtlCol="0">
            <a:spAutoFit/>
          </a:bodyPr>
          <a:lstStyle/>
          <a:p>
            <a:r>
              <a:rPr lang="en-US" dirty="0" err="1"/>
              <a:t>Strosahl</a:t>
            </a:r>
            <a:r>
              <a:rPr lang="en-US" dirty="0"/>
              <a:t>, Robinson, &amp; </a:t>
            </a:r>
            <a:r>
              <a:rPr lang="en-US" dirty="0" err="1"/>
              <a:t>Gustavsson</a:t>
            </a:r>
            <a:r>
              <a:rPr lang="en-US" dirty="0"/>
              <a:t>, 2012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8229600" cy="1143000"/>
          </a:xfrm>
        </p:spPr>
        <p:txBody>
          <a:bodyPr/>
          <a:lstStyle/>
          <a:p>
            <a:r>
              <a:rPr lang="en-US" dirty="0" err="1"/>
              <a:t>PCBH</a:t>
            </a:r>
            <a:r>
              <a:rPr lang="en-US" dirty="0"/>
              <a:t> Content Quiz</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“Rapid, large clinical gains are rare in therapy”</a:t>
            </a:r>
          </a:p>
        </p:txBody>
      </p:sp>
      <p:sp>
        <p:nvSpPr>
          <p:cNvPr id="3" name="Content Placeholder 2"/>
          <p:cNvSpPr>
            <a:spLocks noGrp="1"/>
          </p:cNvSpPr>
          <p:nvPr>
            <p:ph sz="quarter" idx="1"/>
          </p:nvPr>
        </p:nvSpPr>
        <p:spPr/>
        <p:txBody>
          <a:bodyPr>
            <a:normAutofit fontScale="92500" lnSpcReduction="10000"/>
          </a:bodyPr>
          <a:lstStyle/>
          <a:p>
            <a:r>
              <a:rPr lang="en-US" dirty="0"/>
              <a:t>Research says otherwise</a:t>
            </a:r>
          </a:p>
          <a:p>
            <a:r>
              <a:rPr lang="en-US" dirty="0"/>
              <a:t>40-45% of patients with depression exhibit sudden large gains within the first 2-4 treatment sessions</a:t>
            </a:r>
          </a:p>
          <a:p>
            <a:r>
              <a:rPr lang="en-US" dirty="0" err="1"/>
              <a:t>PTSD</a:t>
            </a:r>
            <a:endParaRPr lang="en-US" dirty="0"/>
          </a:p>
          <a:p>
            <a:r>
              <a:rPr lang="en-US" dirty="0"/>
              <a:t>Binge Eating </a:t>
            </a:r>
          </a:p>
          <a:p>
            <a:r>
              <a:rPr lang="en-US" dirty="0"/>
              <a:t>Irritable Bowl Syndrome </a:t>
            </a:r>
          </a:p>
          <a:p>
            <a:r>
              <a:rPr lang="en-US" dirty="0"/>
              <a:t>Associated with long-term improvements in functioning as well as a reduction in relapse rates</a:t>
            </a:r>
          </a:p>
        </p:txBody>
      </p:sp>
      <p:sp>
        <p:nvSpPr>
          <p:cNvPr id="4" name="TextBox 3"/>
          <p:cNvSpPr txBox="1"/>
          <p:nvPr/>
        </p:nvSpPr>
        <p:spPr>
          <a:xfrm>
            <a:off x="5486400" y="5943600"/>
            <a:ext cx="3276600" cy="646331"/>
          </a:xfrm>
          <a:prstGeom prst="rect">
            <a:avLst/>
          </a:prstGeom>
          <a:noFill/>
        </p:spPr>
        <p:txBody>
          <a:bodyPr wrap="square" rtlCol="0">
            <a:spAutoFit/>
          </a:bodyPr>
          <a:lstStyle/>
          <a:p>
            <a:r>
              <a:rPr lang="en-US" dirty="0" err="1"/>
              <a:t>Strosahl</a:t>
            </a:r>
            <a:r>
              <a:rPr lang="en-US" dirty="0"/>
              <a:t>, Robinson, &amp; </a:t>
            </a:r>
            <a:r>
              <a:rPr lang="en-US" dirty="0" err="1"/>
              <a:t>Gustavsson</a:t>
            </a:r>
            <a:r>
              <a:rPr lang="en-US" dirty="0"/>
              <a:t>, 2012</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7772400" cy="1362075"/>
          </a:xfrm>
        </p:spPr>
        <p:txBody>
          <a:bodyPr/>
          <a:lstStyle/>
          <a:p>
            <a:pPr algn="ctr"/>
            <a:r>
              <a:rPr lang="en-US" dirty="0"/>
              <a:t>Example</a:t>
            </a:r>
          </a:p>
        </p:txBody>
      </p:sp>
    </p:spTree>
    <p:extLst>
      <p:ext uri="{BB962C8B-B14F-4D97-AF65-F5344CB8AC3E}">
        <p14:creationId xmlns:p14="http://schemas.microsoft.com/office/powerpoint/2010/main" val="31056701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Grp="1" noRot="1" noChangeArrowheads="1"/>
          </p:cNvSpPr>
          <p:nvPr>
            <p:ph type="title"/>
          </p:nvPr>
        </p:nvSpPr>
        <p:spPr/>
        <p:txBody>
          <a:bodyPr/>
          <a:lstStyle/>
          <a:p>
            <a:pPr eaLnBrk="1" hangingPunct="1">
              <a:defRPr/>
            </a:pPr>
            <a:r>
              <a:rPr lang="en-US" dirty="0">
                <a:latin typeface="Times New Roman" panose="02020603050405020304" pitchFamily="18" charset="0"/>
                <a:cs typeface="Times New Roman" panose="02020603050405020304" pitchFamily="18" charset="0"/>
              </a:rPr>
              <a:t>Case Example</a:t>
            </a:r>
          </a:p>
        </p:txBody>
      </p:sp>
      <p:sp>
        <p:nvSpPr>
          <p:cNvPr id="337923" name="Rectangle 3"/>
          <p:cNvSpPr>
            <a:spLocks noGrp="1" noChangeArrowheads="1"/>
          </p:cNvSpPr>
          <p:nvPr>
            <p:ph sz="quarter" idx="1"/>
          </p:nvPr>
        </p:nvSpPr>
        <p:spPr/>
        <p:txBody>
          <a:bodyPr/>
          <a:lstStyle/>
          <a:p>
            <a:pPr eaLnBrk="1" hangingPunct="1">
              <a:defRPr/>
            </a:pPr>
            <a:r>
              <a:rPr lang="en-US" b="0" dirty="0">
                <a:latin typeface="Times New Roman" panose="02020603050405020304" pitchFamily="18" charset="0"/>
                <a:cs typeface="Times New Roman" panose="02020603050405020304" pitchFamily="18" charset="0"/>
              </a:rPr>
              <a:t>How might you approach the following cases differently in primary care versus specialty mental health care? Why?</a:t>
            </a:r>
          </a:p>
        </p:txBody>
      </p:sp>
    </p:spTree>
    <p:extLst>
      <p:ext uri="{BB962C8B-B14F-4D97-AF65-F5344CB8AC3E}">
        <p14:creationId xmlns:p14="http://schemas.microsoft.com/office/powerpoint/2010/main" val="103984534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“Jane Doe”</a:t>
            </a:r>
          </a:p>
        </p:txBody>
      </p:sp>
      <p:sp>
        <p:nvSpPr>
          <p:cNvPr id="3" name="Content Placeholder 2"/>
          <p:cNvSpPr>
            <a:spLocks noGrp="1"/>
          </p:cNvSpPr>
          <p:nvPr>
            <p:ph idx="1"/>
          </p:nvPr>
        </p:nvSpPr>
        <p:spPr>
          <a:xfrm>
            <a:off x="457200" y="1371600"/>
            <a:ext cx="8229600" cy="4525963"/>
          </a:xfrm>
        </p:spPr>
        <p:txBody>
          <a:bodyPr>
            <a:normAutofit fontScale="92500"/>
          </a:bodyPr>
          <a:lstStyle/>
          <a:p>
            <a:r>
              <a:rPr lang="en-US" sz="2500" b="0" dirty="0">
                <a:latin typeface="Times New Roman" panose="02020603050405020304" pitchFamily="18" charset="0"/>
                <a:cs typeface="Times New Roman" panose="02020603050405020304" pitchFamily="18" charset="0"/>
              </a:rPr>
              <a:t>44 </a:t>
            </a:r>
            <a:r>
              <a:rPr lang="en-US" sz="2500" b="0" dirty="0" err="1">
                <a:latin typeface="Times New Roman" panose="02020603050405020304" pitchFamily="18" charset="0"/>
                <a:cs typeface="Times New Roman" panose="02020603050405020304" pitchFamily="18" charset="0"/>
              </a:rPr>
              <a:t>yo</a:t>
            </a:r>
            <a:r>
              <a:rPr lang="en-US" sz="2500" b="0" dirty="0">
                <a:latin typeface="Times New Roman" panose="02020603050405020304" pitchFamily="18" charset="0"/>
                <a:cs typeface="Times New Roman" panose="02020603050405020304" pitchFamily="18" charset="0"/>
              </a:rPr>
              <a:t>, female </a:t>
            </a:r>
          </a:p>
          <a:p>
            <a:r>
              <a:rPr lang="en-US" sz="2500" b="0" dirty="0">
                <a:latin typeface="Times New Roman" panose="02020603050405020304" pitchFamily="18" charset="0"/>
                <a:cs typeface="Times New Roman" panose="02020603050405020304" pitchFamily="18" charset="0"/>
              </a:rPr>
              <a:t>Latino decent</a:t>
            </a:r>
          </a:p>
          <a:p>
            <a:r>
              <a:rPr lang="en-US" sz="2500" b="0" dirty="0">
                <a:latin typeface="Times New Roman" panose="02020603050405020304" pitchFamily="18" charset="0"/>
                <a:cs typeface="Times New Roman" panose="02020603050405020304" pitchFamily="18" charset="0"/>
              </a:rPr>
              <a:t>Married for 16 years; does not work (husband works; only one vehicle in home so transportation difficulty at times); No children</a:t>
            </a:r>
          </a:p>
          <a:p>
            <a:r>
              <a:rPr lang="en-US" sz="2500" b="0" dirty="0">
                <a:latin typeface="Times New Roman" panose="02020603050405020304" pitchFamily="18" charset="0"/>
                <a:cs typeface="Times New Roman" panose="02020603050405020304" pitchFamily="18" charset="0"/>
              </a:rPr>
              <a:t>Minimal family/social support (spends most of her time at home)</a:t>
            </a:r>
          </a:p>
          <a:p>
            <a:r>
              <a:rPr lang="en-US" sz="2500" b="0" dirty="0">
                <a:latin typeface="Times New Roman" panose="02020603050405020304" pitchFamily="18" charset="0"/>
                <a:cs typeface="Times New Roman" panose="02020603050405020304" pitchFamily="18" charset="0"/>
              </a:rPr>
              <a:t>Health conditions/</a:t>
            </a:r>
            <a:r>
              <a:rPr lang="en-US" sz="2500" b="0" dirty="0" err="1">
                <a:latin typeface="Times New Roman" panose="02020603050405020304" pitchFamily="18" charset="0"/>
                <a:cs typeface="Times New Roman" panose="02020603050405020304" pitchFamily="18" charset="0"/>
              </a:rPr>
              <a:t>hx</a:t>
            </a:r>
            <a:r>
              <a:rPr lang="en-US" sz="2500" b="0" dirty="0">
                <a:latin typeface="Times New Roman" panose="02020603050405020304" pitchFamily="18" charset="0"/>
                <a:cs typeface="Times New Roman" panose="02020603050405020304" pitchFamily="18" charset="0"/>
              </a:rPr>
              <a:t>: Type II Diabetes (last A1C in April 2016: 6.9%), Hypertension, Hyperlipidemia, GERD, peripheral neuropathy, Depression, </a:t>
            </a:r>
            <a:r>
              <a:rPr lang="en-US" sz="2500" b="0" dirty="0" err="1">
                <a:latin typeface="Times New Roman" panose="02020603050405020304" pitchFamily="18" charset="0"/>
                <a:cs typeface="Times New Roman" panose="02020603050405020304" pitchFamily="18" charset="0"/>
              </a:rPr>
              <a:t>hx</a:t>
            </a:r>
            <a:r>
              <a:rPr lang="en-US" sz="2500" b="0" dirty="0">
                <a:latin typeface="Times New Roman" panose="02020603050405020304" pitchFamily="18" charset="0"/>
                <a:cs typeface="Times New Roman" panose="02020603050405020304" pitchFamily="18" charset="0"/>
              </a:rPr>
              <a:t> of DV (16 years ago)</a:t>
            </a:r>
          </a:p>
          <a:p>
            <a:r>
              <a:rPr lang="en-US" sz="2500" b="0" dirty="0">
                <a:latin typeface="Times New Roman" panose="02020603050405020304" pitchFamily="18" charset="0"/>
                <a:cs typeface="Times New Roman" panose="02020603050405020304" pitchFamily="18" charset="0"/>
              </a:rPr>
              <a:t>Presents to PCP </a:t>
            </a:r>
            <a:r>
              <a:rPr lang="en-US" sz="2500" b="0" dirty="0" err="1">
                <a:latin typeface="Times New Roman" panose="02020603050405020304" pitchFamily="18" charset="0"/>
                <a:cs typeface="Times New Roman" panose="02020603050405020304" pitchFamily="18" charset="0"/>
              </a:rPr>
              <a:t>appt</a:t>
            </a:r>
            <a:r>
              <a:rPr lang="en-US" sz="2500" b="0" dirty="0">
                <a:latin typeface="Times New Roman" panose="02020603050405020304" pitchFamily="18" charset="0"/>
                <a:cs typeface="Times New Roman" panose="02020603050405020304" pitchFamily="18" charset="0"/>
              </a:rPr>
              <a:t> for “increased blood sugar”</a:t>
            </a:r>
          </a:p>
          <a:p>
            <a:r>
              <a:rPr lang="en-US" sz="2500" b="0" dirty="0">
                <a:latin typeface="Times New Roman" panose="02020603050405020304" pitchFamily="18" charset="0"/>
                <a:cs typeface="Times New Roman" panose="02020603050405020304" pitchFamily="18" charset="0"/>
              </a:rPr>
              <a:t>You (BHC) have consulted with </a:t>
            </a:r>
            <a:r>
              <a:rPr lang="en-US" sz="2500" b="0" dirty="0" err="1">
                <a:latin typeface="Times New Roman" panose="02020603050405020304" pitchFamily="18" charset="0"/>
                <a:cs typeface="Times New Roman" panose="02020603050405020304" pitchFamily="18" charset="0"/>
              </a:rPr>
              <a:t>pt’s</a:t>
            </a:r>
            <a:r>
              <a:rPr lang="en-US" sz="2500" b="0" dirty="0">
                <a:latin typeface="Times New Roman" panose="02020603050405020304" pitchFamily="18" charset="0"/>
                <a:cs typeface="Times New Roman" panose="02020603050405020304" pitchFamily="18" charset="0"/>
              </a:rPr>
              <a:t> husband within the past 12 months</a:t>
            </a:r>
          </a:p>
        </p:txBody>
      </p:sp>
    </p:spTree>
    <p:extLst>
      <p:ext uri="{BB962C8B-B14F-4D97-AF65-F5344CB8AC3E}">
        <p14:creationId xmlns:p14="http://schemas.microsoft.com/office/powerpoint/2010/main" val="24368065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“Jane Doe”</a:t>
            </a:r>
          </a:p>
        </p:txBody>
      </p:sp>
      <p:sp>
        <p:nvSpPr>
          <p:cNvPr id="3" name="Content Placeholder 2"/>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Medications: </a:t>
            </a:r>
          </a:p>
          <a:p>
            <a:pPr lvl="1"/>
            <a:r>
              <a:rPr lang="en-US" b="0" dirty="0">
                <a:latin typeface="Times New Roman" panose="02020603050405020304" pitchFamily="18" charset="0"/>
                <a:cs typeface="Times New Roman" panose="02020603050405020304" pitchFamily="18" charset="0"/>
              </a:rPr>
              <a:t>Aspirin 81 mg (heart disease)</a:t>
            </a:r>
          </a:p>
          <a:p>
            <a:pPr lvl="1"/>
            <a:r>
              <a:rPr lang="en-US" b="0" dirty="0">
                <a:latin typeface="Times New Roman" panose="02020603050405020304" pitchFamily="18" charset="0"/>
                <a:cs typeface="Times New Roman" panose="02020603050405020304" pitchFamily="18" charset="0"/>
              </a:rPr>
              <a:t>atorvastatin 40mg (cholesterol)</a:t>
            </a:r>
          </a:p>
          <a:p>
            <a:pPr lvl="1"/>
            <a:r>
              <a:rPr lang="en-US" b="0" dirty="0">
                <a:latin typeface="Times New Roman" panose="02020603050405020304" pitchFamily="18" charset="0"/>
                <a:cs typeface="Times New Roman" panose="02020603050405020304" pitchFamily="18" charset="0"/>
              </a:rPr>
              <a:t>Iron 325mg (anemia)</a:t>
            </a:r>
          </a:p>
          <a:p>
            <a:pPr lvl="1"/>
            <a:r>
              <a:rPr lang="en-US" b="0" dirty="0">
                <a:latin typeface="Times New Roman" panose="02020603050405020304" pitchFamily="18" charset="0"/>
                <a:cs typeface="Times New Roman" panose="02020603050405020304" pitchFamily="18" charset="0"/>
              </a:rPr>
              <a:t>gabapentin 300mg (neuropathy)</a:t>
            </a:r>
          </a:p>
          <a:p>
            <a:pPr lvl="1"/>
            <a:r>
              <a:rPr lang="en-US" b="0" dirty="0" err="1">
                <a:latin typeface="Times New Roman" panose="02020603050405020304" pitchFamily="18" charset="0"/>
                <a:cs typeface="Times New Roman" panose="02020603050405020304" pitchFamily="18" charset="0"/>
              </a:rPr>
              <a:t>lisinopril</a:t>
            </a:r>
            <a:r>
              <a:rPr lang="en-US" b="0" dirty="0">
                <a:latin typeface="Times New Roman" panose="02020603050405020304" pitchFamily="18" charset="0"/>
                <a:cs typeface="Times New Roman" panose="02020603050405020304" pitchFamily="18" charset="0"/>
              </a:rPr>
              <a:t> 5mg (hypertension) </a:t>
            </a:r>
          </a:p>
          <a:p>
            <a:pPr lvl="1"/>
            <a:r>
              <a:rPr lang="en-US" b="0" dirty="0">
                <a:latin typeface="Times New Roman" panose="02020603050405020304" pitchFamily="18" charset="0"/>
                <a:cs typeface="Times New Roman" panose="02020603050405020304" pitchFamily="18" charset="0"/>
              </a:rPr>
              <a:t>metformin 500mg 2x/day (diabetes)</a:t>
            </a:r>
          </a:p>
          <a:p>
            <a:pPr lvl="1"/>
            <a:r>
              <a:rPr lang="en-US" b="0" dirty="0" err="1">
                <a:latin typeface="Times New Roman" panose="02020603050405020304" pitchFamily="18" charset="0"/>
                <a:cs typeface="Times New Roman" panose="02020603050405020304" pitchFamily="18" charset="0"/>
              </a:rPr>
              <a:t>metoprolol</a:t>
            </a:r>
            <a:r>
              <a:rPr lang="en-US" b="0" dirty="0">
                <a:latin typeface="Times New Roman" panose="02020603050405020304" pitchFamily="18" charset="0"/>
                <a:cs typeface="Times New Roman" panose="02020603050405020304" pitchFamily="18" charset="0"/>
              </a:rPr>
              <a:t> 50mg (heart disease)</a:t>
            </a:r>
          </a:p>
          <a:p>
            <a:pPr lvl="1"/>
            <a:r>
              <a:rPr lang="en-US" b="0" dirty="0">
                <a:latin typeface="Times New Roman" panose="02020603050405020304" pitchFamily="18" charset="0"/>
                <a:cs typeface="Times New Roman" panose="02020603050405020304" pitchFamily="18" charset="0"/>
              </a:rPr>
              <a:t>Ranitidine 150mg (GERD)</a:t>
            </a:r>
          </a:p>
          <a:p>
            <a:pPr lvl="1"/>
            <a:endParaRPr lang="en-US" b="0" dirty="0"/>
          </a:p>
        </p:txBody>
      </p:sp>
    </p:spTree>
    <p:extLst>
      <p:ext uri="{BB962C8B-B14F-4D97-AF65-F5344CB8AC3E}">
        <p14:creationId xmlns:p14="http://schemas.microsoft.com/office/powerpoint/2010/main" val="11330427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“Jane Doe”</a:t>
            </a:r>
          </a:p>
        </p:txBody>
      </p:sp>
      <p:sp>
        <p:nvSpPr>
          <p:cNvPr id="3" name="Content Placeholder 2"/>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Behavioral Health </a:t>
            </a:r>
            <a:r>
              <a:rPr lang="en-US" dirty="0" err="1">
                <a:latin typeface="Times New Roman" panose="02020603050405020304" pitchFamily="18" charset="0"/>
                <a:cs typeface="Times New Roman" panose="02020603050405020304" pitchFamily="18" charset="0"/>
              </a:rPr>
              <a:t>hx</a:t>
            </a:r>
            <a:r>
              <a:rPr lang="en-US" dirty="0">
                <a:latin typeface="Times New Roman" panose="02020603050405020304" pitchFamily="18" charset="0"/>
                <a:cs typeface="Times New Roman" panose="02020603050405020304" pitchFamily="18" charset="0"/>
              </a:rPr>
              <a:t>:</a:t>
            </a:r>
          </a:p>
          <a:p>
            <a:pPr lvl="1"/>
            <a:r>
              <a:rPr lang="en-US" b="0" dirty="0">
                <a:latin typeface="Times New Roman" panose="02020603050405020304" pitchFamily="18" charset="0"/>
                <a:cs typeface="Times New Roman" panose="02020603050405020304" pitchFamily="18" charset="0"/>
              </a:rPr>
              <a:t>Two past suicide attempts (OD pills) –both occurred ~20 years ago during DV</a:t>
            </a:r>
          </a:p>
          <a:p>
            <a:pPr lvl="1"/>
            <a:r>
              <a:rPr lang="en-US" b="0" dirty="0">
                <a:latin typeface="Times New Roman" panose="02020603050405020304" pitchFamily="18" charset="0"/>
                <a:cs typeface="Times New Roman" panose="02020603050405020304" pitchFamily="18" charset="0"/>
              </a:rPr>
              <a:t>No formal behavioral health </a:t>
            </a:r>
            <a:r>
              <a:rPr lang="en-US" b="0" dirty="0" err="1">
                <a:latin typeface="Times New Roman" panose="02020603050405020304" pitchFamily="18" charset="0"/>
                <a:cs typeface="Times New Roman" panose="02020603050405020304" pitchFamily="18" charset="0"/>
              </a:rPr>
              <a:t>tx</a:t>
            </a:r>
            <a:r>
              <a:rPr lang="en-US" b="0" dirty="0">
                <a:latin typeface="Times New Roman" panose="02020603050405020304" pitchFamily="18" charset="0"/>
                <a:cs typeface="Times New Roman" panose="02020603050405020304" pitchFamily="18" charset="0"/>
              </a:rPr>
              <a:t> until Feb. 2016 (“a few visits” with the behavioral health provider connected to the chronic care program for diabetes)</a:t>
            </a:r>
          </a:p>
          <a:p>
            <a:pPr lvl="1"/>
            <a:r>
              <a:rPr lang="en-US" b="0" dirty="0">
                <a:latin typeface="Times New Roman" panose="02020603050405020304" pitchFamily="18" charset="0"/>
                <a:cs typeface="Times New Roman" panose="02020603050405020304" pitchFamily="18" charset="0"/>
              </a:rPr>
              <a:t>No </a:t>
            </a:r>
            <a:r>
              <a:rPr lang="en-US" b="0" dirty="0" err="1">
                <a:latin typeface="Times New Roman" panose="02020603050405020304" pitchFamily="18" charset="0"/>
                <a:cs typeface="Times New Roman" panose="02020603050405020304" pitchFamily="18" charset="0"/>
              </a:rPr>
              <a:t>hx</a:t>
            </a:r>
            <a:r>
              <a:rPr lang="en-US" b="0" dirty="0">
                <a:latin typeface="Times New Roman" panose="02020603050405020304" pitchFamily="18" charset="0"/>
                <a:cs typeface="Times New Roman" panose="02020603050405020304" pitchFamily="18" charset="0"/>
              </a:rPr>
              <a:t> of substance abuse</a:t>
            </a:r>
          </a:p>
          <a:p>
            <a:pPr lvl="1"/>
            <a:r>
              <a:rPr lang="en-US" b="0" dirty="0">
                <a:latin typeface="Times New Roman" panose="02020603050405020304" pitchFamily="18" charset="0"/>
                <a:cs typeface="Times New Roman" panose="02020603050405020304" pitchFamily="18" charset="0"/>
              </a:rPr>
              <a:t>Only uses avoidance-based coping skills at this time</a:t>
            </a:r>
          </a:p>
          <a:p>
            <a:pPr lvl="1"/>
            <a:endParaRPr lang="en-US" dirty="0"/>
          </a:p>
          <a:p>
            <a:pPr lvl="1"/>
            <a:endParaRPr lang="en-US" b="0" dirty="0"/>
          </a:p>
        </p:txBody>
      </p:sp>
    </p:spTree>
    <p:extLst>
      <p:ext uri="{BB962C8B-B14F-4D97-AF65-F5344CB8AC3E}">
        <p14:creationId xmlns:p14="http://schemas.microsoft.com/office/powerpoint/2010/main" val="36259313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“Jane Doe”</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PHQ-9</a:t>
            </a:r>
            <a:r>
              <a:rPr lang="en-US" b="0" dirty="0">
                <a:latin typeface="Times New Roman" panose="02020603050405020304" pitchFamily="18" charset="0"/>
                <a:cs typeface="Times New Roman" panose="02020603050405020304" pitchFamily="18" charset="0"/>
              </a:rPr>
              <a:t>: 12 (scored a “2” on question 9: “Thoughts you would be better off dead, or of hurting yourself in some way?”)</a:t>
            </a:r>
          </a:p>
          <a:p>
            <a:r>
              <a:rPr lang="en-US" dirty="0">
                <a:latin typeface="Times New Roman" panose="02020603050405020304" pitchFamily="18" charset="0"/>
                <a:cs typeface="Times New Roman" panose="02020603050405020304" pitchFamily="18" charset="0"/>
              </a:rPr>
              <a:t>GAD-7</a:t>
            </a:r>
            <a:r>
              <a:rPr lang="en-US" b="0" dirty="0">
                <a:latin typeface="Times New Roman" panose="02020603050405020304" pitchFamily="18" charset="0"/>
                <a:cs typeface="Times New Roman" panose="02020603050405020304" pitchFamily="18" charset="0"/>
              </a:rPr>
              <a:t>: 10</a:t>
            </a:r>
          </a:p>
          <a:p>
            <a:pPr lvl="1"/>
            <a:endParaRPr lang="en-US" b="0" dirty="0"/>
          </a:p>
        </p:txBody>
      </p:sp>
    </p:spTree>
    <p:extLst>
      <p:ext uri="{BB962C8B-B14F-4D97-AF65-F5344CB8AC3E}">
        <p14:creationId xmlns:p14="http://schemas.microsoft.com/office/powerpoint/2010/main" val="32427865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“Jane Doe”</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Referral Question for Same Day Visit (“warm hand-off”): </a:t>
            </a:r>
            <a:r>
              <a:rPr lang="en-US" b="0" dirty="0">
                <a:latin typeface="Times New Roman" panose="02020603050405020304" pitchFamily="18" charset="0"/>
                <a:cs typeface="Times New Roman" panose="02020603050405020304" pitchFamily="18" charset="0"/>
              </a:rPr>
              <a:t>Assistance with depression and </a:t>
            </a:r>
            <a:r>
              <a:rPr lang="en-US" b="0" dirty="0" err="1">
                <a:latin typeface="Times New Roman" panose="02020603050405020304" pitchFamily="18" charset="0"/>
                <a:cs typeface="Times New Roman" panose="02020603050405020304" pitchFamily="18" charset="0"/>
              </a:rPr>
              <a:t>mgmt</a:t>
            </a:r>
            <a:r>
              <a:rPr lang="en-US" b="0" dirty="0">
                <a:latin typeface="Times New Roman" panose="02020603050405020304" pitchFamily="18" charset="0"/>
                <a:cs typeface="Times New Roman" panose="02020603050405020304" pitchFamily="18" charset="0"/>
              </a:rPr>
              <a:t> of chronic health conditions</a:t>
            </a:r>
          </a:p>
          <a:p>
            <a:r>
              <a:rPr lang="en-US" b="0" dirty="0">
                <a:latin typeface="Times New Roman" panose="02020603050405020304" pitchFamily="18" charset="0"/>
                <a:cs typeface="Times New Roman" panose="02020603050405020304" pitchFamily="18" charset="0"/>
              </a:rPr>
              <a:t>What would you do? What intervention would you provide?</a:t>
            </a:r>
          </a:p>
          <a:p>
            <a:r>
              <a:rPr lang="en-US" b="0" dirty="0">
                <a:latin typeface="Times New Roman" panose="02020603050405020304" pitchFamily="18" charset="0"/>
                <a:cs typeface="Times New Roman" panose="02020603050405020304" pitchFamily="18" charset="0"/>
              </a:rPr>
              <a:t>Anything else you would want to know?</a:t>
            </a:r>
          </a:p>
          <a:p>
            <a:r>
              <a:rPr lang="en-US" b="0" dirty="0">
                <a:latin typeface="Times New Roman" panose="02020603050405020304" pitchFamily="18" charset="0"/>
                <a:cs typeface="Times New Roman" panose="02020603050405020304" pitchFamily="18" charset="0"/>
              </a:rPr>
              <a:t>Remember, 15-25 minute consult</a:t>
            </a:r>
          </a:p>
          <a:p>
            <a:pPr lvl="1"/>
            <a:endParaRPr lang="en-US" b="0" dirty="0"/>
          </a:p>
        </p:txBody>
      </p:sp>
    </p:spTree>
    <p:extLst>
      <p:ext uri="{BB962C8B-B14F-4D97-AF65-F5344CB8AC3E}">
        <p14:creationId xmlns:p14="http://schemas.microsoft.com/office/powerpoint/2010/main" val="7198612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362200"/>
            <a:ext cx="7772400" cy="1470025"/>
          </a:xfrm>
        </p:spPr>
        <p:txBody>
          <a:bodyPr/>
          <a:lstStyle/>
          <a:p>
            <a:r>
              <a:rPr lang="en-US" dirty="0"/>
              <a:t>The </a:t>
            </a:r>
            <a:r>
              <a:rPr lang="en-US" dirty="0" err="1"/>
              <a:t>BHC</a:t>
            </a:r>
            <a:r>
              <a:rPr lang="en-US" dirty="0"/>
              <a:t> visit</a:t>
            </a:r>
          </a:p>
        </p:txBody>
      </p:sp>
    </p:spTree>
    <p:extLst>
      <p:ext uri="{BB962C8B-B14F-4D97-AF65-F5344CB8AC3E}">
        <p14:creationId xmlns:p14="http://schemas.microsoft.com/office/powerpoint/2010/main" val="20201702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Script</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Handout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8434" name="Title 5"/>
          <p:cNvSpPr>
            <a:spLocks noGrp="1"/>
          </p:cNvSpPr>
          <p:nvPr>
            <p:ph type="ctrTitle"/>
          </p:nvPr>
        </p:nvSpPr>
        <p:spPr/>
        <p:txBody>
          <a:bodyPr/>
          <a:lstStyle/>
          <a:p>
            <a:r>
              <a:rPr lang="en-US" altLang="en-US"/>
              <a:t>Screening in Primary Care</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Initial Visit</a:t>
            </a:r>
          </a:p>
        </p:txBody>
      </p:sp>
      <p:grpSp>
        <p:nvGrpSpPr>
          <p:cNvPr id="4" name="Group 1"/>
          <p:cNvGrpSpPr>
            <a:grpSpLocks/>
          </p:cNvGrpSpPr>
          <p:nvPr/>
        </p:nvGrpSpPr>
        <p:grpSpPr bwMode="auto">
          <a:xfrm>
            <a:off x="1600200" y="2057400"/>
            <a:ext cx="6172200" cy="4343400"/>
            <a:chOff x="2751" y="1550"/>
            <a:chExt cx="5949" cy="5182"/>
          </a:xfrm>
        </p:grpSpPr>
        <p:sp>
          <p:nvSpPr>
            <p:cNvPr id="5" name="Donut 3"/>
            <p:cNvSpPr>
              <a:spLocks noChangeArrowheads="1"/>
            </p:cNvSpPr>
            <p:nvPr/>
          </p:nvSpPr>
          <p:spPr bwMode="auto">
            <a:xfrm>
              <a:off x="4235" y="1716"/>
              <a:ext cx="3565" cy="3484"/>
            </a:xfrm>
            <a:custGeom>
              <a:avLst/>
              <a:gdLst>
                <a:gd name="G0" fmla="+- 298 0 0"/>
                <a:gd name="G1" fmla="+- 21600 0 298"/>
                <a:gd name="G2" fmla="+- 21600 0 298"/>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8" y="10800"/>
                  </a:moveTo>
                  <a:cubicBezTo>
                    <a:pt x="298" y="16600"/>
                    <a:pt x="5000" y="21302"/>
                    <a:pt x="10800" y="21302"/>
                  </a:cubicBezTo>
                  <a:cubicBezTo>
                    <a:pt x="16600" y="21302"/>
                    <a:pt x="21302" y="16600"/>
                    <a:pt x="21302" y="10800"/>
                  </a:cubicBezTo>
                  <a:cubicBezTo>
                    <a:pt x="21302" y="5000"/>
                    <a:pt x="16600" y="298"/>
                    <a:pt x="10800" y="298"/>
                  </a:cubicBezTo>
                  <a:cubicBezTo>
                    <a:pt x="5000" y="298"/>
                    <a:pt x="298" y="5000"/>
                    <a:pt x="298" y="10800"/>
                  </a:cubicBezTo>
                  <a:close/>
                </a:path>
              </a:pathLst>
            </a:custGeom>
            <a:solidFill>
              <a:srgbClr val="A6A6A6"/>
            </a:solidFill>
            <a:ln w="9525">
              <a:solidFill>
                <a:srgbClr val="A6A6A6"/>
              </a:solidFill>
              <a:round/>
              <a:headEnd/>
              <a:tailEnd/>
            </a:ln>
          </p:spPr>
          <p:txBody>
            <a:bodyPr vert="horz" wrap="square" lIns="91440" tIns="45720" rIns="91440" bIns="45720" numCol="1" anchor="ctr" anchorCtr="0" compatLnSpc="1">
              <a:prstTxWarp prst="textNoShape">
                <a:avLst/>
              </a:prstTxWarp>
            </a:bodyPr>
            <a:lstStyle/>
            <a:p>
              <a:endParaRPr lang="en-US" dirty="0"/>
            </a:p>
          </p:txBody>
        </p:sp>
        <p:sp>
          <p:nvSpPr>
            <p:cNvPr id="6" name="Striped Right Arrow 5"/>
            <p:cNvSpPr>
              <a:spLocks noChangeArrowheads="1"/>
            </p:cNvSpPr>
            <p:nvPr/>
          </p:nvSpPr>
          <p:spPr bwMode="auto">
            <a:xfrm>
              <a:off x="3311" y="1717"/>
              <a:ext cx="1415" cy="608"/>
            </a:xfrm>
            <a:custGeom>
              <a:avLst/>
              <a:gdLst>
                <a:gd name="G0" fmla="+- 15185 0 0"/>
                <a:gd name="G1" fmla="+- 7665 0 0"/>
                <a:gd name="G2" fmla="+- 21600 0 7665"/>
                <a:gd name="G3" fmla="+- 10800 0 7665"/>
                <a:gd name="G4" fmla="+- 21600 0 15185"/>
                <a:gd name="G5" fmla="*/ G4 G3 10800"/>
                <a:gd name="G6" fmla="+- 21600 0 G5"/>
                <a:gd name="T0" fmla="*/ 15185 w 21600"/>
                <a:gd name="T1" fmla="*/ 0 h 21600"/>
                <a:gd name="T2" fmla="*/ 0 w 21600"/>
                <a:gd name="T3" fmla="*/ 10800 h 21600"/>
                <a:gd name="T4" fmla="*/ 15185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5185" y="0"/>
                  </a:moveTo>
                  <a:lnTo>
                    <a:pt x="15185" y="7665"/>
                  </a:lnTo>
                  <a:lnTo>
                    <a:pt x="3375" y="7665"/>
                  </a:lnTo>
                  <a:lnTo>
                    <a:pt x="3375" y="13935"/>
                  </a:lnTo>
                  <a:lnTo>
                    <a:pt x="15185" y="13935"/>
                  </a:lnTo>
                  <a:lnTo>
                    <a:pt x="15185" y="21600"/>
                  </a:lnTo>
                  <a:lnTo>
                    <a:pt x="21600" y="10800"/>
                  </a:lnTo>
                  <a:close/>
                </a:path>
                <a:path w="21600" h="21600">
                  <a:moveTo>
                    <a:pt x="1350" y="7665"/>
                  </a:moveTo>
                  <a:lnTo>
                    <a:pt x="1350" y="13935"/>
                  </a:lnTo>
                  <a:lnTo>
                    <a:pt x="2700" y="13935"/>
                  </a:lnTo>
                  <a:lnTo>
                    <a:pt x="2700" y="7665"/>
                  </a:lnTo>
                  <a:close/>
                </a:path>
                <a:path w="21600" h="21600">
                  <a:moveTo>
                    <a:pt x="0" y="7665"/>
                  </a:moveTo>
                  <a:lnTo>
                    <a:pt x="0" y="13935"/>
                  </a:lnTo>
                  <a:lnTo>
                    <a:pt x="675" y="13935"/>
                  </a:lnTo>
                  <a:lnTo>
                    <a:pt x="675" y="7665"/>
                  </a:lnTo>
                  <a:close/>
                </a:path>
              </a:pathLst>
            </a:cu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endParaRPr lang="en-US" dirty="0"/>
            </a:p>
          </p:txBody>
        </p:sp>
        <p:sp>
          <p:nvSpPr>
            <p:cNvPr id="7" name="Text Box 1"/>
            <p:cNvSpPr txBox="1">
              <a:spLocks noChangeArrowheads="1"/>
            </p:cNvSpPr>
            <p:nvPr/>
          </p:nvSpPr>
          <p:spPr bwMode="auto">
            <a:xfrm>
              <a:off x="2840" y="6186"/>
              <a:ext cx="4960" cy="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C572A759-6A51-4108-AA02-DFA0A04FC94B}">
                <ma14:wrappingTextBox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dirty="0">
                  <a:ln>
                    <a:noFill/>
                  </a:ln>
                  <a:solidFill>
                    <a:schemeClr val="tx1"/>
                  </a:solidFill>
                  <a:effectLst/>
                  <a:latin typeface="Times New Roman" charset="0"/>
                  <a:ea typeface="ÇlÇr ñæí©" charset="0"/>
                </a:rPr>
                <a:t>Figure 9.2.</a:t>
              </a:r>
              <a:r>
                <a:rPr kumimoji="0" lang="en-US" sz="1200" b="0" i="0" u="none" strike="noStrike" cap="none" normalizeH="0" baseline="0" dirty="0">
                  <a:ln>
                    <a:noFill/>
                  </a:ln>
                  <a:solidFill>
                    <a:schemeClr val="tx1"/>
                  </a:solidFill>
                  <a:effectLst/>
                  <a:latin typeface="Times New Roman" charset="0"/>
                  <a:ea typeface="ÇlÇr ñæí©" charset="0"/>
                </a:rPr>
                <a:t> Components of a BHC initial visit.</a:t>
              </a:r>
              <a:endParaRPr kumimoji="0" lang="en-US" sz="2400" b="0" i="0" u="none" strike="noStrike" cap="none" normalizeH="0" baseline="0" dirty="0">
                <a:ln>
                  <a:noFill/>
                </a:ln>
                <a:solidFill>
                  <a:schemeClr val="tx1"/>
                </a:solidFill>
                <a:effectLst/>
                <a:latin typeface="Arial" charset="0"/>
                <a:ea typeface="ＭＳ Ｐゴシック" charset="0"/>
              </a:endParaRPr>
            </a:p>
          </p:txBody>
        </p:sp>
        <p:sp>
          <p:nvSpPr>
            <p:cNvPr id="8" name="Text Box 6"/>
            <p:cNvSpPr txBox="1">
              <a:spLocks noChangeArrowheads="1"/>
            </p:cNvSpPr>
            <p:nvPr/>
          </p:nvSpPr>
          <p:spPr bwMode="auto">
            <a:xfrm>
              <a:off x="5293" y="4679"/>
              <a:ext cx="1654" cy="827"/>
            </a:xfrm>
            <a:prstGeom prst="rect">
              <a:avLst/>
            </a:prstGeom>
            <a:solidFill>
              <a:srgbClr val="FFFFFF"/>
            </a:solidFill>
            <a:ln w="9525">
              <a:solidFill>
                <a:srgbClr val="000000"/>
              </a:solidFill>
              <a:miter lim="800000"/>
              <a:headEnd/>
              <a:tailEnd/>
            </a:ln>
            <a:extLst>
              <a:ext uri="{C572A759-6A51-4108-AA02-DFA0A04FC94B}">
                <ma14:wrappingTextBox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a:ln>
                    <a:noFill/>
                  </a:ln>
                  <a:solidFill>
                    <a:schemeClr val="tx1"/>
                  </a:solidFill>
                  <a:effectLst/>
                  <a:latin typeface="Cambria" charset="0"/>
                  <a:ea typeface="ÇlÇr ñæí©" charset="0"/>
                </a:rPr>
                <a:t>Outcome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a:ln>
                    <a:noFill/>
                  </a:ln>
                  <a:solidFill>
                    <a:schemeClr val="tx1"/>
                  </a:solidFill>
                  <a:effectLst/>
                  <a:latin typeface="Cambria" charset="0"/>
                  <a:ea typeface="ÇlÇr ñæí©" charset="0"/>
                </a:rPr>
                <a:t>Measures</a:t>
              </a:r>
              <a:endParaRPr kumimoji="0" lang="en-US" sz="2400" b="0" i="0" u="none" strike="noStrike" cap="none" normalizeH="0" baseline="0" dirty="0">
                <a:ln>
                  <a:noFill/>
                </a:ln>
                <a:solidFill>
                  <a:schemeClr val="tx1"/>
                </a:solidFill>
                <a:effectLst/>
                <a:latin typeface="Arial" charset="0"/>
                <a:ea typeface="ＭＳ Ｐゴシック" charset="0"/>
              </a:endParaRPr>
            </a:p>
          </p:txBody>
        </p:sp>
        <p:sp>
          <p:nvSpPr>
            <p:cNvPr id="9" name="Text Box 14"/>
            <p:cNvSpPr txBox="1">
              <a:spLocks noChangeArrowheads="1"/>
            </p:cNvSpPr>
            <p:nvPr/>
          </p:nvSpPr>
          <p:spPr bwMode="auto">
            <a:xfrm>
              <a:off x="6900" y="3138"/>
              <a:ext cx="1800" cy="775"/>
            </a:xfrm>
            <a:prstGeom prst="rect">
              <a:avLst/>
            </a:prstGeom>
            <a:solidFill>
              <a:srgbClr val="FFFFFF"/>
            </a:solidFill>
            <a:ln w="9525">
              <a:solidFill>
                <a:srgbClr val="000000"/>
              </a:solidFill>
              <a:miter lim="800000"/>
              <a:headEnd/>
              <a:tailEnd/>
            </a:ln>
            <a:extLst>
              <a:ext uri="{C572A759-6A51-4108-AA02-DFA0A04FC94B}">
                <ma14:wrappingTextBox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a:ln>
                    <a:noFill/>
                  </a:ln>
                  <a:solidFill>
                    <a:schemeClr val="tx1"/>
                  </a:solidFill>
                  <a:effectLst/>
                  <a:latin typeface="Cambria" charset="0"/>
                  <a:ea typeface="ÇlÇr ñæí©" charset="0"/>
                </a:rPr>
                <a:t>Life Context Questions</a:t>
              </a:r>
              <a:endParaRPr kumimoji="0" lang="en-US" sz="2400" b="0" i="0" u="none" strike="noStrike" cap="none" normalizeH="0" baseline="0" dirty="0">
                <a:ln>
                  <a:noFill/>
                </a:ln>
                <a:solidFill>
                  <a:schemeClr val="tx1"/>
                </a:solidFill>
                <a:effectLst/>
                <a:latin typeface="Arial" charset="0"/>
                <a:ea typeface="ＭＳ Ｐゴシック" charset="0"/>
              </a:endParaRPr>
            </a:p>
          </p:txBody>
        </p:sp>
        <p:sp>
          <p:nvSpPr>
            <p:cNvPr id="10" name="Text Box 13"/>
            <p:cNvSpPr txBox="1">
              <a:spLocks noChangeArrowheads="1"/>
            </p:cNvSpPr>
            <p:nvPr/>
          </p:nvSpPr>
          <p:spPr bwMode="auto">
            <a:xfrm>
              <a:off x="2751" y="2792"/>
              <a:ext cx="2542" cy="1576"/>
            </a:xfrm>
            <a:prstGeom prst="rect">
              <a:avLst/>
            </a:prstGeom>
            <a:solidFill>
              <a:srgbClr val="FFFFFF"/>
            </a:solidFill>
            <a:ln w="9525">
              <a:solidFill>
                <a:srgbClr val="000000"/>
              </a:solidFill>
              <a:miter lim="800000"/>
              <a:headEnd/>
              <a:tailEnd/>
            </a:ln>
            <a:extLst>
              <a:ext uri="{C572A759-6A51-4108-AA02-DFA0A04FC94B}">
                <ma14:wrappingTextBox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a:ln>
                    <a:noFill/>
                  </a:ln>
                  <a:solidFill>
                    <a:schemeClr val="tx1"/>
                  </a:solidFill>
                  <a:effectLst/>
                  <a:latin typeface="Cambria" charset="0"/>
                  <a:ea typeface="ÇlÇr ñæí©" charset="0"/>
                </a:rPr>
                <a:t>Functional Analysis</a:t>
              </a:r>
              <a:endParaRPr kumimoji="0" lang="en-US" sz="1200" b="0" i="0" u="none" strike="noStrike" cap="none" normalizeH="0" baseline="0" dirty="0">
                <a:ln>
                  <a:noFill/>
                </a:ln>
                <a:solidFill>
                  <a:schemeClr val="tx1"/>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Symbol" charset="0"/>
                  <a:ea typeface="ÇlÇr ñæí©" charset="0"/>
                </a:rPr>
                <a:t></a:t>
              </a:r>
              <a:r>
                <a:rPr kumimoji="0" lang="en-US" sz="1100" b="0" i="0" u="none" strike="noStrike" cap="none" normalizeH="0" baseline="0" dirty="0">
                  <a:ln>
                    <a:noFill/>
                  </a:ln>
                  <a:solidFill>
                    <a:schemeClr val="tx1"/>
                  </a:solidFill>
                  <a:effectLst/>
                  <a:latin typeface="Cambria" charset="0"/>
                  <a:ea typeface="ÇlÇr ñæí©" charset="0"/>
                </a:rPr>
                <a:t>Problem Specification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Symbol" charset="0"/>
                  <a:ea typeface="ÇlÇr ñæí©" charset="0"/>
                </a:rPr>
                <a:t></a:t>
              </a:r>
              <a:r>
                <a:rPr kumimoji="0" lang="en-US" sz="1100" b="0" i="0" u="none" strike="noStrike" cap="none" normalizeH="0" baseline="0" dirty="0">
                  <a:ln>
                    <a:noFill/>
                  </a:ln>
                  <a:solidFill>
                    <a:schemeClr val="tx1"/>
                  </a:solidFill>
                  <a:effectLst/>
                  <a:latin typeface="Cambria" charset="0"/>
                  <a:ea typeface="ÇlÇr ñæí©" charset="0"/>
                </a:rPr>
                <a:t>Conceptualization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Symbol" charset="0"/>
                  <a:ea typeface="ÇlÇr ñæí©" charset="0"/>
                </a:rPr>
                <a:t></a:t>
              </a:r>
              <a:r>
                <a:rPr kumimoji="0" lang="en-US" sz="1100" b="0" i="0" u="none" strike="noStrike" cap="none" normalizeH="0" baseline="0" dirty="0">
                  <a:ln>
                    <a:noFill/>
                  </a:ln>
                  <a:solidFill>
                    <a:schemeClr val="tx1"/>
                  </a:solidFill>
                  <a:effectLst/>
                  <a:latin typeface="Cambria" charset="0"/>
                  <a:ea typeface="ÇlÇr ñæí©" charset="0"/>
                </a:rPr>
                <a:t>Teaching New Behavior</a:t>
              </a:r>
              <a:endParaRPr kumimoji="0" lang="en-US" sz="2400" b="0" i="0" u="none" strike="noStrike" cap="none" normalizeH="0" baseline="0" dirty="0">
                <a:ln>
                  <a:noFill/>
                </a:ln>
                <a:solidFill>
                  <a:schemeClr val="tx1"/>
                </a:solidFill>
                <a:effectLst/>
                <a:latin typeface="Arial" charset="0"/>
                <a:ea typeface="ＭＳ Ｐゴシック" charset="0"/>
              </a:endParaRPr>
            </a:p>
          </p:txBody>
        </p:sp>
        <p:sp>
          <p:nvSpPr>
            <p:cNvPr id="11" name="Text Box 2"/>
            <p:cNvSpPr txBox="1">
              <a:spLocks noChangeArrowheads="1"/>
            </p:cNvSpPr>
            <p:nvPr/>
          </p:nvSpPr>
          <p:spPr bwMode="auto">
            <a:xfrm>
              <a:off x="5293" y="1550"/>
              <a:ext cx="1800" cy="775"/>
            </a:xfrm>
            <a:prstGeom prst="rect">
              <a:avLst/>
            </a:prstGeom>
            <a:solidFill>
              <a:srgbClr val="FFFFFF"/>
            </a:solidFill>
            <a:ln w="9525">
              <a:solidFill>
                <a:srgbClr val="000000"/>
              </a:solidFill>
              <a:miter lim="800000"/>
              <a:headEnd/>
              <a:tailEnd/>
            </a:ln>
            <a:extLst>
              <a:ext uri="{C572A759-6A51-4108-AA02-DFA0A04FC94B}">
                <ma14:wrappingTextBox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a:ln>
                    <a:noFill/>
                  </a:ln>
                  <a:solidFill>
                    <a:schemeClr val="tx1"/>
                  </a:solidFill>
                  <a:effectLst/>
                  <a:latin typeface="Cambria" charset="0"/>
                  <a:ea typeface="ÇlÇr ñæí©" charset="0"/>
                </a:rPr>
                <a:t>BHC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a:ln>
                    <a:noFill/>
                  </a:ln>
                  <a:solidFill>
                    <a:schemeClr val="tx1"/>
                  </a:solidFill>
                  <a:effectLst/>
                  <a:latin typeface="Cambria" charset="0"/>
                  <a:ea typeface="ÇlÇr ñæí©" charset="0"/>
                </a:rPr>
                <a:t>Introduction</a:t>
              </a:r>
              <a:endParaRPr kumimoji="0" lang="en-US" sz="2400" b="0" i="0" u="none" strike="noStrike" cap="none" normalizeH="0" baseline="0" dirty="0">
                <a:ln>
                  <a:noFill/>
                </a:ln>
                <a:solidFill>
                  <a:schemeClr val="tx1"/>
                </a:solidFill>
                <a:effectLst/>
                <a:latin typeface="Arial" charset="0"/>
                <a:ea typeface="ＭＳ Ｐゴシック" charset="0"/>
              </a:endParaRPr>
            </a:p>
          </p:txBody>
        </p:sp>
      </p:grpSp>
    </p:spTree>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Follow-up Visit</a:t>
            </a:r>
          </a:p>
        </p:txBody>
      </p:sp>
      <p:grpSp>
        <p:nvGrpSpPr>
          <p:cNvPr id="4" name="Group 3"/>
          <p:cNvGrpSpPr/>
          <p:nvPr/>
        </p:nvGrpSpPr>
        <p:grpSpPr>
          <a:xfrm>
            <a:off x="1905000" y="1828800"/>
            <a:ext cx="5715000" cy="4648200"/>
            <a:chOff x="0" y="0"/>
            <a:chExt cx="3712845" cy="3562350"/>
          </a:xfrm>
        </p:grpSpPr>
        <p:sp>
          <p:nvSpPr>
            <p:cNvPr id="5" name="Donut 4"/>
            <p:cNvSpPr>
              <a:spLocks/>
            </p:cNvSpPr>
            <p:nvPr/>
          </p:nvSpPr>
          <p:spPr>
            <a:xfrm>
              <a:off x="886460" y="105410"/>
              <a:ext cx="2263775" cy="2212340"/>
            </a:xfrm>
            <a:prstGeom prst="donut">
              <a:avLst>
                <a:gd name="adj" fmla="val 1412"/>
              </a:avLst>
            </a:prstGeom>
            <a:solidFill>
              <a:sysClr val="window" lastClr="FFFFFF">
                <a:lumMod val="65000"/>
              </a:sysClr>
            </a:solidFill>
            <a:ln w="9525" cap="flat" cmpd="sng" algn="ctr">
              <a:solidFill>
                <a:sysClr val="window" lastClr="FFFFFF">
                  <a:lumMod val="65000"/>
                </a:sys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6" name="Striped Right Arrow 5"/>
            <p:cNvSpPr>
              <a:spLocks/>
            </p:cNvSpPr>
            <p:nvPr/>
          </p:nvSpPr>
          <p:spPr>
            <a:xfrm>
              <a:off x="299720" y="106045"/>
              <a:ext cx="898525" cy="386080"/>
            </a:xfrm>
            <a:prstGeom prst="stripedRightArrow">
              <a:avLst>
                <a:gd name="adj1" fmla="val 29030"/>
                <a:gd name="adj2" fmla="val 69121"/>
              </a:avLst>
            </a:prstGeom>
            <a:solidFill>
              <a:srgbClr val="A6A6A6"/>
            </a:solidFill>
            <a:ln w="952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7" name="Text Box 1"/>
            <p:cNvSpPr txBox="1">
              <a:spLocks/>
            </p:cNvSpPr>
            <p:nvPr/>
          </p:nvSpPr>
          <p:spPr>
            <a:xfrm>
              <a:off x="0" y="2943860"/>
              <a:ext cx="3412067" cy="618490"/>
            </a:xfrm>
            <a:prstGeom prst="rect">
              <a:avLst/>
            </a:prstGeom>
            <a:noFill/>
            <a:ln>
              <a:noFill/>
            </a:ln>
            <a:effectLst/>
            <a:extLst>
              <a:ext uri="{C572A759-6A51-4108-AA02-DFA0A04FC94B}">
                <ma14:wrappingTextBoxFlag xmlns="" xmlns:ma14="http://schemas.microsoft.com/office/mac/drawingml/2011/main" val="1"/>
              </a:ext>
            </a:ex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i="1" dirty="0">
                  <a:effectLst/>
                  <a:latin typeface="Times New Roman"/>
                  <a:ea typeface="ＭＳ 明朝"/>
                  <a:cs typeface="Times New Roman"/>
                </a:rPr>
                <a:t>Figure 9.9</a:t>
              </a:r>
              <a:r>
                <a:rPr lang="en-US" sz="1200" dirty="0">
                  <a:effectLst/>
                  <a:latin typeface="Times New Roman"/>
                  <a:ea typeface="ＭＳ 明朝"/>
                  <a:cs typeface="Times New Roman"/>
                </a:rPr>
                <a:t>. Components of a BHC follow-up visit.</a:t>
              </a:r>
              <a:endParaRPr lang="en-US" sz="1200" dirty="0">
                <a:effectLst/>
                <a:latin typeface="Cambria"/>
                <a:ea typeface="ＭＳ 明朝"/>
                <a:cs typeface="Times New Roman"/>
              </a:endParaRPr>
            </a:p>
            <a:p>
              <a:pPr marL="0" marR="0">
                <a:spcBef>
                  <a:spcPts val="0"/>
                </a:spcBef>
                <a:spcAft>
                  <a:spcPts val="0"/>
                </a:spcAft>
              </a:pPr>
              <a:r>
                <a:rPr lang="en-US" sz="1200" dirty="0">
                  <a:effectLst/>
                  <a:latin typeface="Cambria"/>
                  <a:ea typeface="ＭＳ 明朝"/>
                  <a:cs typeface="Times New Roman"/>
                </a:rPr>
                <a:t> </a:t>
              </a:r>
            </a:p>
          </p:txBody>
        </p:sp>
        <p:sp>
          <p:nvSpPr>
            <p:cNvPr id="8" name="Text Box 14"/>
            <p:cNvSpPr txBox="1">
              <a:spLocks/>
            </p:cNvSpPr>
            <p:nvPr/>
          </p:nvSpPr>
          <p:spPr>
            <a:xfrm>
              <a:off x="2510790" y="995680"/>
              <a:ext cx="1202055" cy="525145"/>
            </a:xfrm>
            <a:prstGeom prst="rect">
              <a:avLst/>
            </a:prstGeom>
            <a:solidFill>
              <a:sysClr val="window" lastClr="FFFFFF"/>
            </a:solidFill>
            <a:ln>
              <a:solidFill>
                <a:srgbClr val="000000"/>
              </a:solidFill>
            </a:ln>
            <a:effectLst/>
            <a:extLst>
              <a:ext uri="{C572A759-6A51-4108-AA02-DFA0A04FC94B}">
                <ma14:wrappingTextBoxFlag xmlns="" xmlns:ma14="http://schemas.microsoft.com/office/mac/drawingml/2011/main" val="1"/>
              </a:ext>
            </a:ex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300" dirty="0">
                  <a:effectLst/>
                  <a:latin typeface="Cambria"/>
                  <a:ea typeface="ＭＳ 明朝"/>
                  <a:cs typeface="Times New Roman"/>
                </a:rPr>
                <a:t>Assess Improvement</a:t>
              </a:r>
              <a:endParaRPr lang="en-US" sz="1200" dirty="0">
                <a:effectLst/>
                <a:latin typeface="Cambria"/>
                <a:ea typeface="ＭＳ 明朝"/>
                <a:cs typeface="Times New Roman"/>
              </a:endParaRPr>
            </a:p>
          </p:txBody>
        </p:sp>
        <p:sp>
          <p:nvSpPr>
            <p:cNvPr id="9" name="Text Box 2"/>
            <p:cNvSpPr txBox="1">
              <a:spLocks/>
            </p:cNvSpPr>
            <p:nvPr/>
          </p:nvSpPr>
          <p:spPr>
            <a:xfrm>
              <a:off x="1482090" y="0"/>
              <a:ext cx="1202055" cy="492125"/>
            </a:xfrm>
            <a:prstGeom prst="rect">
              <a:avLst/>
            </a:prstGeom>
            <a:solidFill>
              <a:sysClr val="window" lastClr="FFFFFF"/>
            </a:solidFill>
            <a:ln>
              <a:solidFill>
                <a:sysClr val="windowText" lastClr="000000"/>
              </a:solidFill>
            </a:ln>
            <a:effectLst/>
            <a:extLst>
              <a:ext uri="{C572A759-6A51-4108-AA02-DFA0A04FC94B}">
                <ma14:wrappingTextBoxFlag xmlns="" xmlns:ma14="http://schemas.microsoft.com/office/mac/drawingml/2011/main" val="1"/>
              </a:ext>
            </a:ex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300" dirty="0">
                  <a:effectLst/>
                  <a:latin typeface="Cambria"/>
                  <a:ea typeface="ＭＳ 明朝"/>
                  <a:cs typeface="Times New Roman"/>
                </a:rPr>
                <a:t>Outcome Measurement</a:t>
              </a:r>
              <a:endParaRPr lang="en-US" sz="1200" dirty="0">
                <a:effectLst/>
                <a:latin typeface="Cambria"/>
                <a:ea typeface="ＭＳ 明朝"/>
                <a:cs typeface="Times New Roman"/>
              </a:endParaRPr>
            </a:p>
          </p:txBody>
        </p:sp>
        <p:sp>
          <p:nvSpPr>
            <p:cNvPr id="10" name="Text Box 4"/>
            <p:cNvSpPr txBox="1">
              <a:spLocks/>
            </p:cNvSpPr>
            <p:nvPr/>
          </p:nvSpPr>
          <p:spPr>
            <a:xfrm>
              <a:off x="1482090" y="2054860"/>
              <a:ext cx="1202055" cy="525145"/>
            </a:xfrm>
            <a:prstGeom prst="rect">
              <a:avLst/>
            </a:prstGeom>
            <a:solidFill>
              <a:sysClr val="window" lastClr="FFFFFF"/>
            </a:solidFill>
            <a:ln>
              <a:solidFill>
                <a:srgbClr val="000000"/>
              </a:solidFill>
            </a:ln>
            <a:effectLst/>
            <a:extLst>
              <a:ext uri="{C572A759-6A51-4108-AA02-DFA0A04FC94B}">
                <ma14:wrappingTextBoxFlag xmlns="" xmlns:ma14="http://schemas.microsoft.com/office/mac/drawingml/2011/main" val="1"/>
              </a:ext>
            </a:ex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300" dirty="0">
                  <a:effectLst/>
                  <a:latin typeface="Cambria"/>
                  <a:ea typeface="ＭＳ 明朝"/>
                  <a:cs typeface="Times New Roman"/>
                </a:rPr>
                <a:t>Implement Plan</a:t>
              </a:r>
              <a:endParaRPr lang="en-US" sz="1200" dirty="0">
                <a:effectLst/>
                <a:latin typeface="Cambria"/>
                <a:ea typeface="ＭＳ 明朝"/>
                <a:cs typeface="Times New Roman"/>
              </a:endParaRPr>
            </a:p>
          </p:txBody>
        </p:sp>
        <p:sp>
          <p:nvSpPr>
            <p:cNvPr id="11" name="Text Box 7"/>
            <p:cNvSpPr txBox="1">
              <a:spLocks/>
            </p:cNvSpPr>
            <p:nvPr/>
          </p:nvSpPr>
          <p:spPr>
            <a:xfrm>
              <a:off x="635" y="762000"/>
              <a:ext cx="1783715" cy="996315"/>
            </a:xfrm>
            <a:prstGeom prst="rect">
              <a:avLst/>
            </a:prstGeom>
            <a:solidFill>
              <a:sysClr val="window" lastClr="FFFFFF"/>
            </a:solidFill>
            <a:ln>
              <a:solidFill>
                <a:srgbClr val="000000"/>
              </a:solidFill>
            </a:ln>
            <a:effectLst/>
            <a:extLst>
              <a:ext uri="{C572A759-6A51-4108-AA02-DFA0A04FC94B}">
                <ma14:wrappingTextBoxFlag xmlns="" xmlns:ma14="http://schemas.microsoft.com/office/mac/drawingml/2011/main" val="1"/>
              </a:ext>
            </a:ex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300" dirty="0">
                  <a:effectLst/>
                  <a:latin typeface="Cambria"/>
                  <a:ea typeface="ＭＳ 明朝"/>
                  <a:cs typeface="Times New Roman"/>
                </a:rPr>
                <a:t>Functional Analysis </a:t>
              </a:r>
              <a:endParaRPr lang="en-US" sz="1200" dirty="0">
                <a:effectLst/>
                <a:latin typeface="Cambria"/>
                <a:ea typeface="ＭＳ 明朝"/>
                <a:cs typeface="Times New Roman"/>
              </a:endParaRPr>
            </a:p>
            <a:p>
              <a:pPr marL="0" marR="0">
                <a:spcBef>
                  <a:spcPts val="0"/>
                </a:spcBef>
                <a:spcAft>
                  <a:spcPts val="0"/>
                </a:spcAft>
              </a:pPr>
              <a:r>
                <a:rPr lang="en-US" sz="1100" dirty="0">
                  <a:effectLst/>
                  <a:latin typeface="Cambria"/>
                  <a:ea typeface="ＭＳ 明朝"/>
                  <a:cs typeface="Times New Roman"/>
                </a:rPr>
                <a:t>(if needed):</a:t>
              </a:r>
              <a:endParaRPr lang="en-US" sz="1200" dirty="0">
                <a:effectLst/>
                <a:latin typeface="Cambria"/>
                <a:ea typeface="ＭＳ 明朝"/>
                <a:cs typeface="Times New Roman"/>
              </a:endParaRPr>
            </a:p>
            <a:p>
              <a:pPr marL="342900" marR="0" lvl="0" indent="-342900">
                <a:spcBef>
                  <a:spcPts val="0"/>
                </a:spcBef>
                <a:spcAft>
                  <a:spcPts val="0"/>
                </a:spcAft>
                <a:buFont typeface="Symbol"/>
                <a:buChar char=""/>
              </a:pPr>
              <a:r>
                <a:rPr lang="en-US" sz="1100" dirty="0">
                  <a:effectLst/>
                  <a:latin typeface="Cambria"/>
                  <a:ea typeface="ＭＳ 明朝"/>
                  <a:cs typeface="Times New Roman"/>
                </a:rPr>
                <a:t>Problem Specification</a:t>
              </a:r>
              <a:endParaRPr lang="en-US" sz="1200" dirty="0">
                <a:effectLst/>
                <a:latin typeface="Cambria"/>
                <a:ea typeface="ＭＳ 明朝"/>
                <a:cs typeface="Times New Roman"/>
              </a:endParaRPr>
            </a:p>
            <a:p>
              <a:pPr marL="342900" marR="0" lvl="0" indent="-342900">
                <a:spcBef>
                  <a:spcPts val="0"/>
                </a:spcBef>
                <a:spcAft>
                  <a:spcPts val="0"/>
                </a:spcAft>
                <a:buFont typeface="Symbol"/>
                <a:buChar char=""/>
              </a:pPr>
              <a:r>
                <a:rPr lang="en-US" sz="1100" dirty="0">
                  <a:effectLst/>
                  <a:latin typeface="Cambria"/>
                  <a:ea typeface="ＭＳ 明朝"/>
                  <a:cs typeface="Times New Roman"/>
                </a:rPr>
                <a:t>Conceptualization</a:t>
              </a:r>
              <a:endParaRPr lang="en-US" sz="1200" dirty="0">
                <a:effectLst/>
                <a:latin typeface="Cambria"/>
                <a:ea typeface="ＭＳ 明朝"/>
                <a:cs typeface="Times New Roman"/>
              </a:endParaRPr>
            </a:p>
            <a:p>
              <a:pPr marL="342900" marR="0" lvl="0" indent="-342900">
                <a:spcBef>
                  <a:spcPts val="0"/>
                </a:spcBef>
                <a:spcAft>
                  <a:spcPts val="0"/>
                </a:spcAft>
                <a:buFont typeface="Symbol"/>
                <a:buChar char=""/>
              </a:pPr>
              <a:r>
                <a:rPr lang="en-US" sz="1100" dirty="0">
                  <a:effectLst/>
                  <a:latin typeface="Cambria"/>
                  <a:ea typeface="ＭＳ 明朝"/>
                  <a:cs typeface="Times New Roman"/>
                </a:rPr>
                <a:t>Teaching New Behavior</a:t>
              </a:r>
              <a:endParaRPr lang="en-US" sz="1200" dirty="0">
                <a:effectLst/>
                <a:latin typeface="Cambria"/>
                <a:ea typeface="ＭＳ 明朝"/>
                <a:cs typeface="Times New Roman"/>
              </a:endParaRPr>
            </a:p>
          </p:txBody>
        </p:sp>
      </p:grpSp>
    </p:spTree>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362200"/>
            <a:ext cx="7772400" cy="1470025"/>
          </a:xfrm>
        </p:spPr>
        <p:txBody>
          <a:bodyPr/>
          <a:lstStyle/>
          <a:p>
            <a:r>
              <a:rPr lang="en-US" dirty="0"/>
              <a:t>The “Toolkit”</a:t>
            </a:r>
          </a:p>
        </p:txBody>
      </p:sp>
    </p:spTree>
    <p:extLst>
      <p:ext uri="{BB962C8B-B14F-4D97-AF65-F5344CB8AC3E}">
        <p14:creationId xmlns:p14="http://schemas.microsoft.com/office/powerpoint/2010/main" val="20201702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The most common behavioral interventions in PC....</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Behavioral Activation</a:t>
            </a:r>
          </a:p>
          <a:p>
            <a:r>
              <a:rPr lang="en-US" dirty="0">
                <a:latin typeface="Times New Roman" panose="02020603050405020304" pitchFamily="18" charset="0"/>
                <a:cs typeface="Times New Roman" panose="02020603050405020304" pitchFamily="18" charset="0"/>
              </a:rPr>
              <a:t>Problem Solving Treatment for Primary Care (PST-PC)</a:t>
            </a:r>
          </a:p>
          <a:p>
            <a:r>
              <a:rPr lang="en-US" dirty="0">
                <a:latin typeface="Times New Roman" panose="02020603050405020304" pitchFamily="18" charset="0"/>
                <a:cs typeface="Times New Roman" panose="02020603050405020304" pitchFamily="18" charset="0"/>
              </a:rPr>
              <a:t>Behavioral Medicine-Specific Consultations</a:t>
            </a:r>
          </a:p>
          <a:p>
            <a:r>
              <a:rPr lang="en-US" dirty="0">
                <a:latin typeface="Times New Roman" panose="02020603050405020304" pitchFamily="18" charset="0"/>
                <a:cs typeface="Times New Roman" panose="02020603050405020304" pitchFamily="18" charset="0"/>
              </a:rPr>
              <a:t>Relaxation Training</a:t>
            </a:r>
          </a:p>
          <a:p>
            <a:r>
              <a:rPr lang="en-US" dirty="0">
                <a:latin typeface="Times New Roman" panose="02020603050405020304" pitchFamily="18" charset="0"/>
                <a:cs typeface="Times New Roman" panose="02020603050405020304" pitchFamily="18" charset="0"/>
              </a:rPr>
              <a:t>Parent-Management Training</a:t>
            </a:r>
          </a:p>
          <a:p>
            <a:endParaRPr lang="en-US" dirty="0"/>
          </a:p>
          <a:p>
            <a:endParaRPr lang="en-US" dirty="0"/>
          </a:p>
          <a:p>
            <a:endParaRPr lang="en-US" dirty="0"/>
          </a:p>
          <a:p>
            <a:endParaRPr lang="en-US" dirty="0"/>
          </a:p>
        </p:txBody>
      </p:sp>
      <p:sp>
        <p:nvSpPr>
          <p:cNvPr id="4" name="TextBox 3"/>
          <p:cNvSpPr txBox="1"/>
          <p:nvPr/>
        </p:nvSpPr>
        <p:spPr>
          <a:xfrm>
            <a:off x="152400" y="5943600"/>
            <a:ext cx="2286000" cy="661720"/>
          </a:xfrm>
          <a:prstGeom prst="rect">
            <a:avLst/>
          </a:prstGeom>
          <a:noFill/>
        </p:spPr>
        <p:txBody>
          <a:bodyPr wrap="square" rtlCol="0">
            <a:spAutoFit/>
          </a:bodyPr>
          <a:lstStyle/>
          <a:p>
            <a:r>
              <a:rPr lang="en-US" dirty="0"/>
              <a:t>Bridges et al. (2015)</a:t>
            </a:r>
          </a:p>
          <a:p>
            <a:endParaRPr lang="en-US" dirty="0"/>
          </a:p>
        </p:txBody>
      </p:sp>
    </p:spTree>
    <p:extLst>
      <p:ext uri="{BB962C8B-B14F-4D97-AF65-F5344CB8AC3E}">
        <p14:creationId xmlns:p14="http://schemas.microsoft.com/office/powerpoint/2010/main" val="16462802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Behavioral Activation</a:t>
            </a:r>
          </a:p>
        </p:txBody>
      </p:sp>
      <p:sp>
        <p:nvSpPr>
          <p:cNvPr id="3" name="Content Placeholder 2"/>
          <p:cNvSpPr>
            <a:spLocks noGrp="1"/>
          </p:cNvSpPr>
          <p:nvPr>
            <p:ph idx="1"/>
          </p:nvPr>
        </p:nvSpPr>
        <p:spPr/>
        <p:txBody>
          <a:bodyPr>
            <a:normAutofit fontScale="85000" lnSpcReduction="20000"/>
          </a:bodyPr>
          <a:lstStyle/>
          <a:p>
            <a:r>
              <a:rPr lang="en-US" dirty="0">
                <a:latin typeface="Times New Roman" panose="02020603050405020304" pitchFamily="18" charset="0"/>
                <a:cs typeface="Times New Roman" panose="02020603050405020304" pitchFamily="18" charset="0"/>
              </a:rPr>
              <a:t>What is “Behavioral Activation”?</a:t>
            </a:r>
          </a:p>
          <a:p>
            <a:pPr lvl="1"/>
            <a:r>
              <a:rPr lang="en-US" dirty="0">
                <a:latin typeface="Times New Roman" panose="02020603050405020304" pitchFamily="18" charset="0"/>
                <a:cs typeface="Times New Roman" panose="02020603050405020304" pitchFamily="18" charset="0"/>
              </a:rPr>
              <a:t>Based behavioral reinforcement theory</a:t>
            </a:r>
          </a:p>
          <a:p>
            <a:pPr lvl="1"/>
            <a:r>
              <a:rPr lang="en-US" dirty="0">
                <a:latin typeface="Times New Roman" panose="02020603050405020304" pitchFamily="18" charset="0"/>
                <a:cs typeface="Times New Roman" panose="02020603050405020304" pitchFamily="18" charset="0"/>
              </a:rPr>
              <a:t>Emphasizes overcoming patterns of withdrawal by coaching engagement in meaningful activities </a:t>
            </a:r>
          </a:p>
          <a:p>
            <a:r>
              <a:rPr lang="en-US" dirty="0">
                <a:latin typeface="Times New Roman" panose="02020603050405020304" pitchFamily="18" charset="0"/>
                <a:cs typeface="Times New Roman" panose="02020603050405020304" pitchFamily="18" charset="0"/>
              </a:rPr>
              <a:t>Effective for depression and anxiety disorders</a:t>
            </a:r>
          </a:p>
          <a:p>
            <a:r>
              <a:rPr lang="en-US" dirty="0">
                <a:latin typeface="Times New Roman" panose="02020603050405020304" pitchFamily="18" charset="0"/>
                <a:cs typeface="Times New Roman" panose="02020603050405020304" pitchFamily="18" charset="0"/>
              </a:rPr>
              <a:t>Activation-based intervention – limited focus on cognitions</a:t>
            </a:r>
          </a:p>
          <a:p>
            <a:r>
              <a:rPr lang="en-US" dirty="0">
                <a:latin typeface="Times New Roman" panose="02020603050405020304" pitchFamily="18" charset="0"/>
                <a:cs typeface="Times New Roman" panose="02020603050405020304" pitchFamily="18" charset="0"/>
              </a:rPr>
              <a:t>Important to assess values; short-term and long-term goals</a:t>
            </a:r>
          </a:p>
          <a:p>
            <a:r>
              <a:rPr lang="en-US" dirty="0">
                <a:latin typeface="Times New Roman" panose="02020603050405020304" pitchFamily="18" charset="0"/>
                <a:cs typeface="Times New Roman" panose="02020603050405020304" pitchFamily="18" charset="0"/>
              </a:rPr>
              <a:t>Benefits in PC?</a:t>
            </a:r>
          </a:p>
          <a:p>
            <a:r>
              <a:rPr lang="en-US" dirty="0">
                <a:latin typeface="Times New Roman" panose="02020603050405020304" pitchFamily="18" charset="0"/>
                <a:cs typeface="Times New Roman" panose="02020603050405020304" pitchFamily="18" charset="0"/>
              </a:rPr>
              <a:t>Motivational Interviewing helpful</a:t>
            </a:r>
          </a:p>
          <a:p>
            <a:endParaRPr lang="en-US" dirty="0"/>
          </a:p>
        </p:txBody>
      </p:sp>
      <p:sp>
        <p:nvSpPr>
          <p:cNvPr id="4" name="TextBox 3"/>
          <p:cNvSpPr txBox="1"/>
          <p:nvPr/>
        </p:nvSpPr>
        <p:spPr>
          <a:xfrm>
            <a:off x="7162800" y="5791200"/>
            <a:ext cx="1828800" cy="923330"/>
          </a:xfrm>
          <a:prstGeom prst="rect">
            <a:avLst/>
          </a:prstGeom>
          <a:noFill/>
        </p:spPr>
        <p:txBody>
          <a:bodyPr wrap="square" rtlCol="0">
            <a:spAutoFit/>
          </a:bodyPr>
          <a:lstStyle/>
          <a:p>
            <a:r>
              <a:rPr lang="en-US" dirty="0" err="1"/>
              <a:t>Jakupcak</a:t>
            </a:r>
            <a:r>
              <a:rPr lang="en-US" dirty="0"/>
              <a:t> et al., 2010; </a:t>
            </a:r>
            <a:r>
              <a:rPr lang="en-US" dirty="0" err="1"/>
              <a:t>Hopko</a:t>
            </a:r>
            <a:r>
              <a:rPr lang="en-US" dirty="0"/>
              <a:t> et al., 2005</a:t>
            </a:r>
          </a:p>
        </p:txBody>
      </p:sp>
    </p:spTree>
    <p:extLst>
      <p:ext uri="{BB962C8B-B14F-4D97-AF65-F5344CB8AC3E}">
        <p14:creationId xmlns:p14="http://schemas.microsoft.com/office/powerpoint/2010/main" val="400202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10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1000"/>
                                        <p:tgtEl>
                                          <p:spTgt spid="3">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1000"/>
                                        <p:tgtEl>
                                          <p:spTgt spid="3">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10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blinds(horizontal)">
                                      <p:cBhvr>
                                        <p:cTn id="26" dur="10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blinds(horizontal)">
                                      <p:cBhvr>
                                        <p:cTn id="31"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PST-PC</a:t>
            </a:r>
          </a:p>
        </p:txBody>
      </p:sp>
      <p:sp>
        <p:nvSpPr>
          <p:cNvPr id="3" name="Content Placeholder 2"/>
          <p:cNvSpPr>
            <a:spLocks noGrp="1"/>
          </p:cNvSpPr>
          <p:nvPr>
            <p:ph idx="1"/>
          </p:nvPr>
        </p:nvSpPr>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What is “PST-PC”?</a:t>
            </a:r>
          </a:p>
          <a:p>
            <a:pPr lvl="1"/>
            <a:r>
              <a:rPr lang="en-US" dirty="0">
                <a:latin typeface="Times New Roman" panose="02020603050405020304" pitchFamily="18" charset="0"/>
                <a:cs typeface="Times New Roman" panose="02020603050405020304" pitchFamily="18" charset="0"/>
              </a:rPr>
              <a:t>Based from Problem Solving Therapy (</a:t>
            </a:r>
            <a:r>
              <a:rPr lang="en-US" dirty="0" err="1">
                <a:latin typeface="Times New Roman" panose="02020603050405020304" pitchFamily="18" charset="0"/>
                <a:cs typeface="Times New Roman" panose="02020603050405020304" pitchFamily="18" charset="0"/>
              </a:rPr>
              <a:t>Nezu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Nezu</a:t>
            </a:r>
            <a:r>
              <a:rPr lang="en-US" dirty="0">
                <a:latin typeface="Times New Roman" panose="02020603050405020304" pitchFamily="18" charset="0"/>
                <a:cs typeface="Times New Roman" panose="02020603050405020304" pitchFamily="18" charset="0"/>
              </a:rPr>
              <a:t>, &amp; </a:t>
            </a:r>
            <a:r>
              <a:rPr lang="en-US" dirty="0" err="1">
                <a:latin typeface="Times New Roman" panose="02020603050405020304" pitchFamily="18" charset="0"/>
                <a:cs typeface="Times New Roman" panose="02020603050405020304" pitchFamily="18" charset="0"/>
              </a:rPr>
              <a:t>Arean</a:t>
            </a:r>
            <a:r>
              <a:rPr lang="en-US" dirty="0">
                <a:latin typeface="Times New Roman" panose="02020603050405020304" pitchFamily="18" charset="0"/>
                <a:cs typeface="Times New Roman" panose="02020603050405020304" pitchFamily="18" charset="0"/>
              </a:rPr>
              <a:t>, 1991)</a:t>
            </a:r>
          </a:p>
          <a:p>
            <a:pPr lvl="1"/>
            <a:r>
              <a:rPr lang="en-US" dirty="0">
                <a:latin typeface="Times New Roman" panose="02020603050405020304" pitchFamily="18" charset="0"/>
                <a:cs typeface="Times New Roman" panose="02020603050405020304" pitchFamily="18" charset="0"/>
              </a:rPr>
              <a:t>Developed by Oxford University</a:t>
            </a:r>
          </a:p>
          <a:p>
            <a:pPr lvl="1"/>
            <a:r>
              <a:rPr lang="en-US" dirty="0">
                <a:latin typeface="Times New Roman" panose="02020603050405020304" pitchFamily="18" charset="0"/>
                <a:cs typeface="Times New Roman" panose="02020603050405020304" pitchFamily="18" charset="0"/>
              </a:rPr>
              <a:t>Focuses on practical training model so patients can easily see value of skills and quickly apply skills to everyday life</a:t>
            </a:r>
          </a:p>
          <a:p>
            <a:pPr lvl="1"/>
            <a:r>
              <a:rPr lang="en-US" dirty="0">
                <a:latin typeface="Times New Roman" panose="02020603050405020304" pitchFamily="18" charset="0"/>
                <a:cs typeface="Times New Roman" panose="02020603050405020304" pitchFamily="18" charset="0"/>
              </a:rPr>
              <a:t>Brief and flexible</a:t>
            </a:r>
          </a:p>
          <a:p>
            <a:r>
              <a:rPr lang="en-US" dirty="0">
                <a:latin typeface="Times New Roman" panose="02020603050405020304" pitchFamily="18" charset="0"/>
                <a:cs typeface="Times New Roman" panose="02020603050405020304" pitchFamily="18" charset="0"/>
              </a:rPr>
              <a:t>Psycho-educational and behavioral activation intervention – focus on skill development</a:t>
            </a:r>
          </a:p>
          <a:p>
            <a:r>
              <a:rPr lang="en-US" dirty="0">
                <a:latin typeface="Times New Roman" panose="02020603050405020304" pitchFamily="18" charset="0"/>
                <a:cs typeface="Times New Roman" panose="02020603050405020304" pitchFamily="18" charset="0"/>
              </a:rPr>
              <a:t>Motivational Interviewing helpful</a:t>
            </a:r>
          </a:p>
        </p:txBody>
      </p:sp>
      <p:sp>
        <p:nvSpPr>
          <p:cNvPr id="4" name="TextBox 3"/>
          <p:cNvSpPr txBox="1"/>
          <p:nvPr/>
        </p:nvSpPr>
        <p:spPr>
          <a:xfrm>
            <a:off x="6781800" y="6019800"/>
            <a:ext cx="2209800" cy="646331"/>
          </a:xfrm>
          <a:prstGeom prst="rect">
            <a:avLst/>
          </a:prstGeom>
          <a:noFill/>
        </p:spPr>
        <p:txBody>
          <a:bodyPr wrap="square" rtlCol="0">
            <a:spAutoFit/>
          </a:bodyPr>
          <a:lstStyle/>
          <a:p>
            <a:r>
              <a:rPr lang="en-US" dirty="0"/>
              <a:t>Hegel, Barrett, &amp; </a:t>
            </a:r>
            <a:r>
              <a:rPr lang="en-US" dirty="0" err="1"/>
              <a:t>Oxman</a:t>
            </a:r>
            <a:r>
              <a:rPr lang="en-US" dirty="0"/>
              <a:t>, 2000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10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1000"/>
                                        <p:tgtEl>
                                          <p:spTgt spid="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1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1000"/>
                                        <p:tgtEl>
                                          <p:spTgt spid="3">
                                            <p:txEl>
                                              <p:pRg st="5" end="5"/>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linds(horizontal)">
                                      <p:cBhvr>
                                        <p:cTn id="29"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PST-PC</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447800"/>
            <a:ext cx="8839199"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781800" y="6019800"/>
            <a:ext cx="2209800" cy="646331"/>
          </a:xfrm>
          <a:prstGeom prst="rect">
            <a:avLst/>
          </a:prstGeom>
          <a:noFill/>
        </p:spPr>
        <p:txBody>
          <a:bodyPr wrap="square" rtlCol="0">
            <a:spAutoFit/>
          </a:bodyPr>
          <a:lstStyle/>
          <a:p>
            <a:r>
              <a:rPr lang="en-US" dirty="0"/>
              <a:t>Hegel, Barrett, &amp; </a:t>
            </a:r>
            <a:r>
              <a:rPr lang="en-US" dirty="0" err="1"/>
              <a:t>Oxman</a:t>
            </a:r>
            <a:r>
              <a:rPr lang="en-US" dirty="0"/>
              <a:t>, 2000</a:t>
            </a:r>
          </a:p>
        </p:txBody>
      </p:sp>
    </p:spTree>
    <p:extLst>
      <p:ext uri="{BB962C8B-B14F-4D97-AF65-F5344CB8AC3E}">
        <p14:creationId xmlns:p14="http://schemas.microsoft.com/office/powerpoint/2010/main" val="99823545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PST-PC: Seven Stages</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1) Defining the problem</a:t>
            </a:r>
          </a:p>
          <a:p>
            <a:r>
              <a:rPr lang="en-US" dirty="0">
                <a:latin typeface="Times New Roman" panose="02020603050405020304" pitchFamily="18" charset="0"/>
                <a:cs typeface="Times New Roman" panose="02020603050405020304" pitchFamily="18" charset="0"/>
              </a:rPr>
              <a:t>2) Establishing realistic goals</a:t>
            </a:r>
          </a:p>
          <a:p>
            <a:r>
              <a:rPr lang="en-US" dirty="0">
                <a:latin typeface="Times New Roman" panose="02020603050405020304" pitchFamily="18" charset="0"/>
                <a:cs typeface="Times New Roman" panose="02020603050405020304" pitchFamily="18" charset="0"/>
              </a:rPr>
              <a:t>3) Generating multiple solution alternatives</a:t>
            </a:r>
          </a:p>
          <a:p>
            <a:r>
              <a:rPr lang="en-US" dirty="0">
                <a:latin typeface="Times New Roman" panose="02020603050405020304" pitchFamily="18" charset="0"/>
                <a:cs typeface="Times New Roman" panose="02020603050405020304" pitchFamily="18" charset="0"/>
              </a:rPr>
              <a:t>4) Implementing decision-making guidelines</a:t>
            </a:r>
          </a:p>
          <a:p>
            <a:r>
              <a:rPr lang="en-US" dirty="0">
                <a:latin typeface="Times New Roman" panose="02020603050405020304" pitchFamily="18" charset="0"/>
                <a:cs typeface="Times New Roman" panose="02020603050405020304" pitchFamily="18" charset="0"/>
              </a:rPr>
              <a:t>5) Evaluating and choosing the solution(s)</a:t>
            </a:r>
          </a:p>
          <a:p>
            <a:r>
              <a:rPr lang="en-US" dirty="0">
                <a:latin typeface="Times New Roman" panose="02020603050405020304" pitchFamily="18" charset="0"/>
                <a:cs typeface="Times New Roman" panose="02020603050405020304" pitchFamily="18" charset="0"/>
              </a:rPr>
              <a:t>6) Implementing the preferred solution(s)</a:t>
            </a:r>
          </a:p>
          <a:p>
            <a:r>
              <a:rPr lang="en-US" dirty="0">
                <a:latin typeface="Times New Roman" panose="02020603050405020304" pitchFamily="18" charset="0"/>
                <a:cs typeface="Times New Roman" panose="02020603050405020304" pitchFamily="18" charset="0"/>
              </a:rPr>
              <a:t>7) Evaluating the outcome</a:t>
            </a:r>
          </a:p>
        </p:txBody>
      </p:sp>
      <p:sp>
        <p:nvSpPr>
          <p:cNvPr id="4" name="TextBox 3"/>
          <p:cNvSpPr txBox="1"/>
          <p:nvPr/>
        </p:nvSpPr>
        <p:spPr>
          <a:xfrm>
            <a:off x="6781800" y="6019800"/>
            <a:ext cx="2209800" cy="646331"/>
          </a:xfrm>
          <a:prstGeom prst="rect">
            <a:avLst/>
          </a:prstGeom>
          <a:noFill/>
        </p:spPr>
        <p:txBody>
          <a:bodyPr wrap="square" rtlCol="0">
            <a:spAutoFit/>
          </a:bodyPr>
          <a:lstStyle/>
          <a:p>
            <a:r>
              <a:rPr lang="en-US" dirty="0"/>
              <a:t>Hegel, Barrett, &amp; </a:t>
            </a:r>
            <a:r>
              <a:rPr lang="en-US" dirty="0" err="1"/>
              <a:t>Oxman</a:t>
            </a:r>
            <a:r>
              <a:rPr lang="en-US" dirty="0"/>
              <a:t>, 2000</a:t>
            </a:r>
          </a:p>
        </p:txBody>
      </p:sp>
    </p:spTree>
    <p:extLst>
      <p:ext uri="{BB962C8B-B14F-4D97-AF65-F5344CB8AC3E}">
        <p14:creationId xmlns:p14="http://schemas.microsoft.com/office/powerpoint/2010/main" val="32145974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Behavioral Medicine-Specific Interventions</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5 A’s</a:t>
            </a:r>
          </a:p>
          <a:p>
            <a:pPr lvl="1"/>
            <a:r>
              <a:rPr lang="en-US" dirty="0">
                <a:latin typeface="Times New Roman" panose="02020603050405020304" pitchFamily="18" charset="0"/>
                <a:cs typeface="Times New Roman" panose="02020603050405020304" pitchFamily="18" charset="0"/>
              </a:rPr>
              <a:t>Assess </a:t>
            </a:r>
          </a:p>
          <a:p>
            <a:pPr lvl="1"/>
            <a:r>
              <a:rPr lang="en-US" dirty="0">
                <a:latin typeface="Times New Roman" panose="02020603050405020304" pitchFamily="18" charset="0"/>
                <a:cs typeface="Times New Roman" panose="02020603050405020304" pitchFamily="18" charset="0"/>
              </a:rPr>
              <a:t>Advise </a:t>
            </a:r>
          </a:p>
          <a:p>
            <a:pPr lvl="1"/>
            <a:r>
              <a:rPr lang="en-US" dirty="0">
                <a:latin typeface="Times New Roman" panose="02020603050405020304" pitchFamily="18" charset="0"/>
                <a:cs typeface="Times New Roman" panose="02020603050405020304" pitchFamily="18" charset="0"/>
              </a:rPr>
              <a:t>Agree</a:t>
            </a:r>
          </a:p>
          <a:p>
            <a:pPr lvl="1"/>
            <a:r>
              <a:rPr lang="en-US" dirty="0">
                <a:latin typeface="Times New Roman" panose="02020603050405020304" pitchFamily="18" charset="0"/>
                <a:cs typeface="Times New Roman" panose="02020603050405020304" pitchFamily="18" charset="0"/>
              </a:rPr>
              <a:t>Assist</a:t>
            </a:r>
          </a:p>
          <a:p>
            <a:pPr lvl="1"/>
            <a:r>
              <a:rPr lang="en-US" dirty="0">
                <a:latin typeface="Times New Roman" panose="02020603050405020304" pitchFamily="18" charset="0"/>
                <a:cs typeface="Times New Roman" panose="02020603050405020304" pitchFamily="18" charset="0"/>
              </a:rPr>
              <a:t>Arrange</a:t>
            </a:r>
          </a:p>
        </p:txBody>
      </p:sp>
      <p:sp>
        <p:nvSpPr>
          <p:cNvPr id="4" name="TextBox 3"/>
          <p:cNvSpPr txBox="1"/>
          <p:nvPr/>
        </p:nvSpPr>
        <p:spPr>
          <a:xfrm>
            <a:off x="6781800" y="6019800"/>
            <a:ext cx="2209800" cy="369332"/>
          </a:xfrm>
          <a:prstGeom prst="rect">
            <a:avLst/>
          </a:prstGeom>
          <a:noFill/>
        </p:spPr>
        <p:txBody>
          <a:bodyPr wrap="square" rtlCol="0">
            <a:spAutoFit/>
          </a:bodyPr>
          <a:lstStyle/>
          <a:p>
            <a:r>
              <a:rPr lang="en-US" dirty="0"/>
              <a:t>Hunter et al., 2016</a:t>
            </a:r>
          </a:p>
        </p:txBody>
      </p:sp>
    </p:spTree>
    <p:extLst>
      <p:ext uri="{BB962C8B-B14F-4D97-AF65-F5344CB8AC3E}">
        <p14:creationId xmlns:p14="http://schemas.microsoft.com/office/powerpoint/2010/main" val="2489801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10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10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1000"/>
                                        <p:tgtEl>
                                          <p:spTgt spid="3">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1000"/>
                                        <p:tgtEl>
                                          <p:spTgt spid="3">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linds(horizontal)">
                                      <p:cBhvr>
                                        <p:cTn id="19"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Behavioral Medicine-Specific Interventions</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Common chronic conditions in primary care:</a:t>
            </a:r>
          </a:p>
          <a:p>
            <a:pPr lvl="1"/>
            <a:r>
              <a:rPr lang="en-US" dirty="0">
                <a:latin typeface="Times New Roman" panose="02020603050405020304" pitchFamily="18" charset="0"/>
                <a:cs typeface="Times New Roman" panose="02020603050405020304" pitchFamily="18" charset="0"/>
              </a:rPr>
              <a:t>Diabetes (Type I, Type II, and Gestational)</a:t>
            </a:r>
          </a:p>
          <a:p>
            <a:pPr lvl="1"/>
            <a:r>
              <a:rPr lang="en-US" dirty="0">
                <a:latin typeface="Times New Roman" panose="02020603050405020304" pitchFamily="18" charset="0"/>
                <a:cs typeface="Times New Roman" panose="02020603050405020304" pitchFamily="18" charset="0"/>
              </a:rPr>
              <a:t>Hypertension</a:t>
            </a:r>
          </a:p>
          <a:p>
            <a:pPr lvl="1"/>
            <a:r>
              <a:rPr lang="en-US" dirty="0">
                <a:latin typeface="Times New Roman" panose="02020603050405020304" pitchFamily="18" charset="0"/>
                <a:cs typeface="Times New Roman" panose="02020603050405020304" pitchFamily="18" charset="0"/>
              </a:rPr>
              <a:t>Chronic pain</a:t>
            </a:r>
          </a:p>
          <a:p>
            <a:pPr lvl="1"/>
            <a:r>
              <a:rPr lang="en-US" dirty="0">
                <a:latin typeface="Times New Roman" panose="02020603050405020304" pitchFamily="18" charset="0"/>
                <a:cs typeface="Times New Roman" panose="02020603050405020304" pitchFamily="18" charset="0"/>
              </a:rPr>
              <a:t>Obesity</a:t>
            </a:r>
          </a:p>
          <a:p>
            <a:pPr lvl="1"/>
            <a:r>
              <a:rPr lang="en-US" dirty="0">
                <a:latin typeface="Times New Roman" panose="02020603050405020304" pitchFamily="18" charset="0"/>
                <a:cs typeface="Times New Roman" panose="02020603050405020304" pitchFamily="18" charset="0"/>
              </a:rPr>
              <a:t>Asthma/COPD</a:t>
            </a:r>
          </a:p>
          <a:p>
            <a:pPr lvl="1"/>
            <a:r>
              <a:rPr lang="en-US" dirty="0">
                <a:latin typeface="Times New Roman" panose="02020603050405020304" pitchFamily="18" charset="0"/>
                <a:cs typeface="Times New Roman" panose="02020603050405020304" pitchFamily="18" charset="0"/>
              </a:rPr>
              <a:t>Insomnia</a:t>
            </a:r>
          </a:p>
        </p:txBody>
      </p:sp>
      <p:sp>
        <p:nvSpPr>
          <p:cNvPr id="4" name="TextBox 3"/>
          <p:cNvSpPr txBox="1"/>
          <p:nvPr/>
        </p:nvSpPr>
        <p:spPr>
          <a:xfrm>
            <a:off x="6781800" y="6019800"/>
            <a:ext cx="2209800" cy="369332"/>
          </a:xfrm>
          <a:prstGeom prst="rect">
            <a:avLst/>
          </a:prstGeom>
          <a:noFill/>
        </p:spPr>
        <p:txBody>
          <a:bodyPr wrap="square" rtlCol="0">
            <a:spAutoFit/>
          </a:bodyPr>
          <a:lstStyle/>
          <a:p>
            <a:r>
              <a:rPr lang="en-US" dirty="0"/>
              <a:t>Hunter et al., 2016</a:t>
            </a:r>
          </a:p>
        </p:txBody>
      </p:sp>
    </p:spTree>
    <p:extLst>
      <p:ext uri="{BB962C8B-B14F-4D97-AF65-F5344CB8AC3E}">
        <p14:creationId xmlns:p14="http://schemas.microsoft.com/office/powerpoint/2010/main" val="3161827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a:t>Screening in PC</a:t>
            </a:r>
          </a:p>
        </p:txBody>
      </p:sp>
      <p:sp>
        <p:nvSpPr>
          <p:cNvPr id="20483" name="Content Placeholder 2"/>
          <p:cNvSpPr>
            <a:spLocks noGrp="1"/>
          </p:cNvSpPr>
          <p:nvPr>
            <p:ph idx="1"/>
          </p:nvPr>
        </p:nvSpPr>
        <p:spPr/>
        <p:txBody>
          <a:bodyPr/>
          <a:lstStyle/>
          <a:p>
            <a:r>
              <a:rPr lang="en-US" altLang="en-US" b="0" dirty="0"/>
              <a:t>Are you currently screening?</a:t>
            </a:r>
          </a:p>
          <a:p>
            <a:r>
              <a:rPr lang="en-US" altLang="en-US" b="0" dirty="0"/>
              <a:t>If so, what tools are you using?</a:t>
            </a:r>
          </a:p>
          <a:p>
            <a:r>
              <a:rPr lang="en-US" altLang="en-US" b="0" dirty="0"/>
              <a:t>Who is involved in the screening process?</a:t>
            </a:r>
          </a:p>
        </p:txBody>
      </p:sp>
    </p:spTree>
    <p:extLst>
      <p:ext uri="{BB962C8B-B14F-4D97-AF65-F5344CB8AC3E}">
        <p14:creationId xmlns:p14="http://schemas.microsoft.com/office/powerpoint/2010/main" val="3321463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blinds(horizontal)">
                                      <p:cBhvr>
                                        <p:cTn id="7" dur="10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blinds(horizontal)">
                                      <p:cBhvr>
                                        <p:cTn id="12" dur="1000"/>
                                        <p:tgtEl>
                                          <p:spTgt spid="20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blinds(horizontal)">
                                      <p:cBhvr>
                                        <p:cTn id="17" dur="1000"/>
                                        <p:tgtEl>
                                          <p:spTgt spid="20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934200" y="6488668"/>
            <a:ext cx="2209800" cy="369332"/>
          </a:xfrm>
          <a:prstGeom prst="rect">
            <a:avLst/>
          </a:prstGeom>
          <a:noFill/>
        </p:spPr>
        <p:txBody>
          <a:bodyPr wrap="square" rtlCol="0">
            <a:spAutoFit/>
          </a:bodyPr>
          <a:lstStyle/>
          <a:p>
            <a:r>
              <a:rPr lang="en-US" dirty="0"/>
              <a:t>Hunter et al., 2009</a:t>
            </a:r>
          </a:p>
        </p:txBody>
      </p:sp>
      <p:pic>
        <p:nvPicPr>
          <p:cNvPr id="1026" name="Picture 2"/>
          <p:cNvPicPr>
            <a:picLocks noChangeAspect="1" noChangeArrowheads="1"/>
          </p:cNvPicPr>
          <p:nvPr/>
        </p:nvPicPr>
        <p:blipFill>
          <a:blip r:embed="rId3" cstate="print"/>
          <a:srcRect/>
          <a:stretch>
            <a:fillRect/>
          </a:stretch>
        </p:blipFill>
        <p:spPr bwMode="auto">
          <a:xfrm>
            <a:off x="228600" y="304800"/>
            <a:ext cx="8717527" cy="5762625"/>
          </a:xfrm>
          <a:prstGeom prst="rect">
            <a:avLst/>
          </a:prstGeom>
          <a:noFill/>
          <a:ln w="9525">
            <a:noFill/>
            <a:miter lim="800000"/>
            <a:headEnd/>
            <a:tailEnd/>
          </a:ln>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Relaxation Training</a:t>
            </a:r>
          </a:p>
        </p:txBody>
      </p:sp>
      <p:sp>
        <p:nvSpPr>
          <p:cNvPr id="3" name="Content Placeholder 2"/>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Types:</a:t>
            </a:r>
          </a:p>
          <a:p>
            <a:pPr lvl="1"/>
            <a:r>
              <a:rPr lang="en-US" dirty="0">
                <a:latin typeface="Times New Roman" panose="02020603050405020304" pitchFamily="18" charset="0"/>
                <a:cs typeface="Times New Roman" panose="02020603050405020304" pitchFamily="18" charset="0"/>
              </a:rPr>
              <a:t>Brief Relaxation Training</a:t>
            </a:r>
          </a:p>
          <a:p>
            <a:pPr lvl="2"/>
            <a:r>
              <a:rPr lang="en-US" dirty="0">
                <a:latin typeface="Times New Roman" panose="02020603050405020304" pitchFamily="18" charset="0"/>
                <a:cs typeface="Times New Roman" panose="02020603050405020304" pitchFamily="18" charset="0"/>
              </a:rPr>
              <a:t>Behavioral skills training for 10 relaxed behaviors</a:t>
            </a:r>
          </a:p>
          <a:p>
            <a:pPr lvl="2"/>
            <a:r>
              <a:rPr lang="en-US" dirty="0">
                <a:latin typeface="Times New Roman" panose="02020603050405020304" pitchFamily="18" charset="0"/>
                <a:cs typeface="Times New Roman" panose="02020603050405020304" pitchFamily="18" charset="0"/>
              </a:rPr>
              <a:t>Focus on acquisition and proficiency</a:t>
            </a:r>
          </a:p>
          <a:p>
            <a:pPr lvl="2"/>
            <a:r>
              <a:rPr lang="en-US" dirty="0">
                <a:latin typeface="Times New Roman" panose="02020603050405020304" pitchFamily="18" charset="0"/>
                <a:cs typeface="Times New Roman" panose="02020603050405020304" pitchFamily="18" charset="0"/>
              </a:rPr>
              <a:t>Reinforcement using praise; corrective feedback</a:t>
            </a:r>
          </a:p>
          <a:p>
            <a:pPr lvl="2"/>
            <a:r>
              <a:rPr lang="en-US" dirty="0">
                <a:latin typeface="Times New Roman" panose="02020603050405020304" pitchFamily="18" charset="0"/>
                <a:cs typeface="Times New Roman" panose="02020603050405020304" pitchFamily="18" charset="0"/>
              </a:rPr>
              <a:t>Example: “Notice what it feels like as you relax your hand in the curled, claw-like position on the arm of the chair.”</a:t>
            </a:r>
          </a:p>
          <a:p>
            <a:pPr lvl="1"/>
            <a:r>
              <a:rPr lang="en-US" dirty="0">
                <a:latin typeface="Times New Roman" panose="02020603050405020304" pitchFamily="18" charset="0"/>
                <a:cs typeface="Times New Roman" panose="02020603050405020304" pitchFamily="18" charset="0"/>
              </a:rPr>
              <a:t>Deep Breathing/Progressive Muscle Relaxation</a:t>
            </a:r>
          </a:p>
          <a:p>
            <a:pPr lvl="2"/>
            <a:r>
              <a:rPr lang="en-US" dirty="0">
                <a:latin typeface="Times New Roman" panose="02020603050405020304" pitchFamily="18" charset="0"/>
                <a:cs typeface="Times New Roman" panose="02020603050405020304" pitchFamily="18" charset="0"/>
              </a:rPr>
              <a:t>Stress reduction intervention; systematic tensing and relaxing</a:t>
            </a:r>
          </a:p>
          <a:p>
            <a:pPr lvl="2"/>
            <a:r>
              <a:rPr lang="en-US" dirty="0">
                <a:latin typeface="Times New Roman" panose="02020603050405020304" pitchFamily="18" charset="0"/>
                <a:cs typeface="Times New Roman" panose="02020603050405020304" pitchFamily="18" charset="0"/>
              </a:rPr>
              <a:t>Helpful tool: </a:t>
            </a:r>
            <a:r>
              <a:rPr lang="en-US" dirty="0">
                <a:latin typeface="Times New Roman" panose="02020603050405020304" pitchFamily="18" charset="0"/>
                <a:cs typeface="Times New Roman" panose="02020603050405020304" pitchFamily="18" charset="0"/>
                <a:hlinkClick r:id="rId3"/>
              </a:rPr>
              <a:t>http://champsonline.org/ToolsProducts/ClinicalResources/PatientEdTools/PatientEdHandouts.html</a:t>
            </a:r>
            <a:r>
              <a:rPr lang="en-US" dirty="0">
                <a:latin typeface="Times New Roman" panose="02020603050405020304" pitchFamily="18" charset="0"/>
                <a:cs typeface="Times New Roman" panose="02020603050405020304" pitchFamily="18" charset="0"/>
              </a:rPr>
              <a:t> </a:t>
            </a:r>
          </a:p>
          <a:p>
            <a:pPr marL="914400" lvl="2" indent="0">
              <a:buNone/>
            </a:pPr>
            <a:endParaRPr lang="en-US" dirty="0"/>
          </a:p>
          <a:p>
            <a:pPr lvl="1"/>
            <a:endParaRPr lang="en-US" dirty="0"/>
          </a:p>
        </p:txBody>
      </p:sp>
      <p:sp>
        <p:nvSpPr>
          <p:cNvPr id="4" name="TextBox 3"/>
          <p:cNvSpPr txBox="1"/>
          <p:nvPr/>
        </p:nvSpPr>
        <p:spPr>
          <a:xfrm>
            <a:off x="6553200" y="6027003"/>
            <a:ext cx="2438400" cy="830997"/>
          </a:xfrm>
          <a:prstGeom prst="rect">
            <a:avLst/>
          </a:prstGeom>
          <a:noFill/>
        </p:spPr>
        <p:txBody>
          <a:bodyPr wrap="square" rtlCol="0">
            <a:spAutoFit/>
          </a:bodyPr>
          <a:lstStyle/>
          <a:p>
            <a:r>
              <a:rPr lang="en-US" sz="1600" dirty="0" err="1"/>
              <a:t>Dolbier</a:t>
            </a:r>
            <a:r>
              <a:rPr lang="en-US" sz="1600" dirty="0"/>
              <a:t> &amp; Rush, 2012; </a:t>
            </a:r>
            <a:r>
              <a:rPr lang="en-US" sz="1600" dirty="0" err="1"/>
              <a:t>Lundervold</a:t>
            </a:r>
            <a:r>
              <a:rPr lang="en-US" sz="1600" dirty="0"/>
              <a:t>, </a:t>
            </a:r>
            <a:r>
              <a:rPr lang="en-US" sz="1600" dirty="0" err="1"/>
              <a:t>Pahwa</a:t>
            </a:r>
            <a:r>
              <a:rPr lang="en-US" sz="1600" dirty="0"/>
              <a:t>, &amp; Lyons, 2013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10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10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1000"/>
                                        <p:tgtEl>
                                          <p:spTgt spid="3">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1000"/>
                                        <p:tgtEl>
                                          <p:spTgt spid="3">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linds(horizontal)">
                                      <p:cBhvr>
                                        <p:cTn id="19" dur="10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linds(horizontal)">
                                      <p:cBhvr>
                                        <p:cTn id="24" dur="1000"/>
                                        <p:tgtEl>
                                          <p:spTgt spid="3">
                                            <p:txEl>
                                              <p:pRg st="6" end="6"/>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1000"/>
                                        <p:tgtEl>
                                          <p:spTgt spid="3">
                                            <p:txEl>
                                              <p:pRg st="7" end="7"/>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blinds(horizontal)">
                                      <p:cBhvr>
                                        <p:cTn id="30"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Relaxation Training</a:t>
            </a:r>
          </a:p>
        </p:txBody>
      </p:sp>
      <p:sp>
        <p:nvSpPr>
          <p:cNvPr id="3" name="Content Placeholder 2"/>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Types:</a:t>
            </a:r>
          </a:p>
          <a:p>
            <a:pPr lvl="1"/>
            <a:r>
              <a:rPr lang="en-US" dirty="0">
                <a:latin typeface="Times New Roman" panose="02020603050405020304" pitchFamily="18" charset="0"/>
                <a:cs typeface="Times New Roman" panose="02020603050405020304" pitchFamily="18" charset="0"/>
              </a:rPr>
              <a:t>Guided Imagery</a:t>
            </a:r>
          </a:p>
          <a:p>
            <a:pPr lvl="2"/>
            <a:r>
              <a:rPr lang="en-US" dirty="0">
                <a:latin typeface="Times New Roman" panose="02020603050405020304" pitchFamily="18" charset="0"/>
                <a:cs typeface="Times New Roman" panose="02020603050405020304" pitchFamily="18" charset="0"/>
              </a:rPr>
              <a:t>“Deliberately using one’s own imagination to evoke specific images to influence psychological and physiological states.”</a:t>
            </a:r>
          </a:p>
          <a:p>
            <a:pPr lvl="2"/>
            <a:r>
              <a:rPr lang="en-US" dirty="0">
                <a:latin typeface="Times New Roman" panose="02020603050405020304" pitchFamily="18" charset="0"/>
                <a:cs typeface="Times New Roman" panose="02020603050405020304" pitchFamily="18" charset="0"/>
              </a:rPr>
              <a:t>Encourage patient to select a meaningful image – increases effectiveness</a:t>
            </a:r>
          </a:p>
          <a:p>
            <a:r>
              <a:rPr lang="en-US" dirty="0">
                <a:latin typeface="Times New Roman" panose="02020603050405020304" pitchFamily="18" charset="0"/>
                <a:cs typeface="Times New Roman" panose="02020603050405020304" pitchFamily="18" charset="0"/>
              </a:rPr>
              <a:t>Cultural Considerations</a:t>
            </a:r>
          </a:p>
          <a:p>
            <a:pPr lvl="1"/>
            <a:r>
              <a:rPr lang="en-US" dirty="0">
                <a:latin typeface="Times New Roman" panose="02020603050405020304" pitchFamily="18" charset="0"/>
                <a:cs typeface="Times New Roman" panose="02020603050405020304" pitchFamily="18" charset="0"/>
              </a:rPr>
              <a:t>“Cultural Match Theory”: patients adhere and benefit more from interventions that fit their own cultural characteristics. </a:t>
            </a:r>
          </a:p>
          <a:p>
            <a:pPr lvl="1"/>
            <a:r>
              <a:rPr lang="en-US" dirty="0" err="1">
                <a:latin typeface="Times New Roman" panose="02020603050405020304" pitchFamily="18" charset="0"/>
                <a:cs typeface="Times New Roman" panose="02020603050405020304" pitchFamily="18" charset="0"/>
              </a:rPr>
              <a:t>Idiocentric</a:t>
            </a:r>
            <a:r>
              <a:rPr lang="en-US" dirty="0">
                <a:latin typeface="Times New Roman" panose="02020603050405020304" pitchFamily="18" charset="0"/>
                <a:cs typeface="Times New Roman" panose="02020603050405020304" pitchFamily="18" charset="0"/>
              </a:rPr>
              <a:t> versus </a:t>
            </a:r>
            <a:r>
              <a:rPr lang="en-US" dirty="0" err="1">
                <a:latin typeface="Times New Roman" panose="02020603050405020304" pitchFamily="18" charset="0"/>
                <a:cs typeface="Times New Roman" panose="02020603050405020304" pitchFamily="18" charset="0"/>
              </a:rPr>
              <a:t>allocentric</a:t>
            </a:r>
            <a:r>
              <a:rPr lang="en-US" dirty="0">
                <a:latin typeface="Times New Roman" panose="02020603050405020304" pitchFamily="18" charset="0"/>
                <a:cs typeface="Times New Roman" panose="02020603050405020304" pitchFamily="18" charset="0"/>
              </a:rPr>
              <a:t> images</a:t>
            </a:r>
          </a:p>
          <a:p>
            <a:endParaRPr lang="en-US" dirty="0"/>
          </a:p>
        </p:txBody>
      </p:sp>
      <p:sp>
        <p:nvSpPr>
          <p:cNvPr id="4" name="Rectangle 3"/>
          <p:cNvSpPr/>
          <p:nvPr/>
        </p:nvSpPr>
        <p:spPr>
          <a:xfrm>
            <a:off x="7010400" y="6320325"/>
            <a:ext cx="1905000" cy="369332"/>
          </a:xfrm>
          <a:prstGeom prst="rect">
            <a:avLst/>
          </a:prstGeom>
        </p:spPr>
        <p:txBody>
          <a:bodyPr wrap="square">
            <a:spAutoFit/>
          </a:bodyPr>
          <a:lstStyle/>
          <a:p>
            <a:r>
              <a:rPr lang="en-US" dirty="0"/>
              <a:t>Roche et al., 2006</a:t>
            </a:r>
          </a:p>
        </p:txBody>
      </p:sp>
    </p:spTree>
    <p:extLst>
      <p:ext uri="{BB962C8B-B14F-4D97-AF65-F5344CB8AC3E}">
        <p14:creationId xmlns:p14="http://schemas.microsoft.com/office/powerpoint/2010/main" val="1648767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10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10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10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1000"/>
                                        <p:tgtEl>
                                          <p:spTgt spid="3">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1000"/>
                                        <p:tgtEl>
                                          <p:spTgt spid="3">
                                            <p:txEl>
                                              <p:pRg st="5" end="5"/>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linds(horizontal)">
                                      <p:cBhvr>
                                        <p:cTn id="24"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Parent-Management Training</a:t>
            </a:r>
          </a:p>
        </p:txBody>
      </p:sp>
      <p:sp>
        <p:nvSpPr>
          <p:cNvPr id="3" name="Content Placeholder 2"/>
          <p:cNvSpPr>
            <a:spLocks noGrp="1"/>
          </p:cNvSpPr>
          <p:nvPr>
            <p:ph idx="1"/>
          </p:nvPr>
        </p:nvSpPr>
        <p:spPr/>
        <p:txBody>
          <a:bodyPr>
            <a:normAutofit fontScale="70000" lnSpcReduction="20000"/>
          </a:bodyPr>
          <a:lstStyle/>
          <a:p>
            <a:r>
              <a:rPr lang="en-US" dirty="0">
                <a:latin typeface="Times New Roman" panose="02020603050405020304" pitchFamily="18" charset="0"/>
                <a:cs typeface="Times New Roman" panose="02020603050405020304" pitchFamily="18" charset="0"/>
              </a:rPr>
              <a:t>Oregon model – standardized</a:t>
            </a:r>
          </a:p>
          <a:p>
            <a:pPr lvl="1"/>
            <a:r>
              <a:rPr lang="en-US" dirty="0">
                <a:latin typeface="Times New Roman" panose="02020603050405020304" pitchFamily="18" charset="0"/>
                <a:cs typeface="Times New Roman" panose="02020603050405020304" pitchFamily="18" charset="0"/>
              </a:rPr>
              <a:t>13 modules</a:t>
            </a:r>
          </a:p>
          <a:p>
            <a:pPr lvl="1"/>
            <a:r>
              <a:rPr lang="en-US" dirty="0">
                <a:latin typeface="Times New Roman" panose="02020603050405020304" pitchFamily="18" charset="0"/>
                <a:cs typeface="Times New Roman" panose="02020603050405020304" pitchFamily="18" charset="0"/>
              </a:rPr>
              <a:t>Designed to be used flexibly </a:t>
            </a:r>
          </a:p>
          <a:p>
            <a:pPr lvl="1"/>
            <a:r>
              <a:rPr lang="en-US" dirty="0">
                <a:latin typeface="Times New Roman" panose="02020603050405020304" pitchFamily="18" charset="0"/>
                <a:cs typeface="Times New Roman" panose="02020603050405020304" pitchFamily="18" charset="0"/>
                <a:hlinkClick r:id="rId3"/>
              </a:rPr>
              <a:t>http://www.cebc4cw.org/program/the-oregon-model-parent-management-training-pmto/detailed</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Provides learning experiences related to five core parenting practices:</a:t>
            </a:r>
          </a:p>
          <a:p>
            <a:pPr lvl="1"/>
            <a:r>
              <a:rPr lang="en-US" dirty="0">
                <a:latin typeface="Times New Roman" panose="02020603050405020304" pitchFamily="18" charset="0"/>
                <a:cs typeface="Times New Roman" panose="02020603050405020304" pitchFamily="18" charset="0"/>
              </a:rPr>
              <a:t>Skill encouragement (breaking tasks into small achievable steps)</a:t>
            </a:r>
          </a:p>
          <a:p>
            <a:pPr lvl="1"/>
            <a:r>
              <a:rPr lang="en-US" dirty="0">
                <a:latin typeface="Times New Roman" panose="02020603050405020304" pitchFamily="18" charset="0"/>
                <a:cs typeface="Times New Roman" panose="02020603050405020304" pitchFamily="18" charset="0"/>
              </a:rPr>
              <a:t>Non coercive discipline (setting limits, reinforcing </a:t>
            </a:r>
            <a:r>
              <a:rPr lang="en-US" dirty="0" err="1">
                <a:latin typeface="Times New Roman" panose="02020603050405020304" pitchFamily="18" charset="0"/>
                <a:cs typeface="Times New Roman" panose="02020603050405020304" pitchFamily="18" charset="0"/>
              </a:rPr>
              <a:t>prosocial</a:t>
            </a:r>
            <a:r>
              <a:rPr lang="en-US" dirty="0">
                <a:latin typeface="Times New Roman" panose="02020603050405020304" pitchFamily="18" charset="0"/>
                <a:cs typeface="Times New Roman" panose="02020603050405020304" pitchFamily="18" charset="0"/>
              </a:rPr>
              <a:t> behavior)</a:t>
            </a:r>
          </a:p>
          <a:p>
            <a:pPr lvl="1"/>
            <a:r>
              <a:rPr lang="en-US" dirty="0">
                <a:latin typeface="Times New Roman" panose="02020603050405020304" pitchFamily="18" charset="0"/>
                <a:cs typeface="Times New Roman" panose="02020603050405020304" pitchFamily="18" charset="0"/>
              </a:rPr>
              <a:t>Monitoring (checking on child’s behavior at home and away from home)</a:t>
            </a:r>
          </a:p>
          <a:p>
            <a:pPr lvl="1"/>
            <a:r>
              <a:rPr lang="en-US" dirty="0">
                <a:latin typeface="Times New Roman" panose="02020603050405020304" pitchFamily="18" charset="0"/>
                <a:cs typeface="Times New Roman" panose="02020603050405020304" pitchFamily="18" charset="0"/>
              </a:rPr>
              <a:t>Problem solving</a:t>
            </a:r>
          </a:p>
          <a:p>
            <a:pPr lvl="1"/>
            <a:r>
              <a:rPr lang="en-US" dirty="0">
                <a:latin typeface="Times New Roman" panose="02020603050405020304" pitchFamily="18" charset="0"/>
                <a:cs typeface="Times New Roman" panose="02020603050405020304" pitchFamily="18" charset="0"/>
              </a:rPr>
              <a:t>Positive involvement (parents demonstrating interest, caring, and attention)</a:t>
            </a:r>
          </a:p>
          <a:p>
            <a:endParaRPr lang="en-US" dirty="0"/>
          </a:p>
        </p:txBody>
      </p:sp>
      <p:sp>
        <p:nvSpPr>
          <p:cNvPr id="4" name="Rectangle 3"/>
          <p:cNvSpPr/>
          <p:nvPr/>
        </p:nvSpPr>
        <p:spPr>
          <a:xfrm>
            <a:off x="6858000" y="5934670"/>
            <a:ext cx="1905000" cy="923330"/>
          </a:xfrm>
          <a:prstGeom prst="rect">
            <a:avLst/>
          </a:prstGeom>
        </p:spPr>
        <p:txBody>
          <a:bodyPr wrap="square">
            <a:spAutoFit/>
          </a:bodyPr>
          <a:lstStyle/>
          <a:p>
            <a:r>
              <a:rPr lang="en-US" dirty="0"/>
              <a:t>Bullard et al., 2010; Nix et al., 2009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10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10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1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1000"/>
                                        <p:tgtEl>
                                          <p:spTgt spid="3">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1000"/>
                                        <p:tgtEl>
                                          <p:spTgt spid="3">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1000"/>
                                        <p:tgtEl>
                                          <p:spTgt spid="3">
                                            <p:txEl>
                                              <p:pRg st="6" end="6"/>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linds(horizontal)">
                                      <p:cBhvr>
                                        <p:cTn id="30" dur="1000"/>
                                        <p:tgtEl>
                                          <p:spTgt spid="3">
                                            <p:txEl>
                                              <p:pRg st="7" end="7"/>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blinds(horizontal)">
                                      <p:cBhvr>
                                        <p:cTn id="33" dur="1000"/>
                                        <p:tgtEl>
                                          <p:spTgt spid="3">
                                            <p:txEl>
                                              <p:pRg st="8" end="8"/>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blinds(horizontal)">
                                      <p:cBhvr>
                                        <p:cTn id="36"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Parent-Management Training</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For Primary Care....</a:t>
            </a:r>
          </a:p>
          <a:p>
            <a:r>
              <a:rPr lang="en-US" dirty="0">
                <a:latin typeface="Times New Roman" panose="02020603050405020304" pitchFamily="18" charset="0"/>
                <a:cs typeface="Times New Roman" panose="02020603050405020304" pitchFamily="18" charset="0"/>
              </a:rPr>
              <a:t>Evidenced-based treatment components</a:t>
            </a:r>
          </a:p>
          <a:p>
            <a:r>
              <a:rPr lang="en-US" dirty="0">
                <a:latin typeface="Times New Roman" panose="02020603050405020304" pitchFamily="18" charset="0"/>
                <a:cs typeface="Times New Roman" panose="02020603050405020304" pitchFamily="18" charset="0"/>
              </a:rPr>
              <a:t>Directed, action-oriented approach</a:t>
            </a:r>
          </a:p>
          <a:p>
            <a:r>
              <a:rPr lang="en-US" dirty="0">
                <a:latin typeface="Times New Roman" panose="02020603050405020304" pitchFamily="18" charset="0"/>
                <a:cs typeface="Times New Roman" panose="02020603050405020304" pitchFamily="18" charset="0"/>
              </a:rPr>
              <a:t>E.g., Mom having difficulty managing 3 </a:t>
            </a:r>
            <a:r>
              <a:rPr lang="en-US" dirty="0" err="1">
                <a:latin typeface="Times New Roman" panose="02020603050405020304" pitchFamily="18" charset="0"/>
                <a:cs typeface="Times New Roman" panose="02020603050405020304" pitchFamily="18" charset="0"/>
              </a:rPr>
              <a:t>y.o.’s</a:t>
            </a:r>
            <a:r>
              <a:rPr lang="en-US" dirty="0">
                <a:latin typeface="Times New Roman" panose="02020603050405020304" pitchFamily="18" charset="0"/>
                <a:cs typeface="Times New Roman" panose="02020603050405020304" pitchFamily="18" charset="0"/>
              </a:rPr>
              <a:t> disruptive behavior (trying to clean when playtime is over)</a:t>
            </a:r>
          </a:p>
          <a:p>
            <a:r>
              <a:rPr lang="en-US" dirty="0">
                <a:latin typeface="Times New Roman" panose="02020603050405020304" pitchFamily="18" charset="0"/>
                <a:cs typeface="Times New Roman" panose="02020603050405020304" pitchFamily="18" charset="0"/>
              </a:rPr>
              <a:t>What would you do?</a:t>
            </a:r>
          </a:p>
          <a:p>
            <a:endParaRPr lang="en-US" dirty="0"/>
          </a:p>
        </p:txBody>
      </p:sp>
      <p:sp>
        <p:nvSpPr>
          <p:cNvPr id="4" name="Rectangle 3"/>
          <p:cNvSpPr/>
          <p:nvPr/>
        </p:nvSpPr>
        <p:spPr>
          <a:xfrm>
            <a:off x="6858000" y="5934670"/>
            <a:ext cx="1905000" cy="646331"/>
          </a:xfrm>
          <a:prstGeom prst="rect">
            <a:avLst/>
          </a:prstGeom>
        </p:spPr>
        <p:txBody>
          <a:bodyPr wrap="square">
            <a:spAutoFit/>
          </a:bodyPr>
          <a:lstStyle/>
          <a:p>
            <a:r>
              <a:rPr lang="en-US" dirty="0"/>
              <a:t>Bridges et al., 2015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What does this look like?</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Practice!</a:t>
            </a:r>
          </a:p>
          <a:p>
            <a:r>
              <a:rPr lang="en-US" dirty="0">
                <a:latin typeface="Times New Roman" panose="02020603050405020304" pitchFamily="18" charset="0"/>
                <a:cs typeface="Times New Roman" panose="02020603050405020304" pitchFamily="18" charset="0"/>
              </a:rPr>
              <a:t>PST-PC</a:t>
            </a:r>
          </a:p>
          <a:p>
            <a:r>
              <a:rPr lang="en-US" dirty="0">
                <a:latin typeface="Times New Roman" panose="02020603050405020304" pitchFamily="18" charset="0"/>
                <a:cs typeface="Times New Roman" panose="02020603050405020304" pitchFamily="18" charset="0"/>
              </a:rPr>
              <a:t>Groups</a:t>
            </a:r>
          </a:p>
          <a:p>
            <a:pPr lvl="1"/>
            <a:r>
              <a:rPr lang="en-US" dirty="0">
                <a:latin typeface="Times New Roman" panose="02020603050405020304" pitchFamily="18" charset="0"/>
                <a:cs typeface="Times New Roman" panose="02020603050405020304" pitchFamily="18" charset="0"/>
              </a:rPr>
              <a:t>Even numbers: Mental health/substance use (depression, anxiety, alcohol misuse, insomnia)</a:t>
            </a:r>
          </a:p>
          <a:p>
            <a:pPr lvl="1"/>
            <a:r>
              <a:rPr lang="en-US" dirty="0">
                <a:latin typeface="Times New Roman" panose="02020603050405020304" pitchFamily="18" charset="0"/>
                <a:cs typeface="Times New Roman" panose="02020603050405020304" pitchFamily="18" charset="0"/>
              </a:rPr>
              <a:t>Odd numbers: Behavioral Medicine (losing weight, increasing physical activity, managing stress, changing eating habits)</a:t>
            </a:r>
          </a:p>
          <a:p>
            <a:endParaRPr lang="en-US" dirty="0"/>
          </a:p>
        </p:txBody>
      </p:sp>
    </p:spTree>
    <p:extLst>
      <p:ext uri="{BB962C8B-B14F-4D97-AF65-F5344CB8AC3E}">
        <p14:creationId xmlns:p14="http://schemas.microsoft.com/office/powerpoint/2010/main" val="31930325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this look like?</a:t>
            </a:r>
          </a:p>
        </p:txBody>
      </p:sp>
      <p:sp>
        <p:nvSpPr>
          <p:cNvPr id="3" name="Content Placeholder 2"/>
          <p:cNvSpPr>
            <a:spLocks noGrp="1"/>
          </p:cNvSpPr>
          <p:nvPr>
            <p:ph idx="1"/>
          </p:nvPr>
        </p:nvSpPr>
        <p:spPr/>
        <p:txBody>
          <a:bodyPr/>
          <a:lstStyle/>
          <a:p>
            <a:r>
              <a:rPr lang="en-US" dirty="0">
                <a:hlinkClick r:id="rId3"/>
              </a:rPr>
              <a:t>https://www.youtube.com/watch?v=Sq3yAnflUK0</a:t>
            </a:r>
            <a:r>
              <a:rPr lang="en-US" dirty="0"/>
              <a:t> </a:t>
            </a: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762000" y="2590800"/>
            <a:ext cx="7772400" cy="1470025"/>
          </a:xfrm>
        </p:spPr>
        <p:txBody>
          <a:bodyPr/>
          <a:lstStyle/>
          <a:p>
            <a:r>
              <a:rPr lang="en-US" dirty="0"/>
              <a:t>Brief Intervention Competencies</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Brief Intervention Competencies</a:t>
            </a:r>
          </a:p>
        </p:txBody>
      </p:sp>
      <p:sp>
        <p:nvSpPr>
          <p:cNvPr id="3" name="Content Placeholder 2"/>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What is the “BI-CAT”?</a:t>
            </a:r>
          </a:p>
          <a:p>
            <a:pPr lvl="1"/>
            <a:r>
              <a:rPr lang="en-US" dirty="0" err="1">
                <a:latin typeface="Times New Roman" panose="02020603050405020304" pitchFamily="18" charset="0"/>
                <a:cs typeface="Times New Roman" panose="02020603050405020304" pitchFamily="18" charset="0"/>
              </a:rPr>
              <a:t>PCBH</a:t>
            </a:r>
            <a:r>
              <a:rPr lang="en-US" dirty="0">
                <a:latin typeface="Times New Roman" panose="02020603050405020304" pitchFamily="18" charset="0"/>
                <a:cs typeface="Times New Roman" panose="02020603050405020304" pitchFamily="18" charset="0"/>
              </a:rPr>
              <a:t> Brief Intervention Competency Assessment Tool</a:t>
            </a:r>
          </a:p>
          <a:p>
            <a:pPr lvl="1"/>
            <a:r>
              <a:rPr lang="en-US" dirty="0">
                <a:latin typeface="Times New Roman" panose="02020603050405020304" pitchFamily="18" charset="0"/>
                <a:cs typeface="Times New Roman" panose="02020603050405020304" pitchFamily="18" charset="0"/>
              </a:rPr>
              <a:t>Developed by Patti Robinson, PhD, </a:t>
            </a:r>
            <a:r>
              <a:rPr lang="en-US" dirty="0" err="1">
                <a:latin typeface="Times New Roman" panose="02020603050405020304" pitchFamily="18" charset="0"/>
                <a:cs typeface="Times New Roman" panose="02020603050405020304" pitchFamily="18" charset="0"/>
              </a:rPr>
              <a:t>ABPP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Mountainview</a:t>
            </a:r>
            <a:r>
              <a:rPr lang="en-US" dirty="0">
                <a:latin typeface="Times New Roman" panose="02020603050405020304" pitchFamily="18" charset="0"/>
                <a:cs typeface="Times New Roman" panose="02020603050405020304" pitchFamily="18" charset="0"/>
              </a:rPr>
              <a:t> Consulting Group)</a:t>
            </a:r>
          </a:p>
          <a:p>
            <a:r>
              <a:rPr lang="en-US" dirty="0">
                <a:latin typeface="Times New Roman" panose="02020603050405020304" pitchFamily="18" charset="0"/>
                <a:cs typeface="Times New Roman" panose="02020603050405020304" pitchFamily="18" charset="0"/>
              </a:rPr>
              <a:t>4 Domains:</a:t>
            </a:r>
          </a:p>
          <a:p>
            <a:pPr marL="914400" lvl="1" indent="-457200"/>
            <a:r>
              <a:rPr lang="en-US" dirty="0">
                <a:latin typeface="Times New Roman" panose="02020603050405020304" pitchFamily="18" charset="0"/>
                <a:cs typeface="Times New Roman" panose="02020603050405020304" pitchFamily="18" charset="0"/>
              </a:rPr>
              <a:t>Primary Care Context</a:t>
            </a:r>
          </a:p>
          <a:p>
            <a:pPr marL="914400" lvl="1" indent="-457200"/>
            <a:r>
              <a:rPr lang="en-US" dirty="0">
                <a:latin typeface="Times New Roman" panose="02020603050405020304" pitchFamily="18" charset="0"/>
                <a:cs typeface="Times New Roman" panose="02020603050405020304" pitchFamily="18" charset="0"/>
              </a:rPr>
              <a:t>Intervention Design</a:t>
            </a:r>
          </a:p>
          <a:p>
            <a:pPr marL="914400" lvl="1" indent="-457200"/>
            <a:r>
              <a:rPr lang="en-US" dirty="0">
                <a:latin typeface="Times New Roman" panose="02020603050405020304" pitchFamily="18" charset="0"/>
                <a:cs typeface="Times New Roman" panose="02020603050405020304" pitchFamily="18" charset="0"/>
              </a:rPr>
              <a:t>Intervention Delivery</a:t>
            </a:r>
          </a:p>
          <a:p>
            <a:pPr marL="914400" lvl="1" indent="-457200"/>
            <a:r>
              <a:rPr lang="en-US" dirty="0">
                <a:latin typeface="Times New Roman" panose="02020603050405020304" pitchFamily="18" charset="0"/>
                <a:cs typeface="Times New Roman" panose="02020603050405020304" pitchFamily="18" charset="0"/>
              </a:rPr>
              <a:t>Outcome Based Practice </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1000"/>
                                        <p:tgtEl>
                                          <p:spTgt spid="3">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1000"/>
                                        <p:tgtEl>
                                          <p:spTgt spid="3">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1000"/>
                                        <p:tgtEl>
                                          <p:spTgt spid="3">
                                            <p:txEl>
                                              <p:pRg st="5" end="5"/>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linds(horizontal)">
                                      <p:cBhvr>
                                        <p:cTn id="24" dur="1000"/>
                                        <p:tgtEl>
                                          <p:spTgt spid="3">
                                            <p:txEl>
                                              <p:pRg st="6" end="6"/>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Brief Intervention Competencies</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Take a few minutes to take the “BI-CAT”....</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How did you 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linds(horizontal)">
                                      <p:cBhvr>
                                        <p:cTn id="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a:t>Why Screen in Primary Care?</a:t>
            </a:r>
          </a:p>
        </p:txBody>
      </p:sp>
      <p:pic>
        <p:nvPicPr>
          <p:cNvPr id="5" name="Picture 4" descr="A screenshot of a cell phone&#10;&#10;Description generated with high confidence">
            <a:extLst>
              <a:ext uri="{FF2B5EF4-FFF2-40B4-BE49-F238E27FC236}">
                <a16:creationId xmlns:a16="http://schemas.microsoft.com/office/drawing/2014/main" id="{BA722BFB-8C6F-4162-AA8A-4524551D3E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600200"/>
            <a:ext cx="8413045" cy="4732338"/>
          </a:xfrm>
          <a:prstGeom prst="rect">
            <a:avLst/>
          </a:prstGeom>
        </p:spPr>
      </p:pic>
    </p:spTree>
    <p:extLst>
      <p:ext uri="{BB962C8B-B14F-4D97-AF65-F5344CB8AC3E}">
        <p14:creationId xmlns:p14="http://schemas.microsoft.com/office/powerpoint/2010/main" val="386843993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Adapt Evidenced-Based, Behavioral Interventions for Primary Care</a:t>
            </a:r>
          </a:p>
        </p:txBody>
      </p:sp>
      <p:sp>
        <p:nvSpPr>
          <p:cNvPr id="3" name="Content Placeholder 2"/>
          <p:cNvSpPr>
            <a:spLocks noGrp="1"/>
          </p:cNvSpPr>
          <p:nvPr>
            <p:ph idx="1"/>
          </p:nvPr>
        </p:nvSpPr>
        <p:spPr>
          <a:xfrm>
            <a:off x="457200" y="1905000"/>
            <a:ext cx="8229600" cy="4525963"/>
          </a:xfrm>
        </p:spPr>
        <p:txBody>
          <a:bodyPr/>
          <a:lstStyle/>
          <a:p>
            <a:r>
              <a:rPr lang="en-US" dirty="0">
                <a:latin typeface="Times New Roman" panose="02020603050405020304" pitchFamily="18" charset="0"/>
                <a:cs typeface="Times New Roman" panose="02020603050405020304" pitchFamily="18" charset="0"/>
              </a:rPr>
              <a:t>Behavioral-oriented fit better in PC – why?</a:t>
            </a:r>
          </a:p>
          <a:p>
            <a:r>
              <a:rPr lang="en-US" dirty="0">
                <a:latin typeface="Times New Roman" panose="02020603050405020304" pitchFamily="18" charset="0"/>
                <a:cs typeface="Times New Roman" panose="02020603050405020304" pitchFamily="18" charset="0"/>
              </a:rPr>
              <a:t>Focus on function rather than diagnosis</a:t>
            </a:r>
          </a:p>
          <a:p>
            <a:r>
              <a:rPr lang="en-US" dirty="0">
                <a:latin typeface="Times New Roman" panose="02020603050405020304" pitchFamily="18" charset="0"/>
                <a:cs typeface="Times New Roman" panose="02020603050405020304" pitchFamily="18" charset="0"/>
              </a:rPr>
              <a:t>Provide written patient information</a:t>
            </a:r>
          </a:p>
          <a:p>
            <a:r>
              <a:rPr lang="en-US" dirty="0">
                <a:latin typeface="Times New Roman" panose="02020603050405020304" pitchFamily="18" charset="0"/>
                <a:cs typeface="Times New Roman" panose="02020603050405020304" pitchFamily="18" charset="0"/>
              </a:rPr>
              <a:t>Charting – can enhance team support: Be CLEAR</a:t>
            </a:r>
          </a:p>
          <a:p>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10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10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Patient Outcomes</a:t>
            </a:r>
          </a:p>
        </p:txBody>
      </p:sp>
      <p:sp>
        <p:nvSpPr>
          <p:cNvPr id="3" name="Content Placeholder 2"/>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Screening tools (for primary care)</a:t>
            </a:r>
          </a:p>
          <a:p>
            <a:pPr lvl="1"/>
            <a:r>
              <a:rPr lang="en-US" dirty="0">
                <a:latin typeface="Times New Roman" panose="02020603050405020304" pitchFamily="18" charset="0"/>
                <a:cs typeface="Times New Roman" panose="02020603050405020304" pitchFamily="18" charset="0"/>
              </a:rPr>
              <a:t>PHQ-9</a:t>
            </a:r>
          </a:p>
          <a:p>
            <a:pPr lvl="1"/>
            <a:r>
              <a:rPr lang="en-US" dirty="0">
                <a:latin typeface="Times New Roman" panose="02020603050405020304" pitchFamily="18" charset="0"/>
                <a:cs typeface="Times New Roman" panose="02020603050405020304" pitchFamily="18" charset="0"/>
              </a:rPr>
              <a:t>GAD-7</a:t>
            </a:r>
          </a:p>
          <a:p>
            <a:r>
              <a:rPr lang="en-US" dirty="0">
                <a:latin typeface="Times New Roman" panose="02020603050405020304" pitchFamily="18" charset="0"/>
                <a:cs typeface="Times New Roman" panose="02020603050405020304" pitchFamily="18" charset="0"/>
              </a:rPr>
              <a:t>Quality of Life tools</a:t>
            </a:r>
          </a:p>
          <a:p>
            <a:pPr lvl="1"/>
            <a:r>
              <a:rPr lang="en-US" dirty="0">
                <a:latin typeface="Times New Roman" panose="02020603050405020304" pitchFamily="18" charset="0"/>
                <a:cs typeface="Times New Roman" panose="02020603050405020304" pitchFamily="18" charset="0"/>
              </a:rPr>
              <a:t>Duke Health Profile</a:t>
            </a:r>
          </a:p>
          <a:p>
            <a:pPr lvl="1"/>
            <a:r>
              <a:rPr lang="en-US" dirty="0">
                <a:latin typeface="Times New Roman" panose="02020603050405020304" pitchFamily="18" charset="0"/>
                <a:cs typeface="Times New Roman" panose="02020603050405020304" pitchFamily="18" charset="0"/>
              </a:rPr>
              <a:t>SF-36</a:t>
            </a:r>
          </a:p>
          <a:p>
            <a:pPr lvl="1"/>
            <a:r>
              <a:rPr lang="en-US" dirty="0">
                <a:latin typeface="Times New Roman" panose="02020603050405020304" pitchFamily="18" charset="0"/>
                <a:cs typeface="Times New Roman" panose="02020603050405020304" pitchFamily="18" charset="0"/>
              </a:rPr>
              <a:t>Healthy Days (CDC)</a:t>
            </a:r>
          </a:p>
          <a:p>
            <a:pPr lvl="1"/>
            <a:r>
              <a:rPr lang="en-US" dirty="0">
                <a:latin typeface="Times New Roman" panose="02020603050405020304" pitchFamily="18" charset="0"/>
                <a:cs typeface="Times New Roman" panose="02020603050405020304" pitchFamily="18" charset="0"/>
              </a:rPr>
              <a:t>Quality of Life Enjoyment and Satisfaction Questionnaire Short Form (Q-LES-Q-SF)</a:t>
            </a:r>
          </a:p>
          <a:p>
            <a:r>
              <a:rPr lang="en-US" dirty="0">
                <a:latin typeface="Times New Roman" panose="02020603050405020304" pitchFamily="18" charset="0"/>
                <a:cs typeface="Times New Roman" panose="02020603050405020304" pitchFamily="18" charset="0"/>
              </a:rPr>
              <a:t>Other outcomes? BMI? HbA1c? SBP/DBP?</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56746" y="4171603"/>
            <a:ext cx="2667000" cy="2387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77" name="Picture 17" descr="http://www.blog.modernvapor.com/wp-content/uploads/2011/02/no_smoking_symbol.jpg"/>
          <p:cNvPicPr>
            <a:picLocks noChangeAspect="1" noChangeArrowheads="1"/>
          </p:cNvPicPr>
          <p:nvPr/>
        </p:nvPicPr>
        <p:blipFill>
          <a:blip r:embed="rId4" cstate="print"/>
          <a:srcRect/>
          <a:stretch>
            <a:fillRect/>
          </a:stretch>
        </p:blipFill>
        <p:spPr bwMode="auto">
          <a:xfrm>
            <a:off x="405213" y="530150"/>
            <a:ext cx="3837774" cy="3434249"/>
          </a:xfrm>
          <a:prstGeom prst="rect">
            <a:avLst/>
          </a:prstGeom>
          <a:noFill/>
        </p:spPr>
      </p:pic>
      <p:sp>
        <p:nvSpPr>
          <p:cNvPr id="2" name="Title 1"/>
          <p:cNvSpPr>
            <a:spLocks noGrp="1"/>
          </p:cNvSpPr>
          <p:nvPr>
            <p:ph type="title"/>
          </p:nvPr>
        </p:nvSpPr>
        <p:spPr/>
        <p:txBody>
          <a:bodyPr/>
          <a:lstStyle/>
          <a:p>
            <a:r>
              <a:rPr lang="en-US" dirty="0"/>
              <a:t>Wrap-Up</a:t>
            </a:r>
          </a:p>
        </p:txBody>
      </p:sp>
      <p:sp>
        <p:nvSpPr>
          <p:cNvPr id="4" name="TextBox 3"/>
          <p:cNvSpPr txBox="1"/>
          <p:nvPr/>
        </p:nvSpPr>
        <p:spPr>
          <a:xfrm>
            <a:off x="609600" y="1524000"/>
            <a:ext cx="3429000" cy="1446550"/>
          </a:xfrm>
          <a:prstGeom prst="rect">
            <a:avLst/>
          </a:prstGeom>
          <a:noFill/>
        </p:spPr>
        <p:txBody>
          <a:bodyPr wrap="square" rtlCol="0">
            <a:spAutoFit/>
          </a:bodyPr>
          <a:lstStyle/>
          <a:p>
            <a:pPr algn="ctr"/>
            <a:r>
              <a:rPr lang="en-US" sz="4400" dirty="0"/>
              <a:t>Cookie Cutter Consult</a:t>
            </a:r>
          </a:p>
        </p:txBody>
      </p:sp>
      <p:sp>
        <p:nvSpPr>
          <p:cNvPr id="5" name="TextBox 4"/>
          <p:cNvSpPr txBox="1"/>
          <p:nvPr/>
        </p:nvSpPr>
        <p:spPr>
          <a:xfrm>
            <a:off x="4343400" y="1371600"/>
            <a:ext cx="3429000" cy="1446550"/>
          </a:xfrm>
          <a:prstGeom prst="rect">
            <a:avLst/>
          </a:prstGeom>
          <a:noFill/>
        </p:spPr>
        <p:txBody>
          <a:bodyPr wrap="square" rtlCol="0">
            <a:spAutoFit/>
          </a:bodyPr>
          <a:lstStyle/>
          <a:p>
            <a:pPr algn="ctr"/>
            <a:r>
              <a:rPr lang="en-US" sz="4400" dirty="0"/>
              <a:t>Evidenced Based = </a:t>
            </a:r>
          </a:p>
        </p:txBody>
      </p:sp>
      <p:pic>
        <p:nvPicPr>
          <p:cNvPr id="40962" name="Picture 2" descr="C:\Users\Stacy Ogbeide\AppData\Local\Microsoft\Windows\Temporary Internet Files\Content.IE5\UEGCUZTC\thumbs-up[1].jpg"/>
          <p:cNvPicPr>
            <a:picLocks noChangeAspect="1" noChangeArrowheads="1"/>
          </p:cNvPicPr>
          <p:nvPr/>
        </p:nvPicPr>
        <p:blipFill>
          <a:blip r:embed="rId5" cstate="print"/>
          <a:srcRect/>
          <a:stretch>
            <a:fillRect/>
          </a:stretch>
        </p:blipFill>
        <p:spPr bwMode="auto">
          <a:xfrm>
            <a:off x="6934200" y="1905000"/>
            <a:ext cx="1752600" cy="1617399"/>
          </a:xfrm>
          <a:prstGeom prst="rect">
            <a:avLst/>
          </a:prstGeom>
          <a:noFill/>
        </p:spPr>
      </p:pic>
      <p:sp>
        <p:nvSpPr>
          <p:cNvPr id="40967" name="AutoShape 7" descr="Image result for no smoking symbol without cigaret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0969" name="AutoShape 9" descr="Image result for no smoking symbol without cigaret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0971" name="AutoShape 11" descr="Image result for no smoking symbol without cigaret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0973" name="AutoShape 13" descr="Image result for no smoking symbol without cigaret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0975" name="AutoShape 15" descr="Image result for no smoking symbol without cigaret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0981" name="Picture 21" descr="http://mathinsight.org/media/image/image/function_machine.png"/>
          <p:cNvPicPr>
            <a:picLocks noChangeAspect="1" noChangeArrowheads="1"/>
          </p:cNvPicPr>
          <p:nvPr/>
        </p:nvPicPr>
        <p:blipFill>
          <a:blip r:embed="rId6" cstate="print"/>
          <a:srcRect/>
          <a:stretch>
            <a:fillRect/>
          </a:stretch>
        </p:blipFill>
        <p:spPr bwMode="auto">
          <a:xfrm>
            <a:off x="228600" y="4118735"/>
            <a:ext cx="2438400" cy="2621935"/>
          </a:xfrm>
          <a:prstGeom prst="rect">
            <a:avLst/>
          </a:prstGeom>
          <a:noFill/>
        </p:spPr>
      </p:pic>
      <p:sp>
        <p:nvSpPr>
          <p:cNvPr id="13" name="TextBox 12"/>
          <p:cNvSpPr txBox="1"/>
          <p:nvPr/>
        </p:nvSpPr>
        <p:spPr>
          <a:xfrm>
            <a:off x="4311353" y="4876800"/>
            <a:ext cx="3429000" cy="1446550"/>
          </a:xfrm>
          <a:prstGeom prst="rect">
            <a:avLst/>
          </a:prstGeom>
          <a:noFill/>
        </p:spPr>
        <p:txBody>
          <a:bodyPr wrap="square" rtlCol="0">
            <a:spAutoFit/>
          </a:bodyPr>
          <a:lstStyle/>
          <a:p>
            <a:pPr algn="ctr"/>
            <a:r>
              <a:rPr lang="en-US" sz="4400" dirty="0"/>
              <a:t>50-minute hour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0977"/>
                                        </p:tgtEl>
                                        <p:attrNameLst>
                                          <p:attrName>style.visibility</p:attrName>
                                        </p:attrNameLst>
                                      </p:cBhvr>
                                      <p:to>
                                        <p:strVal val="visible"/>
                                      </p:to>
                                    </p:set>
                                    <p:animEffect transition="in" filter="blinds(horizontal)">
                                      <p:cBhvr>
                                        <p:cTn id="12" dur="1000"/>
                                        <p:tgtEl>
                                          <p:spTgt spid="4097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1000"/>
                                        <p:tgtEl>
                                          <p:spTgt spid="5"/>
                                        </p:tgtEl>
                                      </p:cBhvr>
                                    </p:animEffect>
                                  </p:childTnLst>
                                </p:cTn>
                              </p:par>
                              <p:par>
                                <p:cTn id="18" presetID="3" presetClass="entr" presetSubtype="10" fill="hold" nodeType="withEffect">
                                  <p:stCondLst>
                                    <p:cond delay="0"/>
                                  </p:stCondLst>
                                  <p:childTnLst>
                                    <p:set>
                                      <p:cBhvr>
                                        <p:cTn id="19" dur="1" fill="hold">
                                          <p:stCondLst>
                                            <p:cond delay="0"/>
                                          </p:stCondLst>
                                        </p:cTn>
                                        <p:tgtEl>
                                          <p:spTgt spid="40962"/>
                                        </p:tgtEl>
                                        <p:attrNameLst>
                                          <p:attrName>style.visibility</p:attrName>
                                        </p:attrNameLst>
                                      </p:cBhvr>
                                      <p:to>
                                        <p:strVal val="visible"/>
                                      </p:to>
                                    </p:set>
                                    <p:animEffect transition="in" filter="blinds(horizontal)">
                                      <p:cBhvr>
                                        <p:cTn id="20" dur="1000"/>
                                        <p:tgtEl>
                                          <p:spTgt spid="40962"/>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linds(horizontal)">
                                      <p:cBhvr>
                                        <p:cTn id="25" dur="10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2050"/>
                                        </p:tgtEl>
                                        <p:attrNameLst>
                                          <p:attrName>style.visibility</p:attrName>
                                        </p:attrNameLst>
                                      </p:cBhvr>
                                      <p:to>
                                        <p:strVal val="visible"/>
                                      </p:to>
                                    </p:set>
                                    <p:animEffect transition="in" filter="blinds(horizontal)">
                                      <p:cBhvr>
                                        <p:cTn id="30" dur="1000"/>
                                        <p:tgtEl>
                                          <p:spTgt spid="2050"/>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40981"/>
                                        </p:tgtEl>
                                        <p:attrNameLst>
                                          <p:attrName>style.visibility</p:attrName>
                                        </p:attrNameLst>
                                      </p:cBhvr>
                                      <p:to>
                                        <p:strVal val="visible"/>
                                      </p:to>
                                    </p:set>
                                    <p:animEffect transition="in" filter="blinds(horizontal)">
                                      <p:cBhvr>
                                        <p:cTn id="35" dur="1000"/>
                                        <p:tgtEl>
                                          <p:spTgt spid="409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3"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Questions/Discussion</a:t>
            </a:r>
          </a:p>
        </p:txBody>
      </p:sp>
      <p:sp>
        <p:nvSpPr>
          <p:cNvPr id="3" name="Content Placeholder 2"/>
          <p:cNvSpPr>
            <a:spLocks noGrp="1"/>
          </p:cNvSpPr>
          <p:nvPr>
            <p:ph idx="1"/>
          </p:nvPr>
        </p:nvSpPr>
        <p:spPr>
          <a:xfrm>
            <a:off x="457200" y="1600200"/>
            <a:ext cx="8229600" cy="4525963"/>
          </a:xfrm>
        </p:spPr>
        <p:txBody>
          <a:bodyPr/>
          <a:lstStyle/>
          <a:p>
            <a:r>
              <a:rPr lang="en-US" dirty="0">
                <a:latin typeface="Times New Roman" panose="02020603050405020304" pitchFamily="18" charset="0"/>
                <a:cs typeface="Times New Roman" panose="02020603050405020304" pitchFamily="18" charset="0"/>
              </a:rPr>
              <a:t>What questions do you have?</a:t>
            </a:r>
          </a:p>
          <a:p>
            <a:pPr lvl="1"/>
            <a:r>
              <a:rPr lang="en-US" dirty="0">
                <a:latin typeface="Times New Roman" panose="02020603050405020304" pitchFamily="18" charset="0"/>
                <a:cs typeface="Times New Roman" panose="02020603050405020304" pitchFamily="18" charset="0"/>
              </a:rPr>
              <a:t>functional assessment/life context questions? </a:t>
            </a:r>
          </a:p>
          <a:p>
            <a:r>
              <a:rPr lang="en-US" dirty="0">
                <a:latin typeface="Times New Roman" panose="02020603050405020304" pitchFamily="18" charset="0"/>
                <a:cs typeface="Times New Roman" panose="02020603050405020304" pitchFamily="18" charset="0"/>
              </a:rPr>
              <a:t>What clinical problems are challenging to you?</a:t>
            </a:r>
          </a:p>
          <a:p>
            <a:r>
              <a:rPr lang="en-US" dirty="0">
                <a:latin typeface="Times New Roman" panose="02020603050405020304" pitchFamily="18" charset="0"/>
                <a:cs typeface="Times New Roman" panose="02020603050405020304" pitchFamily="18" charset="0"/>
              </a:rPr>
              <a:t>How successful do you think you will be at completing visits within 30 minutes?</a:t>
            </a:r>
          </a:p>
          <a:p>
            <a:r>
              <a:rPr lang="en-US" dirty="0">
                <a:latin typeface="Times New Roman" panose="02020603050405020304" pitchFamily="18" charset="0"/>
                <a:cs typeface="Times New Roman" panose="02020603050405020304" pitchFamily="18" charset="0"/>
              </a:rPr>
              <a:t>What do you think will help you succeed in primary care?</a:t>
            </a:r>
          </a:p>
          <a:p>
            <a:endParaRPr lang="en-US" dirty="0"/>
          </a:p>
        </p:txBody>
      </p:sp>
      <p:sp>
        <p:nvSpPr>
          <p:cNvPr id="4" name="Content Placeholder 2"/>
          <p:cNvSpPr txBox="1">
            <a:spLocks/>
          </p:cNvSpPr>
          <p:nvPr/>
        </p:nvSpPr>
        <p:spPr>
          <a:xfrm>
            <a:off x="5105400" y="6019800"/>
            <a:ext cx="3810000" cy="5334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500" b="0" i="0" u="none" strike="noStrike" kern="1200" cap="none" spc="0" normalizeH="0" baseline="0" noProof="0" dirty="0">
                <a:ln>
                  <a:noFill/>
                </a:ln>
                <a:solidFill>
                  <a:schemeClr val="tx1"/>
                </a:solidFill>
                <a:effectLst/>
                <a:uLnTx/>
                <a:uFillTx/>
                <a:latin typeface="+mn-lt"/>
                <a:ea typeface="+mn-ea"/>
                <a:cs typeface="+mn-cs"/>
                <a:hlinkClick r:id="rId3"/>
              </a:rPr>
              <a:t>ogbeide@uthscsa.edu</a:t>
            </a:r>
            <a:r>
              <a:rPr kumimoji="0" lang="en-US" sz="2500" b="0" i="0" u="none" strike="noStrike" kern="1200" cap="none" spc="0" normalizeH="0" baseline="0" noProof="0" dirty="0">
                <a:ln>
                  <a:noFill/>
                </a:ln>
                <a:solidFill>
                  <a:schemeClr val="tx1"/>
                </a:solidFill>
                <a:effectLst/>
                <a:uLnTx/>
                <a:uFillTx/>
                <a:latin typeface="+mn-lt"/>
                <a:ea typeface="+mn-ea"/>
                <a:cs typeface="+mn-cs"/>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More Resources</a:t>
            </a:r>
          </a:p>
        </p:txBody>
      </p:sp>
      <p:sp>
        <p:nvSpPr>
          <p:cNvPr id="3" name="Content Placeholder 2"/>
          <p:cNvSpPr>
            <a:spLocks noGrp="1"/>
          </p:cNvSpPr>
          <p:nvPr>
            <p:ph idx="1"/>
          </p:nvPr>
        </p:nvSpPr>
        <p:spPr/>
        <p:txBody>
          <a:bodyPr>
            <a:normAutofit/>
          </a:bodyPr>
          <a:lstStyle/>
          <a:p>
            <a:r>
              <a:rPr lang="en-US" b="1" dirty="0">
                <a:latin typeface="Times New Roman" panose="02020603050405020304" pitchFamily="18" charset="0"/>
                <a:cs typeface="Times New Roman" panose="02020603050405020304" pitchFamily="18" charset="0"/>
              </a:rPr>
              <a:t>Resources available online</a:t>
            </a:r>
          </a:p>
          <a:p>
            <a:pPr lvl="1"/>
            <a:r>
              <a:rPr lang="en-US" b="1" dirty="0">
                <a:latin typeface="Times New Roman" panose="02020603050405020304" pitchFamily="18" charset="0"/>
                <a:cs typeface="Times New Roman" panose="02020603050405020304" pitchFamily="18" charset="0"/>
                <a:hlinkClick r:id="rId3"/>
              </a:rPr>
              <a:t>http://www.pcpci.org/resources/browse</a:t>
            </a:r>
            <a:r>
              <a:rPr lang="en-US" b="1" dirty="0">
                <a:latin typeface="Times New Roman" panose="02020603050405020304" pitchFamily="18" charset="0"/>
                <a:cs typeface="Times New Roman" panose="02020603050405020304" pitchFamily="18" charset="0"/>
              </a:rPr>
              <a:t>  </a:t>
            </a:r>
          </a:p>
          <a:p>
            <a:pPr lvl="1"/>
            <a:r>
              <a:rPr lang="en-US" b="1" dirty="0">
                <a:latin typeface="Times New Roman" panose="02020603050405020304" pitchFamily="18" charset="0"/>
                <a:cs typeface="Times New Roman" panose="02020603050405020304" pitchFamily="18" charset="0"/>
              </a:rPr>
              <a:t>Search ‘Behavioral Health Integration’</a:t>
            </a:r>
          </a:p>
          <a:p>
            <a:pPr lvl="1"/>
            <a:r>
              <a:rPr lang="en-US" b="1" dirty="0">
                <a:latin typeface="Times New Roman" panose="02020603050405020304" pitchFamily="18" charset="0"/>
                <a:cs typeface="Times New Roman" panose="02020603050405020304" pitchFamily="18" charset="0"/>
                <a:hlinkClick r:id="rId4"/>
              </a:rPr>
              <a:t>http://www.mtnviewconsulting.com/</a:t>
            </a:r>
            <a:r>
              <a:rPr lang="en-US" b="1" dirty="0">
                <a:latin typeface="Times New Roman" panose="02020603050405020304" pitchFamily="18" charset="0"/>
                <a:cs typeface="Times New Roman" panose="02020603050405020304" pitchFamily="18" charset="0"/>
              </a:rPr>
              <a:t> </a:t>
            </a:r>
          </a:p>
          <a:p>
            <a:pPr lvl="1"/>
            <a:r>
              <a:rPr lang="en-US" b="1" dirty="0">
                <a:latin typeface="Times New Roman" panose="02020603050405020304" pitchFamily="18" charset="0"/>
                <a:cs typeface="Times New Roman" panose="02020603050405020304" pitchFamily="18" charset="0"/>
              </a:rPr>
              <a:t>Patient Education: </a:t>
            </a:r>
            <a:r>
              <a:rPr lang="en-US" dirty="0">
                <a:latin typeface="Times New Roman" panose="02020603050405020304" pitchFamily="18" charset="0"/>
                <a:cs typeface="Times New Roman" panose="02020603050405020304" pitchFamily="18" charset="0"/>
                <a:hlinkClick r:id="rId5"/>
              </a:rPr>
              <a:t>http://champsonline.org/ToolsProducts/ClinicalResources/PatientEdTools/PatientEdHandouts.html</a:t>
            </a:r>
            <a:r>
              <a:rPr lang="en-US" dirty="0">
                <a:latin typeface="Times New Roman" panose="02020603050405020304" pitchFamily="18" charset="0"/>
                <a:cs typeface="Times New Roman" panose="02020603050405020304" pitchFamily="18" charset="0"/>
              </a:rPr>
              <a:t> </a:t>
            </a:r>
            <a:endParaRPr lang="en-US" b="1" u="sng" dirty="0">
              <a:solidFill>
                <a:srgbClr val="0000FF"/>
              </a:solidFill>
              <a:latin typeface="Times New Roman" panose="02020603050405020304" pitchFamily="18" charset="0"/>
              <a:cs typeface="Times New Roman" panose="02020603050405020304" pitchFamily="18" charset="0"/>
            </a:endParaRPr>
          </a:p>
          <a:p>
            <a:pPr lvl="1"/>
            <a:endParaRPr lang="en-US" b="1" u="sng" dirty="0">
              <a:solidFill>
                <a:srgbClr val="0000FF"/>
              </a:solidFill>
              <a:latin typeface="Times New Roman" panose="02020603050405020304" pitchFamily="18" charset="0"/>
              <a:cs typeface="Times New Roman" panose="02020603050405020304" pitchFamily="18" charset="0"/>
            </a:endParaRPr>
          </a:p>
          <a:p>
            <a:pPr lvl="1"/>
            <a:endParaRPr lang="en-US" b="1" u="sng" dirty="0">
              <a:solidFill>
                <a:srgbClr val="0000FF"/>
              </a:solidFill>
            </a:endParaRPr>
          </a:p>
          <a:p>
            <a:pPr algn="ctr">
              <a:buNone/>
            </a:pPr>
            <a:endParaRPr lang="en-US" b="1" u="sng"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References</a:t>
            </a:r>
          </a:p>
        </p:txBody>
      </p:sp>
      <p:sp>
        <p:nvSpPr>
          <p:cNvPr id="3" name="Content Placeholder 2"/>
          <p:cNvSpPr>
            <a:spLocks noGrp="1"/>
          </p:cNvSpPr>
          <p:nvPr>
            <p:ph idx="1"/>
          </p:nvPr>
        </p:nvSpPr>
        <p:spPr/>
        <p:txBody>
          <a:bodyPr>
            <a:normAutofit fontScale="25000" lnSpcReduction="20000"/>
          </a:bodyPr>
          <a:lstStyle/>
          <a:p>
            <a:r>
              <a:rPr lang="en-US" sz="4300" dirty="0">
                <a:latin typeface="Times New Roman" panose="02020603050405020304" pitchFamily="18" charset="0"/>
                <a:cs typeface="Times New Roman" panose="02020603050405020304" pitchFamily="18" charset="0"/>
              </a:rPr>
              <a:t>Bridges, A. J., </a:t>
            </a:r>
            <a:r>
              <a:rPr lang="en-US" sz="4300" dirty="0" err="1">
                <a:latin typeface="Times New Roman" panose="02020603050405020304" pitchFamily="18" charset="0"/>
                <a:cs typeface="Times New Roman" panose="02020603050405020304" pitchFamily="18" charset="0"/>
              </a:rPr>
              <a:t>Gregus</a:t>
            </a:r>
            <a:r>
              <a:rPr lang="en-US" sz="4300" dirty="0">
                <a:latin typeface="Times New Roman" panose="02020603050405020304" pitchFamily="18" charset="0"/>
                <a:cs typeface="Times New Roman" panose="02020603050405020304" pitchFamily="18" charset="0"/>
              </a:rPr>
              <a:t>, S. J., Hernandez Rodriguez, J., Andrews, A. R., III, Villalobos, B. T., </a:t>
            </a:r>
            <a:r>
              <a:rPr lang="en-US" sz="4300" dirty="0" err="1">
                <a:latin typeface="Times New Roman" panose="02020603050405020304" pitchFamily="18" charset="0"/>
                <a:cs typeface="Times New Roman" panose="02020603050405020304" pitchFamily="18" charset="0"/>
              </a:rPr>
              <a:t>Pastrana</a:t>
            </a:r>
            <a:r>
              <a:rPr lang="en-US" sz="4300" dirty="0">
                <a:latin typeface="Times New Roman" panose="02020603050405020304" pitchFamily="18" charset="0"/>
                <a:cs typeface="Times New Roman" panose="02020603050405020304" pitchFamily="18" charset="0"/>
              </a:rPr>
              <a:t>, F. A., &amp; Cavell, T. A. (2015, March 16). Diagnoses, intervention strategies, and rates of functional improvement in integrated behavioral health care patients. </a:t>
            </a:r>
            <a:r>
              <a:rPr lang="en-US" sz="4300" i="1" dirty="0">
                <a:latin typeface="Times New Roman" panose="02020603050405020304" pitchFamily="18" charset="0"/>
                <a:cs typeface="Times New Roman" panose="02020603050405020304" pitchFamily="18" charset="0"/>
              </a:rPr>
              <a:t>Journal of Consulting and Clinical Psychology. Advance online publication.</a:t>
            </a:r>
          </a:p>
          <a:p>
            <a:r>
              <a:rPr lang="en-US" sz="4400" dirty="0">
                <a:latin typeface="Times New Roman" panose="02020603050405020304" pitchFamily="18" charset="0"/>
                <a:cs typeface="Times New Roman" panose="02020603050405020304" pitchFamily="18" charset="0"/>
              </a:rPr>
              <a:t>Bryan, C. J., </a:t>
            </a:r>
            <a:r>
              <a:rPr lang="en-US" sz="4400" dirty="0" err="1">
                <a:latin typeface="Times New Roman" panose="02020603050405020304" pitchFamily="18" charset="0"/>
                <a:cs typeface="Times New Roman" panose="02020603050405020304" pitchFamily="18" charset="0"/>
              </a:rPr>
              <a:t>Corso</a:t>
            </a:r>
            <a:r>
              <a:rPr lang="en-US" sz="4400" dirty="0">
                <a:latin typeface="Times New Roman" panose="02020603050405020304" pitchFamily="18" charset="0"/>
                <a:cs typeface="Times New Roman" panose="02020603050405020304" pitchFamily="18" charset="0"/>
              </a:rPr>
              <a:t>, M. L., </a:t>
            </a:r>
            <a:r>
              <a:rPr lang="en-US" sz="4400" dirty="0" err="1">
                <a:latin typeface="Times New Roman" panose="02020603050405020304" pitchFamily="18" charset="0"/>
                <a:cs typeface="Times New Roman" panose="02020603050405020304" pitchFamily="18" charset="0"/>
              </a:rPr>
              <a:t>Corso</a:t>
            </a:r>
            <a:r>
              <a:rPr lang="en-US" sz="4400" dirty="0">
                <a:latin typeface="Times New Roman" panose="02020603050405020304" pitchFamily="18" charset="0"/>
                <a:cs typeface="Times New Roman" panose="02020603050405020304" pitchFamily="18" charset="0"/>
              </a:rPr>
              <a:t>, K. A., Morrow, C. E., </a:t>
            </a:r>
            <a:r>
              <a:rPr lang="en-US" sz="4400" dirty="0" err="1">
                <a:latin typeface="Times New Roman" panose="02020603050405020304" pitchFamily="18" charset="0"/>
                <a:cs typeface="Times New Roman" panose="02020603050405020304" pitchFamily="18" charset="0"/>
              </a:rPr>
              <a:t>Kanzler</a:t>
            </a:r>
            <a:r>
              <a:rPr lang="en-US" sz="4400" dirty="0">
                <a:latin typeface="Times New Roman" panose="02020603050405020304" pitchFamily="18" charset="0"/>
                <a:cs typeface="Times New Roman" panose="02020603050405020304" pitchFamily="18" charset="0"/>
              </a:rPr>
              <a:t>, K. E., &amp; Ray-</a:t>
            </a:r>
            <a:r>
              <a:rPr lang="en-US" sz="4400" dirty="0" err="1">
                <a:latin typeface="Times New Roman" panose="02020603050405020304" pitchFamily="18" charset="0"/>
                <a:cs typeface="Times New Roman" panose="02020603050405020304" pitchFamily="18" charset="0"/>
              </a:rPr>
              <a:t>Sannerud</a:t>
            </a:r>
            <a:r>
              <a:rPr lang="en-US" sz="4400" dirty="0">
                <a:latin typeface="Times New Roman" panose="02020603050405020304" pitchFamily="18" charset="0"/>
                <a:cs typeface="Times New Roman" panose="02020603050405020304" pitchFamily="18" charset="0"/>
              </a:rPr>
              <a:t>, B. (2012). Severity of mental health impairment and trajectories of improvement in an integrated primary care clinic. </a:t>
            </a:r>
            <a:r>
              <a:rPr lang="en-US" sz="4400" i="1" dirty="0">
                <a:latin typeface="Times New Roman" panose="02020603050405020304" pitchFamily="18" charset="0"/>
                <a:cs typeface="Times New Roman" panose="02020603050405020304" pitchFamily="18" charset="0"/>
              </a:rPr>
              <a:t>Journal of consulting and clinical psychology</a:t>
            </a:r>
            <a:r>
              <a:rPr lang="en-US" sz="4400" dirty="0">
                <a:latin typeface="Times New Roman" panose="02020603050405020304" pitchFamily="18" charset="0"/>
                <a:cs typeface="Times New Roman" panose="02020603050405020304" pitchFamily="18" charset="0"/>
              </a:rPr>
              <a:t>, </a:t>
            </a:r>
            <a:r>
              <a:rPr lang="en-US" sz="4400" i="1" dirty="0">
                <a:latin typeface="Times New Roman" panose="02020603050405020304" pitchFamily="18" charset="0"/>
                <a:cs typeface="Times New Roman" panose="02020603050405020304" pitchFamily="18" charset="0"/>
              </a:rPr>
              <a:t>80</a:t>
            </a:r>
            <a:r>
              <a:rPr lang="en-US" sz="4400" dirty="0">
                <a:latin typeface="Times New Roman" panose="02020603050405020304" pitchFamily="18" charset="0"/>
                <a:cs typeface="Times New Roman" panose="02020603050405020304" pitchFamily="18" charset="0"/>
              </a:rPr>
              <a:t>(3), 396.</a:t>
            </a:r>
          </a:p>
          <a:p>
            <a:r>
              <a:rPr lang="en-US" sz="4400" dirty="0">
                <a:latin typeface="Times New Roman" panose="02020603050405020304" pitchFamily="18" charset="0"/>
                <a:cs typeface="Times New Roman" panose="02020603050405020304" pitchFamily="18" charset="0"/>
              </a:rPr>
              <a:t>Bryan, </a:t>
            </a:r>
            <a:r>
              <a:rPr lang="en-US" sz="4400" dirty="0" err="1">
                <a:latin typeface="Times New Roman" panose="02020603050405020304" pitchFamily="18" charset="0"/>
                <a:cs typeface="Times New Roman" panose="02020603050405020304" pitchFamily="18" charset="0"/>
              </a:rPr>
              <a:t>C.J.</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Corso</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K.A.</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Corso</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M.L.</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Kanzler</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K.E.</a:t>
            </a:r>
            <a:r>
              <a:rPr lang="en-US" sz="4400" dirty="0">
                <a:latin typeface="Times New Roman" panose="02020603050405020304" pitchFamily="18" charset="0"/>
                <a:cs typeface="Times New Roman" panose="02020603050405020304" pitchFamily="18" charset="0"/>
              </a:rPr>
              <a:t>, Ray-</a:t>
            </a:r>
            <a:r>
              <a:rPr lang="en-US" sz="4400" dirty="0" err="1">
                <a:latin typeface="Times New Roman" panose="02020603050405020304" pitchFamily="18" charset="0"/>
                <a:cs typeface="Times New Roman" panose="02020603050405020304" pitchFamily="18" charset="0"/>
              </a:rPr>
              <a:t>Sannerud</a:t>
            </a:r>
            <a:r>
              <a:rPr lang="en-US" sz="4400" dirty="0">
                <a:latin typeface="Times New Roman" panose="02020603050405020304" pitchFamily="18" charset="0"/>
                <a:cs typeface="Times New Roman" panose="02020603050405020304" pitchFamily="18" charset="0"/>
              </a:rPr>
              <a:t>, B., &amp; Morrow, </a:t>
            </a:r>
            <a:r>
              <a:rPr lang="en-US" sz="4400" dirty="0" err="1">
                <a:latin typeface="Times New Roman" panose="02020603050405020304" pitchFamily="18" charset="0"/>
                <a:cs typeface="Times New Roman" panose="02020603050405020304" pitchFamily="18" charset="0"/>
              </a:rPr>
              <a:t>C.E</a:t>
            </a:r>
            <a:r>
              <a:rPr lang="en-US" sz="4400" b="1" dirty="0" err="1">
                <a:latin typeface="Times New Roman" panose="02020603050405020304" pitchFamily="18" charset="0"/>
                <a:cs typeface="Times New Roman" panose="02020603050405020304" pitchFamily="18" charset="0"/>
              </a:rPr>
              <a:t>.</a:t>
            </a:r>
            <a:r>
              <a:rPr lang="en-US" sz="4400" b="1" dirty="0">
                <a:latin typeface="Times New Roman" panose="02020603050405020304" pitchFamily="18" charset="0"/>
                <a:cs typeface="Times New Roman" panose="02020603050405020304" pitchFamily="18" charset="0"/>
              </a:rPr>
              <a:t> </a:t>
            </a:r>
            <a:r>
              <a:rPr lang="en-US" sz="4400" dirty="0">
                <a:latin typeface="Times New Roman" panose="02020603050405020304" pitchFamily="18" charset="0"/>
                <a:cs typeface="Times New Roman" panose="02020603050405020304" pitchFamily="18" charset="0"/>
              </a:rPr>
              <a:t>(2012).</a:t>
            </a:r>
            <a:r>
              <a:rPr lang="en-US" sz="4400" b="1" dirty="0">
                <a:latin typeface="Times New Roman" panose="02020603050405020304" pitchFamily="18" charset="0"/>
                <a:cs typeface="Times New Roman" panose="02020603050405020304" pitchFamily="18" charset="0"/>
              </a:rPr>
              <a:t> </a:t>
            </a:r>
            <a:r>
              <a:rPr lang="en-US" sz="4400" dirty="0">
                <a:latin typeface="Times New Roman" panose="02020603050405020304" pitchFamily="18" charset="0"/>
                <a:cs typeface="Times New Roman" panose="02020603050405020304" pitchFamily="18" charset="0"/>
              </a:rPr>
              <a:t>Therapeutic alliance and change in suicidal ideation during treatment in integrated primary care settings</a:t>
            </a:r>
            <a:r>
              <a:rPr lang="en-US" sz="4400" i="1" dirty="0">
                <a:latin typeface="Times New Roman" panose="02020603050405020304" pitchFamily="18" charset="0"/>
                <a:cs typeface="Times New Roman" panose="02020603050405020304" pitchFamily="18" charset="0"/>
              </a:rPr>
              <a:t>. Archives of Suicide Research,16(4),</a:t>
            </a:r>
            <a:r>
              <a:rPr lang="en-US" sz="4400" dirty="0">
                <a:latin typeface="Times New Roman" panose="02020603050405020304" pitchFamily="18" charset="0"/>
                <a:cs typeface="Times New Roman" panose="02020603050405020304" pitchFamily="18" charset="0"/>
              </a:rPr>
              <a:t>316-323.</a:t>
            </a:r>
            <a:endParaRPr lang="en-US" sz="4300" dirty="0">
              <a:latin typeface="Times New Roman" panose="02020603050405020304" pitchFamily="18" charset="0"/>
              <a:cs typeface="Times New Roman" panose="02020603050405020304" pitchFamily="18" charset="0"/>
            </a:endParaRPr>
          </a:p>
          <a:p>
            <a:r>
              <a:rPr lang="en-US" sz="4300" dirty="0">
                <a:latin typeface="Times New Roman" panose="02020603050405020304" pitchFamily="18" charset="0"/>
                <a:cs typeface="Times New Roman" panose="02020603050405020304" pitchFamily="18" charset="0"/>
              </a:rPr>
              <a:t>Bullard, L., </a:t>
            </a:r>
            <a:r>
              <a:rPr lang="en-US" sz="4300" dirty="0" err="1">
                <a:latin typeface="Times New Roman" panose="02020603050405020304" pitchFamily="18" charset="0"/>
                <a:cs typeface="Times New Roman" panose="02020603050405020304" pitchFamily="18" charset="0"/>
              </a:rPr>
              <a:t>Wachlarowicz</a:t>
            </a:r>
            <a:r>
              <a:rPr lang="en-US" sz="4300" dirty="0">
                <a:latin typeface="Times New Roman" panose="02020603050405020304" pitchFamily="18" charset="0"/>
                <a:cs typeface="Times New Roman" panose="02020603050405020304" pitchFamily="18" charset="0"/>
              </a:rPr>
              <a:t>, M., </a:t>
            </a:r>
            <a:r>
              <a:rPr lang="en-US" sz="4300" dirty="0" err="1">
                <a:latin typeface="Times New Roman" panose="02020603050405020304" pitchFamily="18" charset="0"/>
                <a:cs typeface="Times New Roman" panose="02020603050405020304" pitchFamily="18" charset="0"/>
              </a:rPr>
              <a:t>DeLeeuw</a:t>
            </a:r>
            <a:r>
              <a:rPr lang="en-US" sz="4300" dirty="0">
                <a:latin typeface="Times New Roman" panose="02020603050405020304" pitchFamily="18" charset="0"/>
                <a:cs typeface="Times New Roman" panose="02020603050405020304" pitchFamily="18" charset="0"/>
              </a:rPr>
              <a:t>, J., Snyder, J., Low, S., </a:t>
            </a:r>
            <a:r>
              <a:rPr lang="en-US" sz="4300" dirty="0" err="1">
                <a:latin typeface="Times New Roman" panose="02020603050405020304" pitchFamily="18" charset="0"/>
                <a:cs typeface="Times New Roman" panose="02020603050405020304" pitchFamily="18" charset="0"/>
              </a:rPr>
              <a:t>Forgatch</a:t>
            </a:r>
            <a:r>
              <a:rPr lang="en-US" sz="4300" dirty="0">
                <a:latin typeface="Times New Roman" panose="02020603050405020304" pitchFamily="18" charset="0"/>
                <a:cs typeface="Times New Roman" panose="02020603050405020304" pitchFamily="18" charset="0"/>
              </a:rPr>
              <a:t>, M., &amp; ... </a:t>
            </a:r>
            <a:r>
              <a:rPr lang="en-US" sz="4300" dirty="0" err="1">
                <a:latin typeface="Times New Roman" panose="02020603050405020304" pitchFamily="18" charset="0"/>
                <a:cs typeface="Times New Roman" panose="02020603050405020304" pitchFamily="18" charset="0"/>
              </a:rPr>
              <a:t>DeGarmo</a:t>
            </a:r>
            <a:r>
              <a:rPr lang="en-US" sz="4300" dirty="0">
                <a:latin typeface="Times New Roman" panose="02020603050405020304" pitchFamily="18" charset="0"/>
                <a:cs typeface="Times New Roman" panose="02020603050405020304" pitchFamily="18" charset="0"/>
              </a:rPr>
              <a:t>, D. (2010). Effects of the Oregon model of Parent Management Training (</a:t>
            </a:r>
            <a:r>
              <a:rPr lang="en-US" sz="4300" dirty="0" err="1">
                <a:latin typeface="Times New Roman" panose="02020603050405020304" pitchFamily="18" charset="0"/>
                <a:cs typeface="Times New Roman" panose="02020603050405020304" pitchFamily="18" charset="0"/>
              </a:rPr>
              <a:t>PMTO</a:t>
            </a:r>
            <a:r>
              <a:rPr lang="en-US" sz="4300" dirty="0">
                <a:latin typeface="Times New Roman" panose="02020603050405020304" pitchFamily="18" charset="0"/>
                <a:cs typeface="Times New Roman" panose="02020603050405020304" pitchFamily="18" charset="0"/>
              </a:rPr>
              <a:t>) on marital adjustment in new stepfamilies: A randomized trial. </a:t>
            </a:r>
            <a:r>
              <a:rPr lang="en-US" sz="4300" i="1" dirty="0">
                <a:latin typeface="Times New Roman" panose="02020603050405020304" pitchFamily="18" charset="0"/>
                <a:cs typeface="Times New Roman" panose="02020603050405020304" pitchFamily="18" charset="0"/>
              </a:rPr>
              <a:t>Journal of Family Psychology, 24</a:t>
            </a:r>
            <a:r>
              <a:rPr lang="en-US" sz="4300" dirty="0">
                <a:latin typeface="Times New Roman" panose="02020603050405020304" pitchFamily="18" charset="0"/>
                <a:cs typeface="Times New Roman" panose="02020603050405020304" pitchFamily="18" charset="0"/>
              </a:rPr>
              <a:t>(4), 485-496. </a:t>
            </a:r>
            <a:r>
              <a:rPr lang="en-US" sz="4300" dirty="0" err="1">
                <a:latin typeface="Times New Roman" panose="02020603050405020304" pitchFamily="18" charset="0"/>
                <a:cs typeface="Times New Roman" panose="02020603050405020304" pitchFamily="18" charset="0"/>
              </a:rPr>
              <a:t>doi</a:t>
            </a:r>
            <a:r>
              <a:rPr lang="en-US" sz="4300" dirty="0">
                <a:latin typeface="Times New Roman" panose="02020603050405020304" pitchFamily="18" charset="0"/>
                <a:cs typeface="Times New Roman" panose="02020603050405020304" pitchFamily="18" charset="0"/>
              </a:rPr>
              <a:t>: 10.1037/a0020267</a:t>
            </a:r>
          </a:p>
          <a:p>
            <a:r>
              <a:rPr lang="en-US" sz="4300" dirty="0">
                <a:latin typeface="Times New Roman" panose="02020603050405020304" pitchFamily="18" charset="0"/>
                <a:cs typeface="Times New Roman" panose="02020603050405020304" pitchFamily="18" charset="0"/>
              </a:rPr>
              <a:t>Chen, W. C., Chu, H., Lu, R.,  Chou,  Y. H., Chen, C. H., Chang, Y., O’Brien, A. P., &amp; Chou, K. (2009). Efficacy of progressive muscle relaxation training in reducing anxiety in patients with acute Schizophrenia. </a:t>
            </a:r>
            <a:r>
              <a:rPr lang="en-US" sz="4300" i="1" dirty="0">
                <a:latin typeface="Times New Roman" panose="02020603050405020304" pitchFamily="18" charset="0"/>
                <a:cs typeface="Times New Roman" panose="02020603050405020304" pitchFamily="18" charset="0"/>
              </a:rPr>
              <a:t>Journal of Clinical Nursing, 18</a:t>
            </a:r>
            <a:r>
              <a:rPr lang="en-US" sz="4300" dirty="0">
                <a:latin typeface="Times New Roman" panose="02020603050405020304" pitchFamily="18" charset="0"/>
                <a:cs typeface="Times New Roman" panose="02020603050405020304" pitchFamily="18" charset="0"/>
              </a:rPr>
              <a:t>, 2187-2196. </a:t>
            </a:r>
            <a:r>
              <a:rPr lang="en-US" sz="4300" dirty="0" err="1">
                <a:latin typeface="Times New Roman" panose="02020603050405020304" pitchFamily="18" charset="0"/>
                <a:cs typeface="Times New Roman" panose="02020603050405020304" pitchFamily="18" charset="0"/>
              </a:rPr>
              <a:t>doi</a:t>
            </a:r>
            <a:r>
              <a:rPr lang="en-US" sz="4300" dirty="0">
                <a:latin typeface="Times New Roman" panose="02020603050405020304" pitchFamily="18" charset="0"/>
                <a:cs typeface="Times New Roman" panose="02020603050405020304" pitchFamily="18" charset="0"/>
              </a:rPr>
              <a:t>: 10.1111/j.1365-2702.2008.02773.x </a:t>
            </a:r>
          </a:p>
          <a:p>
            <a:r>
              <a:rPr lang="en-US" sz="4300" dirty="0" err="1">
                <a:latin typeface="Times New Roman" panose="02020603050405020304" pitchFamily="18" charset="0"/>
                <a:cs typeface="Times New Roman" panose="02020603050405020304" pitchFamily="18" charset="0"/>
              </a:rPr>
              <a:t>Dolbier</a:t>
            </a:r>
            <a:r>
              <a:rPr lang="en-US" sz="4300" dirty="0">
                <a:latin typeface="Times New Roman" panose="02020603050405020304" pitchFamily="18" charset="0"/>
                <a:cs typeface="Times New Roman" panose="02020603050405020304" pitchFamily="18" charset="0"/>
              </a:rPr>
              <a:t>, C. L., &amp; Rush, T. E. (2012). Efficacy of abbreviated progressive muscle relaxation in a high-stress college sample. </a:t>
            </a:r>
            <a:r>
              <a:rPr lang="en-US" sz="4300" i="1" dirty="0">
                <a:latin typeface="Times New Roman" panose="02020603050405020304" pitchFamily="18" charset="0"/>
                <a:cs typeface="Times New Roman" panose="02020603050405020304" pitchFamily="18" charset="0"/>
              </a:rPr>
              <a:t>International Journal of Stress Management, 19</a:t>
            </a:r>
            <a:r>
              <a:rPr lang="en-US" sz="4300" dirty="0">
                <a:latin typeface="Times New Roman" panose="02020603050405020304" pitchFamily="18" charset="0"/>
                <a:cs typeface="Times New Roman" panose="02020603050405020304" pitchFamily="18" charset="0"/>
              </a:rPr>
              <a:t>(1), 48-68. </a:t>
            </a:r>
            <a:r>
              <a:rPr lang="en-US" sz="4300" dirty="0" err="1">
                <a:latin typeface="Times New Roman" panose="02020603050405020304" pitchFamily="18" charset="0"/>
                <a:cs typeface="Times New Roman" panose="02020603050405020304" pitchFamily="18" charset="0"/>
              </a:rPr>
              <a:t>doi</a:t>
            </a:r>
            <a:r>
              <a:rPr lang="en-US" sz="4300" dirty="0">
                <a:latin typeface="Times New Roman" panose="02020603050405020304" pitchFamily="18" charset="0"/>
                <a:cs typeface="Times New Roman" panose="02020603050405020304" pitchFamily="18" charset="0"/>
              </a:rPr>
              <a:t>: 10.1037/a0027326</a:t>
            </a:r>
          </a:p>
          <a:p>
            <a:r>
              <a:rPr lang="en-US" sz="4300" dirty="0">
                <a:latin typeface="Times New Roman" panose="02020603050405020304" pitchFamily="18" charset="0"/>
                <a:cs typeface="Times New Roman" panose="02020603050405020304" pitchFamily="18" charset="0"/>
              </a:rPr>
              <a:t>Hegel, M., Barrett, J. E., &amp; </a:t>
            </a:r>
            <a:r>
              <a:rPr lang="en-US" sz="4300" dirty="0" err="1">
                <a:latin typeface="Times New Roman" panose="02020603050405020304" pitchFamily="18" charset="0"/>
                <a:cs typeface="Times New Roman" panose="02020603050405020304" pitchFamily="18" charset="0"/>
              </a:rPr>
              <a:t>Oxman</a:t>
            </a:r>
            <a:r>
              <a:rPr lang="en-US" sz="4300" dirty="0">
                <a:latin typeface="Times New Roman" panose="02020603050405020304" pitchFamily="18" charset="0"/>
                <a:cs typeface="Times New Roman" panose="02020603050405020304" pitchFamily="18" charset="0"/>
              </a:rPr>
              <a:t>, T. E. (2000). Training therapists in problem solving treatment of depressive disorders in primary care: Lessons learned from the “Treatment Effectiveness Project.” </a:t>
            </a:r>
            <a:r>
              <a:rPr lang="en-US" sz="4300" i="1" dirty="0">
                <a:latin typeface="Times New Roman" panose="02020603050405020304" pitchFamily="18" charset="0"/>
                <a:cs typeface="Times New Roman" panose="02020603050405020304" pitchFamily="18" charset="0"/>
              </a:rPr>
              <a:t>Family, Systems, &amp; Health, 18</a:t>
            </a:r>
            <a:r>
              <a:rPr lang="en-US" sz="4300" dirty="0">
                <a:latin typeface="Times New Roman" panose="02020603050405020304" pitchFamily="18" charset="0"/>
                <a:cs typeface="Times New Roman" panose="02020603050405020304" pitchFamily="18" charset="0"/>
              </a:rPr>
              <a:t>, 423-435. </a:t>
            </a:r>
          </a:p>
          <a:p>
            <a:r>
              <a:rPr lang="en-US" sz="4300" dirty="0" err="1">
                <a:latin typeface="Times New Roman" panose="02020603050405020304" pitchFamily="18" charset="0"/>
                <a:cs typeface="Times New Roman" panose="02020603050405020304" pitchFamily="18" charset="0"/>
              </a:rPr>
              <a:t>Hopko</a:t>
            </a:r>
            <a:r>
              <a:rPr lang="en-US" sz="4300" dirty="0">
                <a:latin typeface="Times New Roman" panose="02020603050405020304" pitchFamily="18" charset="0"/>
                <a:cs typeface="Times New Roman" panose="02020603050405020304" pitchFamily="18" charset="0"/>
              </a:rPr>
              <a:t>, D. R., </a:t>
            </a:r>
            <a:r>
              <a:rPr lang="en-US" sz="4300" dirty="0" err="1">
                <a:latin typeface="Times New Roman" panose="02020603050405020304" pitchFamily="18" charset="0"/>
                <a:cs typeface="Times New Roman" panose="02020603050405020304" pitchFamily="18" charset="0"/>
              </a:rPr>
              <a:t>Armento</a:t>
            </a:r>
            <a:r>
              <a:rPr lang="en-US" sz="4300" dirty="0">
                <a:latin typeface="Times New Roman" panose="02020603050405020304" pitchFamily="18" charset="0"/>
                <a:cs typeface="Times New Roman" panose="02020603050405020304" pitchFamily="18" charset="0"/>
              </a:rPr>
              <a:t>,  M. E. A., Hunt, M. K., Bell, J. L.,  &amp; </a:t>
            </a:r>
            <a:r>
              <a:rPr lang="en-US" sz="4300" dirty="0" err="1">
                <a:latin typeface="Times New Roman" panose="02020603050405020304" pitchFamily="18" charset="0"/>
                <a:cs typeface="Times New Roman" panose="02020603050405020304" pitchFamily="18" charset="0"/>
              </a:rPr>
              <a:t>Lejuez</a:t>
            </a:r>
            <a:r>
              <a:rPr lang="en-US" sz="4300" dirty="0">
                <a:latin typeface="Times New Roman" panose="02020603050405020304" pitchFamily="18" charset="0"/>
                <a:cs typeface="Times New Roman" panose="02020603050405020304" pitchFamily="18" charset="0"/>
              </a:rPr>
              <a:t>, C. W. (2005). Behavior therapy for depressed cancer patients in primary care. </a:t>
            </a:r>
            <a:r>
              <a:rPr lang="en-US" sz="4300" i="1" dirty="0">
                <a:latin typeface="Times New Roman" panose="02020603050405020304" pitchFamily="18" charset="0"/>
                <a:cs typeface="Times New Roman" panose="02020603050405020304" pitchFamily="18" charset="0"/>
              </a:rPr>
              <a:t>Psychotherapy: Theory, Research, Practice, Training, 42</a:t>
            </a:r>
            <a:r>
              <a:rPr lang="en-US" sz="4300" dirty="0">
                <a:latin typeface="Times New Roman" panose="02020603050405020304" pitchFamily="18" charset="0"/>
                <a:cs typeface="Times New Roman" panose="02020603050405020304" pitchFamily="18" charset="0"/>
              </a:rPr>
              <a:t>(2), 236-243. </a:t>
            </a:r>
            <a:r>
              <a:rPr lang="en-US" sz="4300" dirty="0" err="1">
                <a:latin typeface="Times New Roman" panose="02020603050405020304" pitchFamily="18" charset="0"/>
                <a:cs typeface="Times New Roman" panose="02020603050405020304" pitchFamily="18" charset="0"/>
              </a:rPr>
              <a:t>doi</a:t>
            </a:r>
            <a:r>
              <a:rPr lang="en-US" sz="4300" dirty="0">
                <a:latin typeface="Times New Roman" panose="02020603050405020304" pitchFamily="18" charset="0"/>
                <a:cs typeface="Times New Roman" panose="02020603050405020304" pitchFamily="18" charset="0"/>
              </a:rPr>
              <a:t>: 10.1037/0033-3204.42.2.236</a:t>
            </a:r>
          </a:p>
          <a:p>
            <a:r>
              <a:rPr lang="en-US" sz="4300" dirty="0">
                <a:latin typeface="Times New Roman" panose="02020603050405020304" pitchFamily="18" charset="0"/>
                <a:cs typeface="Times New Roman" panose="02020603050405020304" pitchFamily="18" charset="0"/>
              </a:rPr>
              <a:t>Houghton, S. (2011). Behavioral activation in treatment of depression. </a:t>
            </a:r>
            <a:r>
              <a:rPr lang="en-US" sz="4300" i="1" dirty="0">
                <a:latin typeface="Times New Roman" panose="02020603050405020304" pitchFamily="18" charset="0"/>
                <a:cs typeface="Times New Roman" panose="02020603050405020304" pitchFamily="18" charset="0"/>
              </a:rPr>
              <a:t>Mental Health Practice, 14</a:t>
            </a:r>
            <a:r>
              <a:rPr lang="en-US" sz="4300" dirty="0">
                <a:latin typeface="Times New Roman" panose="02020603050405020304" pitchFamily="18" charset="0"/>
                <a:cs typeface="Times New Roman" panose="02020603050405020304" pitchFamily="18" charset="0"/>
              </a:rPr>
              <a:t>(7), 18-23.</a:t>
            </a:r>
          </a:p>
          <a:p>
            <a:r>
              <a:rPr lang="en-US" sz="4400" dirty="0" err="1">
                <a:latin typeface="Times New Roman" panose="02020603050405020304" pitchFamily="18" charset="0"/>
                <a:cs typeface="Times New Roman" panose="02020603050405020304" pitchFamily="18" charset="0"/>
              </a:rPr>
              <a:t>Jakupcak</a:t>
            </a:r>
            <a:r>
              <a:rPr lang="en-US" sz="4400" dirty="0">
                <a:latin typeface="Times New Roman" panose="02020603050405020304" pitchFamily="18" charset="0"/>
                <a:cs typeface="Times New Roman" panose="02020603050405020304" pitchFamily="18" charset="0"/>
              </a:rPr>
              <a:t>, M., Wagner, A., Paulson, A., </a:t>
            </a:r>
            <a:r>
              <a:rPr lang="en-US" sz="4400" dirty="0" err="1">
                <a:latin typeface="Times New Roman" panose="02020603050405020304" pitchFamily="18" charset="0"/>
                <a:cs typeface="Times New Roman" panose="02020603050405020304" pitchFamily="18" charset="0"/>
              </a:rPr>
              <a:t>Varra</a:t>
            </a:r>
            <a:r>
              <a:rPr lang="en-US" sz="4400" dirty="0">
                <a:latin typeface="Times New Roman" panose="02020603050405020304" pitchFamily="18" charset="0"/>
                <a:cs typeface="Times New Roman" panose="02020603050405020304" pitchFamily="18" charset="0"/>
              </a:rPr>
              <a:t>, A., &amp; </a:t>
            </a:r>
            <a:r>
              <a:rPr lang="en-US" sz="4400" dirty="0" err="1">
                <a:latin typeface="Times New Roman" panose="02020603050405020304" pitchFamily="18" charset="0"/>
                <a:cs typeface="Times New Roman" panose="02020603050405020304" pitchFamily="18" charset="0"/>
              </a:rPr>
              <a:t>McFall</a:t>
            </a:r>
            <a:r>
              <a:rPr lang="en-US" sz="4400" dirty="0">
                <a:latin typeface="Times New Roman" panose="02020603050405020304" pitchFamily="18" charset="0"/>
                <a:cs typeface="Times New Roman" panose="02020603050405020304" pitchFamily="18" charset="0"/>
              </a:rPr>
              <a:t>, M. (2010). Behavioral activation as a primary care-based treatment for PTSD and Depression among returning veterans. </a:t>
            </a:r>
            <a:r>
              <a:rPr lang="en-US" sz="4400" i="1" dirty="0">
                <a:latin typeface="Times New Roman" panose="02020603050405020304" pitchFamily="18" charset="0"/>
                <a:cs typeface="Times New Roman" panose="02020603050405020304" pitchFamily="18" charset="0"/>
              </a:rPr>
              <a:t>Journal of Traumatic Stress, 23</a:t>
            </a:r>
            <a:r>
              <a:rPr lang="en-US" sz="4400" dirty="0">
                <a:latin typeface="Times New Roman" panose="02020603050405020304" pitchFamily="18" charset="0"/>
                <a:cs typeface="Times New Roman" panose="02020603050405020304" pitchFamily="18" charset="0"/>
              </a:rPr>
              <a:t>(4), 491-495. </a:t>
            </a:r>
            <a:r>
              <a:rPr lang="en-US" sz="4400" dirty="0" err="1">
                <a:latin typeface="Times New Roman" panose="02020603050405020304" pitchFamily="18" charset="0"/>
                <a:cs typeface="Times New Roman" panose="02020603050405020304" pitchFamily="18" charset="0"/>
              </a:rPr>
              <a:t>doi</a:t>
            </a:r>
            <a:r>
              <a:rPr lang="en-US" sz="4400" dirty="0">
                <a:latin typeface="Times New Roman" panose="02020603050405020304" pitchFamily="18" charset="0"/>
                <a:cs typeface="Times New Roman" panose="02020603050405020304" pitchFamily="18" charset="0"/>
              </a:rPr>
              <a:t>: 10.1002/jts.20543</a:t>
            </a:r>
            <a:endParaRPr lang="en-US" sz="4300" dirty="0">
              <a:latin typeface="Times New Roman" panose="02020603050405020304" pitchFamily="18" charset="0"/>
              <a:cs typeface="Times New Roman" panose="02020603050405020304" pitchFamily="18" charset="0"/>
            </a:endParaRPr>
          </a:p>
          <a:p>
            <a:r>
              <a:rPr lang="en-US" sz="4300" dirty="0" err="1">
                <a:latin typeface="Times New Roman" panose="02020603050405020304" pitchFamily="18" charset="0"/>
                <a:cs typeface="Times New Roman" panose="02020603050405020304" pitchFamily="18" charset="0"/>
              </a:rPr>
              <a:t>LaRoche</a:t>
            </a:r>
            <a:r>
              <a:rPr lang="en-US" sz="4300" dirty="0">
                <a:latin typeface="Times New Roman" panose="02020603050405020304" pitchFamily="18" charset="0"/>
                <a:cs typeface="Times New Roman" panose="02020603050405020304" pitchFamily="18" charset="0"/>
              </a:rPr>
              <a:t>, M. J., </a:t>
            </a:r>
            <a:r>
              <a:rPr lang="en-US" sz="4300" dirty="0" err="1">
                <a:latin typeface="Times New Roman" panose="02020603050405020304" pitchFamily="18" charset="0"/>
                <a:cs typeface="Times New Roman" panose="02020603050405020304" pitchFamily="18" charset="0"/>
              </a:rPr>
              <a:t>Gualdron</a:t>
            </a:r>
            <a:r>
              <a:rPr lang="en-US" sz="4300" dirty="0">
                <a:latin typeface="Times New Roman" panose="02020603050405020304" pitchFamily="18" charset="0"/>
                <a:cs typeface="Times New Roman" panose="02020603050405020304" pitchFamily="18" charset="0"/>
              </a:rPr>
              <a:t>, L., </a:t>
            </a:r>
            <a:r>
              <a:rPr lang="en-US" sz="4300" dirty="0" err="1">
                <a:latin typeface="Times New Roman" panose="02020603050405020304" pitchFamily="18" charset="0"/>
                <a:cs typeface="Times New Roman" panose="02020603050405020304" pitchFamily="18" charset="0"/>
              </a:rPr>
              <a:t>D’Angelo</a:t>
            </a:r>
            <a:r>
              <a:rPr lang="en-US" sz="4300" dirty="0">
                <a:latin typeface="Times New Roman" panose="02020603050405020304" pitchFamily="18" charset="0"/>
                <a:cs typeface="Times New Roman" panose="02020603050405020304" pitchFamily="18" charset="0"/>
              </a:rPr>
              <a:t>, E., &amp; </a:t>
            </a:r>
            <a:r>
              <a:rPr lang="en-US" sz="4300" dirty="0" err="1">
                <a:latin typeface="Times New Roman" panose="02020603050405020304" pitchFamily="18" charset="0"/>
                <a:cs typeface="Times New Roman" panose="02020603050405020304" pitchFamily="18" charset="0"/>
              </a:rPr>
              <a:t>Leavell</a:t>
            </a:r>
            <a:r>
              <a:rPr lang="en-US" sz="4300" dirty="0">
                <a:latin typeface="Times New Roman" panose="02020603050405020304" pitchFamily="18" charset="0"/>
                <a:cs typeface="Times New Roman" panose="02020603050405020304" pitchFamily="18" charset="0"/>
              </a:rPr>
              <a:t>, J. (2006). Culturally sensitive guided imagery for </a:t>
            </a:r>
            <a:r>
              <a:rPr lang="en-US" sz="4300" dirty="0" err="1">
                <a:latin typeface="Times New Roman" panose="02020603050405020304" pitchFamily="18" charset="0"/>
                <a:cs typeface="Times New Roman" panose="02020603050405020304" pitchFamily="18" charset="0"/>
              </a:rPr>
              <a:t>allocentric</a:t>
            </a:r>
            <a:r>
              <a:rPr lang="en-US" sz="4300" dirty="0">
                <a:latin typeface="Times New Roman" panose="02020603050405020304" pitchFamily="18" charset="0"/>
                <a:cs typeface="Times New Roman" panose="02020603050405020304" pitchFamily="18" charset="0"/>
              </a:rPr>
              <a:t> Latinos: A pilot study. </a:t>
            </a:r>
            <a:r>
              <a:rPr lang="en-US" sz="4300" i="1" dirty="0">
                <a:latin typeface="Times New Roman" panose="02020603050405020304" pitchFamily="18" charset="0"/>
                <a:cs typeface="Times New Roman" panose="02020603050405020304" pitchFamily="18" charset="0"/>
              </a:rPr>
              <a:t>Psychotherapy: Theory, Research, Practice, Training, 43</a:t>
            </a:r>
            <a:r>
              <a:rPr lang="en-US" sz="4300" dirty="0">
                <a:latin typeface="Times New Roman" panose="02020603050405020304" pitchFamily="18" charset="0"/>
                <a:cs typeface="Times New Roman" panose="02020603050405020304" pitchFamily="18" charset="0"/>
              </a:rPr>
              <a:t>(4), 555-560. </a:t>
            </a:r>
            <a:r>
              <a:rPr lang="en-US" sz="4300" dirty="0" err="1">
                <a:latin typeface="Times New Roman" panose="02020603050405020304" pitchFamily="18" charset="0"/>
                <a:cs typeface="Times New Roman" panose="02020603050405020304" pitchFamily="18" charset="0"/>
              </a:rPr>
              <a:t>doi</a:t>
            </a:r>
            <a:r>
              <a:rPr lang="en-US" sz="4300" dirty="0">
                <a:latin typeface="Times New Roman" panose="02020603050405020304" pitchFamily="18" charset="0"/>
                <a:cs typeface="Times New Roman" panose="02020603050405020304" pitchFamily="18" charset="0"/>
              </a:rPr>
              <a:t>: 10.1037/0033-3204.43.4.555</a:t>
            </a:r>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References</a:t>
            </a:r>
          </a:p>
        </p:txBody>
      </p:sp>
      <p:sp>
        <p:nvSpPr>
          <p:cNvPr id="3" name="Content Placeholder 2"/>
          <p:cNvSpPr>
            <a:spLocks noGrp="1"/>
          </p:cNvSpPr>
          <p:nvPr>
            <p:ph idx="1"/>
          </p:nvPr>
        </p:nvSpPr>
        <p:spPr/>
        <p:txBody>
          <a:bodyPr>
            <a:normAutofit fontScale="32500" lnSpcReduction="20000"/>
          </a:bodyPr>
          <a:lstStyle/>
          <a:p>
            <a:pPr>
              <a:lnSpc>
                <a:spcPct val="120000"/>
              </a:lnSpc>
            </a:pPr>
            <a:r>
              <a:rPr lang="en-US" altLang="en-US" sz="3600" dirty="0">
                <a:latin typeface="Times New Roman" panose="02020603050405020304" pitchFamily="18" charset="0"/>
                <a:cs typeface="Times New Roman" panose="02020603050405020304" pitchFamily="18" charset="0"/>
              </a:rPr>
              <a:t>Landis, S., </a:t>
            </a:r>
            <a:r>
              <a:rPr lang="en-US" altLang="en-US" sz="3600" dirty="0" err="1">
                <a:latin typeface="Times New Roman" panose="02020603050405020304" pitchFamily="18" charset="0"/>
                <a:cs typeface="Times New Roman" panose="02020603050405020304" pitchFamily="18" charset="0"/>
              </a:rPr>
              <a:t>Weshner</a:t>
            </a:r>
            <a:r>
              <a:rPr lang="en-US" altLang="en-US" sz="3600" dirty="0">
                <a:latin typeface="Times New Roman" panose="02020603050405020304" pitchFamily="18" charset="0"/>
                <a:cs typeface="Times New Roman" panose="02020603050405020304" pitchFamily="18" charset="0"/>
              </a:rPr>
              <a:t>, M.,  &amp; Preston, A. (2009). Integrated Primary Care: Implementation and Outcomes in a Family Practice Residency Program. Presentation made to the Mountain Area Health Education Center. Available through the  Society of Teachers of Family Medicine Resource Library </a:t>
            </a:r>
          </a:p>
          <a:p>
            <a:pPr>
              <a:lnSpc>
                <a:spcPct val="120000"/>
              </a:lnSpc>
            </a:pPr>
            <a:r>
              <a:rPr lang="en-US" sz="3500" dirty="0" err="1">
                <a:latin typeface="Times New Roman" panose="02020603050405020304" pitchFamily="18" charset="0"/>
                <a:cs typeface="Times New Roman" panose="02020603050405020304" pitchFamily="18" charset="0"/>
              </a:rPr>
              <a:t>Lundervold</a:t>
            </a:r>
            <a:r>
              <a:rPr lang="en-US" sz="3500" dirty="0">
                <a:latin typeface="Times New Roman" panose="02020603050405020304" pitchFamily="18" charset="0"/>
                <a:cs typeface="Times New Roman" panose="02020603050405020304" pitchFamily="18" charset="0"/>
              </a:rPr>
              <a:t>, D. A., </a:t>
            </a:r>
            <a:r>
              <a:rPr lang="en-US" sz="3500" dirty="0" err="1">
                <a:latin typeface="Times New Roman" panose="02020603050405020304" pitchFamily="18" charset="0"/>
                <a:cs typeface="Times New Roman" panose="02020603050405020304" pitchFamily="18" charset="0"/>
              </a:rPr>
              <a:t>Pahwa</a:t>
            </a:r>
            <a:r>
              <a:rPr lang="en-US" sz="3500" dirty="0">
                <a:latin typeface="Times New Roman" panose="02020603050405020304" pitchFamily="18" charset="0"/>
                <a:cs typeface="Times New Roman" panose="02020603050405020304" pitchFamily="18" charset="0"/>
              </a:rPr>
              <a:t>, R., &amp; </a:t>
            </a:r>
            <a:r>
              <a:rPr lang="en-US" sz="3500" dirty="0" err="1">
                <a:latin typeface="Times New Roman" panose="02020603050405020304" pitchFamily="18" charset="0"/>
                <a:cs typeface="Times New Roman" panose="02020603050405020304" pitchFamily="18" charset="0"/>
              </a:rPr>
              <a:t>Lyona</a:t>
            </a:r>
            <a:r>
              <a:rPr lang="en-US" sz="3500" dirty="0">
                <a:latin typeface="Times New Roman" panose="02020603050405020304" pitchFamily="18" charset="0"/>
                <a:cs typeface="Times New Roman" panose="02020603050405020304" pitchFamily="18" charset="0"/>
              </a:rPr>
              <a:t>, K. E. (2013). Behavioral relaxation training for Parkinson’s Disease related </a:t>
            </a:r>
            <a:r>
              <a:rPr lang="en-US" sz="3500" dirty="0" err="1">
                <a:latin typeface="Times New Roman" panose="02020603050405020304" pitchFamily="18" charset="0"/>
                <a:cs typeface="Times New Roman" panose="02020603050405020304" pitchFamily="18" charset="0"/>
              </a:rPr>
              <a:t>dyskinesia</a:t>
            </a:r>
            <a:r>
              <a:rPr lang="en-US" sz="3500" dirty="0">
                <a:latin typeface="Times New Roman" panose="02020603050405020304" pitchFamily="18" charset="0"/>
                <a:cs typeface="Times New Roman" panose="02020603050405020304" pitchFamily="18" charset="0"/>
              </a:rPr>
              <a:t> and </a:t>
            </a:r>
            <a:r>
              <a:rPr lang="en-US" sz="3500" dirty="0" err="1">
                <a:latin typeface="Times New Roman" panose="02020603050405020304" pitchFamily="18" charset="0"/>
                <a:cs typeface="Times New Roman" panose="02020603050405020304" pitchFamily="18" charset="0"/>
              </a:rPr>
              <a:t>comorbid</a:t>
            </a:r>
            <a:r>
              <a:rPr lang="en-US" sz="3500" dirty="0">
                <a:latin typeface="Times New Roman" panose="02020603050405020304" pitchFamily="18" charset="0"/>
                <a:cs typeface="Times New Roman" panose="02020603050405020304" pitchFamily="18" charset="0"/>
              </a:rPr>
              <a:t> social anxiety. </a:t>
            </a:r>
            <a:r>
              <a:rPr lang="en-US" sz="3500" i="1" dirty="0">
                <a:latin typeface="Times New Roman" panose="02020603050405020304" pitchFamily="18" charset="0"/>
                <a:cs typeface="Times New Roman" panose="02020603050405020304" pitchFamily="18" charset="0"/>
              </a:rPr>
              <a:t>International Journal of Behavioral Consultation and Therapy, 7</a:t>
            </a:r>
            <a:r>
              <a:rPr lang="en-US" sz="3500" dirty="0">
                <a:latin typeface="Times New Roman" panose="02020603050405020304" pitchFamily="18" charset="0"/>
                <a:cs typeface="Times New Roman" panose="02020603050405020304" pitchFamily="18" charset="0"/>
              </a:rPr>
              <a:t>(4), 1-5. </a:t>
            </a:r>
          </a:p>
          <a:p>
            <a:pPr>
              <a:lnSpc>
                <a:spcPct val="120000"/>
              </a:lnSpc>
            </a:pPr>
            <a:r>
              <a:rPr lang="en-US" sz="3500" dirty="0">
                <a:latin typeface="Times New Roman" panose="02020603050405020304" pitchFamily="18" charset="0"/>
                <a:cs typeface="Times New Roman" panose="02020603050405020304" pitchFamily="18" charset="0"/>
              </a:rPr>
              <a:t>Nix, R. L.., </a:t>
            </a:r>
            <a:r>
              <a:rPr lang="en-US" sz="3500" dirty="0" err="1">
                <a:latin typeface="Times New Roman" panose="02020603050405020304" pitchFamily="18" charset="0"/>
                <a:cs typeface="Times New Roman" panose="02020603050405020304" pitchFamily="18" charset="0"/>
              </a:rPr>
              <a:t>Bierman</a:t>
            </a:r>
            <a:r>
              <a:rPr lang="en-US" sz="3500" dirty="0">
                <a:latin typeface="Times New Roman" panose="02020603050405020304" pitchFamily="18" charset="0"/>
                <a:cs typeface="Times New Roman" panose="02020603050405020304" pitchFamily="18" charset="0"/>
              </a:rPr>
              <a:t>, K. L., &amp; McMahon, R. J. (2009). How attendance and quality of participation affect treatment response to parent management training. </a:t>
            </a:r>
            <a:r>
              <a:rPr lang="en-US" sz="3500" i="1" dirty="0">
                <a:latin typeface="Times New Roman" panose="02020603050405020304" pitchFamily="18" charset="0"/>
                <a:cs typeface="Times New Roman" panose="02020603050405020304" pitchFamily="18" charset="0"/>
              </a:rPr>
              <a:t>Journal of Consulting and Clinical Psychology, 77</a:t>
            </a:r>
            <a:r>
              <a:rPr lang="en-US" sz="3500" dirty="0">
                <a:latin typeface="Times New Roman" panose="02020603050405020304" pitchFamily="18" charset="0"/>
                <a:cs typeface="Times New Roman" panose="02020603050405020304" pitchFamily="18" charset="0"/>
              </a:rPr>
              <a:t>(3), 429-438. </a:t>
            </a:r>
            <a:r>
              <a:rPr lang="en-US" sz="3500" dirty="0" err="1">
                <a:latin typeface="Times New Roman" panose="02020603050405020304" pitchFamily="18" charset="0"/>
                <a:cs typeface="Times New Roman" panose="02020603050405020304" pitchFamily="18" charset="0"/>
              </a:rPr>
              <a:t>doi</a:t>
            </a:r>
            <a:r>
              <a:rPr lang="en-US" sz="3500" dirty="0">
                <a:latin typeface="Times New Roman" panose="02020603050405020304" pitchFamily="18" charset="0"/>
                <a:cs typeface="Times New Roman" panose="02020603050405020304" pitchFamily="18" charset="0"/>
              </a:rPr>
              <a:t>: 10.1037/a0015028</a:t>
            </a:r>
          </a:p>
          <a:p>
            <a:pPr>
              <a:lnSpc>
                <a:spcPct val="120000"/>
              </a:lnSpc>
            </a:pPr>
            <a:r>
              <a:rPr lang="en-US" sz="3500" dirty="0">
                <a:latin typeface="Times New Roman" panose="02020603050405020304" pitchFamily="18" charset="0"/>
                <a:cs typeface="Times New Roman" panose="02020603050405020304" pitchFamily="18" charset="0"/>
              </a:rPr>
              <a:t>Ray-</a:t>
            </a:r>
            <a:r>
              <a:rPr lang="en-US" sz="3500" dirty="0" err="1">
                <a:latin typeface="Times New Roman" panose="02020603050405020304" pitchFamily="18" charset="0"/>
                <a:cs typeface="Times New Roman" panose="02020603050405020304" pitchFamily="18" charset="0"/>
              </a:rPr>
              <a:t>Sannerud</a:t>
            </a:r>
            <a:r>
              <a:rPr lang="en-US" sz="3500" dirty="0">
                <a:latin typeface="Times New Roman" panose="02020603050405020304" pitchFamily="18" charset="0"/>
                <a:cs typeface="Times New Roman" panose="02020603050405020304" pitchFamily="18" charset="0"/>
              </a:rPr>
              <a:t>, B. N., Morrow, C. E., </a:t>
            </a:r>
            <a:r>
              <a:rPr lang="en-US" sz="3500" dirty="0" err="1">
                <a:latin typeface="Times New Roman" panose="02020603050405020304" pitchFamily="18" charset="0"/>
                <a:cs typeface="Times New Roman" panose="02020603050405020304" pitchFamily="18" charset="0"/>
              </a:rPr>
              <a:t>Kanzler</a:t>
            </a:r>
            <a:r>
              <a:rPr lang="en-US" sz="3500" dirty="0">
                <a:latin typeface="Times New Roman" panose="02020603050405020304" pitchFamily="18" charset="0"/>
                <a:cs typeface="Times New Roman" panose="02020603050405020304" pitchFamily="18" charset="0"/>
              </a:rPr>
              <a:t>, K. E., Dolan, D. C., </a:t>
            </a:r>
            <a:r>
              <a:rPr lang="en-US" sz="3500" dirty="0" err="1">
                <a:latin typeface="Times New Roman" panose="02020603050405020304" pitchFamily="18" charset="0"/>
                <a:cs typeface="Times New Roman" panose="02020603050405020304" pitchFamily="18" charset="0"/>
              </a:rPr>
              <a:t>Corso</a:t>
            </a:r>
            <a:r>
              <a:rPr lang="en-US" sz="3500" dirty="0">
                <a:latin typeface="Times New Roman" panose="02020603050405020304" pitchFamily="18" charset="0"/>
                <a:cs typeface="Times New Roman" panose="02020603050405020304" pitchFamily="18" charset="0"/>
              </a:rPr>
              <a:t>, K. A., </a:t>
            </a:r>
            <a:r>
              <a:rPr lang="en-US" sz="3500" dirty="0" err="1">
                <a:latin typeface="Times New Roman" panose="02020603050405020304" pitchFamily="18" charset="0"/>
                <a:cs typeface="Times New Roman" panose="02020603050405020304" pitchFamily="18" charset="0"/>
              </a:rPr>
              <a:t>Corso</a:t>
            </a:r>
            <a:r>
              <a:rPr lang="en-US" sz="3500" dirty="0">
                <a:latin typeface="Times New Roman" panose="02020603050405020304" pitchFamily="18" charset="0"/>
                <a:cs typeface="Times New Roman" panose="02020603050405020304" pitchFamily="18" charset="0"/>
              </a:rPr>
              <a:t>, M. L., ... Bryan, C. J., (2012). Longitudinal outcomes after brief behavioral health intervention in an integrated primary care clinic. </a:t>
            </a:r>
            <a:r>
              <a:rPr lang="en-US" sz="3500" i="1" dirty="0">
                <a:latin typeface="Times New Roman" panose="02020603050405020304" pitchFamily="18" charset="0"/>
                <a:cs typeface="Times New Roman" panose="02020603050405020304" pitchFamily="18" charset="0"/>
              </a:rPr>
              <a:t>Family, Systems, &amp; Health, 30</a:t>
            </a:r>
            <a:r>
              <a:rPr lang="en-US" sz="3500" dirty="0">
                <a:latin typeface="Times New Roman" panose="02020603050405020304" pitchFamily="18" charset="0"/>
                <a:cs typeface="Times New Roman" panose="02020603050405020304" pitchFamily="18" charset="0"/>
              </a:rPr>
              <a:t>(1), 61-70. </a:t>
            </a:r>
            <a:r>
              <a:rPr lang="en-US" sz="3500" dirty="0" err="1">
                <a:latin typeface="Times New Roman" panose="02020603050405020304" pitchFamily="18" charset="0"/>
                <a:cs typeface="Times New Roman" panose="02020603050405020304" pitchFamily="18" charset="0"/>
              </a:rPr>
              <a:t>doi</a:t>
            </a:r>
            <a:r>
              <a:rPr lang="en-US" sz="3500" dirty="0">
                <a:latin typeface="Times New Roman" panose="02020603050405020304" pitchFamily="18" charset="0"/>
                <a:cs typeface="Times New Roman" panose="02020603050405020304" pitchFamily="18" charset="0"/>
              </a:rPr>
              <a:t>: 10.1037/a0027029</a:t>
            </a:r>
          </a:p>
          <a:p>
            <a:pPr>
              <a:lnSpc>
                <a:spcPct val="120000"/>
              </a:lnSpc>
            </a:pPr>
            <a:r>
              <a:rPr lang="en-US" sz="3500" dirty="0">
                <a:latin typeface="Times New Roman" panose="02020603050405020304" pitchFamily="18" charset="0"/>
                <a:cs typeface="Times New Roman" panose="02020603050405020304" pitchFamily="18" charset="0"/>
              </a:rPr>
              <a:t>Robinson, P. J. (2013). Treatment of depression. In </a:t>
            </a:r>
            <a:r>
              <a:rPr lang="en-US" sz="3500" dirty="0" err="1">
                <a:latin typeface="Times New Roman" panose="02020603050405020304" pitchFamily="18" charset="0"/>
                <a:cs typeface="Times New Roman" panose="02020603050405020304" pitchFamily="18" charset="0"/>
              </a:rPr>
              <a:t>O’Donohoe</a:t>
            </a:r>
            <a:r>
              <a:rPr lang="en-US" sz="3500" dirty="0">
                <a:latin typeface="Times New Roman" panose="02020603050405020304" pitchFamily="18" charset="0"/>
                <a:cs typeface="Times New Roman" panose="02020603050405020304" pitchFamily="18" charset="0"/>
              </a:rPr>
              <a:t>, W. (Ed.) </a:t>
            </a:r>
            <a:r>
              <a:rPr lang="en-US" sz="3500" i="1" dirty="0">
                <a:latin typeface="Times New Roman" panose="02020603050405020304" pitchFamily="18" charset="0"/>
                <a:cs typeface="Times New Roman" panose="02020603050405020304" pitchFamily="18" charset="0"/>
              </a:rPr>
              <a:t>Case Studies in Clinical Psychological Science</a:t>
            </a:r>
            <a:r>
              <a:rPr lang="en-US" sz="3500" dirty="0">
                <a:latin typeface="Times New Roman" panose="02020603050405020304" pitchFamily="18" charset="0"/>
                <a:cs typeface="Times New Roman" panose="02020603050405020304" pitchFamily="18" charset="0"/>
              </a:rPr>
              <a:t>. NY: Oxford University Press. </a:t>
            </a:r>
          </a:p>
          <a:p>
            <a:pPr>
              <a:lnSpc>
                <a:spcPct val="120000"/>
              </a:lnSpc>
            </a:pPr>
            <a:r>
              <a:rPr lang="en-US" sz="3500" dirty="0">
                <a:latin typeface="Times New Roman" panose="02020603050405020304" pitchFamily="18" charset="0"/>
                <a:cs typeface="Times New Roman" panose="02020603050405020304" pitchFamily="18" charset="0"/>
              </a:rPr>
              <a:t>Robinson, P. J., Gould, D., &amp; </a:t>
            </a:r>
            <a:r>
              <a:rPr lang="en-US" sz="3500" dirty="0" err="1">
                <a:latin typeface="Times New Roman" panose="02020603050405020304" pitchFamily="18" charset="0"/>
                <a:cs typeface="Times New Roman" panose="02020603050405020304" pitchFamily="18" charset="0"/>
              </a:rPr>
              <a:t>Strosahl</a:t>
            </a:r>
            <a:r>
              <a:rPr lang="en-US" sz="3500" dirty="0">
                <a:latin typeface="Times New Roman" panose="02020603050405020304" pitchFamily="18" charset="0"/>
                <a:cs typeface="Times New Roman" panose="02020603050405020304" pitchFamily="18" charset="0"/>
              </a:rPr>
              <a:t>, K. D. (2011). </a:t>
            </a:r>
            <a:r>
              <a:rPr lang="en-US" sz="3500" i="1" dirty="0">
                <a:latin typeface="Times New Roman" panose="02020603050405020304" pitchFamily="18" charset="0"/>
                <a:cs typeface="Times New Roman" panose="02020603050405020304" pitchFamily="18" charset="0"/>
              </a:rPr>
              <a:t>Real Behavior Change in Primary Care</a:t>
            </a:r>
            <a:r>
              <a:rPr lang="en-US" sz="3500" dirty="0">
                <a:latin typeface="Times New Roman" panose="02020603050405020304" pitchFamily="18" charset="0"/>
                <a:cs typeface="Times New Roman" panose="02020603050405020304" pitchFamily="18" charset="0"/>
              </a:rPr>
              <a:t>. </a:t>
            </a:r>
            <a:r>
              <a:rPr lang="en-US" sz="3500" i="1" dirty="0">
                <a:latin typeface="Times New Roman" panose="02020603050405020304" pitchFamily="18" charset="0"/>
                <a:cs typeface="Times New Roman" panose="02020603050405020304" pitchFamily="18" charset="0"/>
              </a:rPr>
              <a:t>Strategies and Tools for Improving Outcomes and Increasing Job Satisfaction</a:t>
            </a:r>
            <a:r>
              <a:rPr lang="en-US" sz="3500" dirty="0">
                <a:latin typeface="Times New Roman" panose="02020603050405020304" pitchFamily="18" charset="0"/>
                <a:cs typeface="Times New Roman" panose="02020603050405020304" pitchFamily="18" charset="0"/>
              </a:rPr>
              <a:t>. Oakland: New Harbinger </a:t>
            </a:r>
          </a:p>
          <a:p>
            <a:r>
              <a:rPr lang="en-US" sz="3500" dirty="0">
                <a:latin typeface="Times New Roman" panose="02020603050405020304" pitchFamily="18" charset="0"/>
                <a:cs typeface="Times New Roman" panose="02020603050405020304" pitchFamily="18" charset="0"/>
              </a:rPr>
              <a:t>Robinson, P. J. &amp; Reiter, J. T. (in press). </a:t>
            </a:r>
            <a:r>
              <a:rPr lang="en-US" sz="3500" i="1" dirty="0">
                <a:latin typeface="Times New Roman" panose="02020603050405020304" pitchFamily="18" charset="0"/>
                <a:cs typeface="Times New Roman" panose="02020603050405020304" pitchFamily="18" charset="0"/>
              </a:rPr>
              <a:t>Behavioral Consultation and Primary Care: A Guide to Integrating Services, 2</a:t>
            </a:r>
            <a:r>
              <a:rPr lang="en-US" sz="3500" i="1" baseline="30000" dirty="0">
                <a:latin typeface="Times New Roman" panose="02020603050405020304" pitchFamily="18" charset="0"/>
                <a:cs typeface="Times New Roman" panose="02020603050405020304" pitchFamily="18" charset="0"/>
              </a:rPr>
              <a:t>nd</a:t>
            </a:r>
            <a:r>
              <a:rPr lang="en-US" sz="3500" i="1" dirty="0">
                <a:latin typeface="Times New Roman" panose="02020603050405020304" pitchFamily="18" charset="0"/>
                <a:cs typeface="Times New Roman" panose="02020603050405020304" pitchFamily="18" charset="0"/>
              </a:rPr>
              <a:t> Edition</a:t>
            </a:r>
            <a:r>
              <a:rPr lang="en-US" sz="3500" dirty="0">
                <a:latin typeface="Times New Roman" panose="02020603050405020304" pitchFamily="18" charset="0"/>
                <a:cs typeface="Times New Roman" panose="02020603050405020304" pitchFamily="18" charset="0"/>
              </a:rPr>
              <a:t>. NY: Springer. </a:t>
            </a:r>
          </a:p>
          <a:p>
            <a:r>
              <a:rPr lang="en-US" sz="3500" dirty="0">
                <a:latin typeface="Times New Roman" panose="02020603050405020304" pitchFamily="18" charset="0"/>
                <a:cs typeface="Times New Roman" panose="02020603050405020304" pitchFamily="18" charset="0"/>
              </a:rPr>
              <a:t>Robinson, P. &amp; </a:t>
            </a:r>
            <a:r>
              <a:rPr lang="en-US" sz="3500" dirty="0" err="1">
                <a:latin typeface="Times New Roman" panose="02020603050405020304" pitchFamily="18" charset="0"/>
                <a:cs typeface="Times New Roman" panose="02020603050405020304" pitchFamily="18" charset="0"/>
              </a:rPr>
              <a:t>Strosahl</a:t>
            </a:r>
            <a:r>
              <a:rPr lang="en-US" sz="3500" dirty="0">
                <a:latin typeface="Times New Roman" panose="02020603050405020304" pitchFamily="18" charset="0"/>
                <a:cs typeface="Times New Roman" panose="02020603050405020304" pitchFamily="18" charset="0"/>
              </a:rPr>
              <a:t>, K. (2009) Behavioral consultation and primary care: Lessons learned. </a:t>
            </a:r>
            <a:r>
              <a:rPr lang="en-US" sz="3500" i="1" dirty="0">
                <a:latin typeface="Times New Roman" panose="02020603050405020304" pitchFamily="18" charset="0"/>
                <a:cs typeface="Times New Roman" panose="02020603050405020304" pitchFamily="18" charset="0"/>
              </a:rPr>
              <a:t>Journal of Clinical Psychology in Medical Settings,16, </a:t>
            </a:r>
            <a:r>
              <a:rPr lang="en-US" sz="3500" dirty="0">
                <a:latin typeface="Times New Roman" panose="02020603050405020304" pitchFamily="18" charset="0"/>
                <a:cs typeface="Times New Roman" panose="02020603050405020304" pitchFamily="18" charset="0"/>
              </a:rPr>
              <a:t>58-71. </a:t>
            </a:r>
          </a:p>
          <a:p>
            <a:r>
              <a:rPr lang="en-US" sz="3500" dirty="0" err="1">
                <a:latin typeface="Times New Roman" panose="02020603050405020304" pitchFamily="18" charset="0"/>
                <a:cs typeface="Times New Roman" panose="02020603050405020304" pitchFamily="18" charset="0"/>
              </a:rPr>
              <a:t>Strosahl</a:t>
            </a:r>
            <a:r>
              <a:rPr lang="en-US" sz="3500" dirty="0">
                <a:latin typeface="Times New Roman" panose="02020603050405020304" pitchFamily="18" charset="0"/>
                <a:cs typeface="Times New Roman" panose="02020603050405020304" pitchFamily="18" charset="0"/>
              </a:rPr>
              <a:t>, K. D., Robinson, P. J., &amp; </a:t>
            </a:r>
            <a:r>
              <a:rPr lang="en-US" sz="3500" dirty="0" err="1">
                <a:latin typeface="Times New Roman" panose="02020603050405020304" pitchFamily="18" charset="0"/>
                <a:cs typeface="Times New Roman" panose="02020603050405020304" pitchFamily="18" charset="0"/>
              </a:rPr>
              <a:t>Gustavsson</a:t>
            </a:r>
            <a:r>
              <a:rPr lang="en-US" sz="3500" dirty="0">
                <a:latin typeface="Times New Roman" panose="02020603050405020304" pitchFamily="18" charset="0"/>
                <a:cs typeface="Times New Roman" panose="02020603050405020304" pitchFamily="18" charset="0"/>
              </a:rPr>
              <a:t>, T. (2012). </a:t>
            </a:r>
            <a:r>
              <a:rPr lang="en-US" sz="3500" i="1" dirty="0">
                <a:latin typeface="Times New Roman" panose="02020603050405020304" pitchFamily="18" charset="0"/>
                <a:cs typeface="Times New Roman" panose="02020603050405020304" pitchFamily="18" charset="0"/>
              </a:rPr>
              <a:t>Brief Interventions for Radical Change: Principles and Practice of Focused Acceptance and Commitment Therapy</a:t>
            </a:r>
            <a:r>
              <a:rPr lang="en-US" sz="3500" dirty="0">
                <a:latin typeface="Times New Roman" panose="02020603050405020304" pitchFamily="18" charset="0"/>
                <a:cs typeface="Times New Roman" panose="02020603050405020304" pitchFamily="18" charset="0"/>
              </a:rPr>
              <a:t>. Oakland, CA: New Harbinger.</a:t>
            </a:r>
          </a:p>
          <a:p>
            <a:r>
              <a:rPr lang="en-US" altLang="en-US" dirty="0">
                <a:latin typeface="Times New Roman" panose="02020603050405020304" pitchFamily="18" charset="0"/>
                <a:cs typeface="Times New Roman" panose="02020603050405020304" pitchFamily="18" charset="0"/>
              </a:rPr>
              <a:t>Vogel, M. E., </a:t>
            </a:r>
            <a:r>
              <a:rPr lang="en-US" altLang="en-US" dirty="0" err="1">
                <a:latin typeface="Times New Roman" panose="02020603050405020304" pitchFamily="18" charset="0"/>
                <a:cs typeface="Times New Roman" panose="02020603050405020304" pitchFamily="18" charset="0"/>
              </a:rPr>
              <a:t>Malcore</a:t>
            </a:r>
            <a:r>
              <a:rPr lang="en-US" altLang="en-US" dirty="0">
                <a:latin typeface="Times New Roman" panose="02020603050405020304" pitchFamily="18" charset="0"/>
                <a:cs typeface="Times New Roman" panose="02020603050405020304" pitchFamily="18" charset="0"/>
              </a:rPr>
              <a:t>, S. A., </a:t>
            </a:r>
            <a:r>
              <a:rPr lang="en-US" altLang="en-US" dirty="0" err="1">
                <a:latin typeface="Times New Roman" panose="02020603050405020304" pitchFamily="18" charset="0"/>
                <a:cs typeface="Times New Roman" panose="02020603050405020304" pitchFamily="18" charset="0"/>
              </a:rPr>
              <a:t>Illes</a:t>
            </a:r>
            <a:r>
              <a:rPr lang="en-US" altLang="en-US" dirty="0">
                <a:latin typeface="Times New Roman" panose="02020603050405020304" pitchFamily="18" charset="0"/>
                <a:cs typeface="Times New Roman" panose="02020603050405020304" pitchFamily="18" charset="0"/>
              </a:rPr>
              <a:t>, R. A., &amp; Kirkpatrick, H. A. (2014). Integrated primary care: Why should you care and how to get started. </a:t>
            </a:r>
            <a:r>
              <a:rPr lang="en-US" altLang="en-US" i="1" dirty="0">
                <a:latin typeface="Times New Roman" panose="02020603050405020304" pitchFamily="18" charset="0"/>
                <a:cs typeface="Times New Roman" panose="02020603050405020304" pitchFamily="18" charset="0"/>
              </a:rPr>
              <a:t>Journal of Mental Health Counseling, 36</a:t>
            </a:r>
            <a:r>
              <a:rPr lang="en-US" altLang="en-US" dirty="0">
                <a:latin typeface="Times New Roman" panose="02020603050405020304" pitchFamily="18" charset="0"/>
                <a:cs typeface="Times New Roman" panose="02020603050405020304" pitchFamily="18" charset="0"/>
              </a:rPr>
              <a:t>(2), 130-144. </a:t>
            </a:r>
          </a:p>
          <a:p>
            <a:endParaRPr lang="en-US"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dirty="0">
                <a:latin typeface="Times New Roman" panose="02020603050405020304" pitchFamily="18" charset="0"/>
                <a:cs typeface="Times New Roman" panose="02020603050405020304" pitchFamily="18" charset="0"/>
              </a:rPr>
              <a:t>References</a:t>
            </a:r>
          </a:p>
        </p:txBody>
      </p:sp>
      <p:sp>
        <p:nvSpPr>
          <p:cNvPr id="40963" name="Rectangle 3"/>
          <p:cNvSpPr>
            <a:spLocks noGrp="1" noChangeArrowheads="1"/>
          </p:cNvSpPr>
          <p:nvPr>
            <p:ph type="body" idx="1"/>
          </p:nvPr>
        </p:nvSpPr>
        <p:spPr/>
        <p:txBody>
          <a:bodyPr/>
          <a:lstStyle/>
          <a:p>
            <a:pPr eaLnBrk="1" hangingPunct="1">
              <a:lnSpc>
                <a:spcPct val="80000"/>
              </a:lnSpc>
            </a:pPr>
            <a:r>
              <a:rPr lang="en-US" sz="1600" b="0" dirty="0">
                <a:latin typeface="Times New Roman" panose="02020603050405020304" pitchFamily="18" charset="0"/>
                <a:cs typeface="Times New Roman" panose="02020603050405020304" pitchFamily="18" charset="0"/>
              </a:rPr>
              <a:t>Adler, L., Shaw, D., </a:t>
            </a:r>
            <a:r>
              <a:rPr lang="en-US" sz="1600" b="0" dirty="0" err="1">
                <a:latin typeface="Times New Roman" panose="02020603050405020304" pitchFamily="18" charset="0"/>
                <a:cs typeface="Times New Roman" panose="02020603050405020304" pitchFamily="18" charset="0"/>
              </a:rPr>
              <a:t>Sitt</a:t>
            </a:r>
            <a:r>
              <a:rPr lang="en-US" sz="1600" b="0" dirty="0">
                <a:latin typeface="Times New Roman" panose="02020603050405020304" pitchFamily="18" charset="0"/>
                <a:cs typeface="Times New Roman" panose="02020603050405020304" pitchFamily="18" charset="0"/>
              </a:rPr>
              <a:t>, D., Maya, E., &amp; Morrill, M. I., (2009). Issues in the diagnosis and treatment of adult ADHD by primary care physicians. </a:t>
            </a:r>
            <a:r>
              <a:rPr lang="en-US" sz="1600" b="0" i="1" dirty="0">
                <a:latin typeface="Times New Roman" panose="02020603050405020304" pitchFamily="18" charset="0"/>
                <a:cs typeface="Times New Roman" panose="02020603050405020304" pitchFamily="18" charset="0"/>
              </a:rPr>
              <a:t>Primary Psychiatry, 16</a:t>
            </a:r>
            <a:r>
              <a:rPr lang="en-US" sz="1600" b="0" dirty="0">
                <a:latin typeface="Times New Roman" panose="02020603050405020304" pitchFamily="18" charset="0"/>
                <a:cs typeface="Times New Roman" panose="02020603050405020304" pitchFamily="18" charset="0"/>
              </a:rPr>
              <a:t>(5), 57-63. </a:t>
            </a:r>
          </a:p>
          <a:p>
            <a:pPr eaLnBrk="1" hangingPunct="1">
              <a:lnSpc>
                <a:spcPct val="80000"/>
              </a:lnSpc>
            </a:pPr>
            <a:r>
              <a:rPr lang="en-US" sz="1600" b="0" dirty="0">
                <a:latin typeface="Times New Roman" panose="02020603050405020304" pitchFamily="18" charset="0"/>
                <a:cs typeface="Times New Roman" panose="02020603050405020304" pitchFamily="18" charset="0"/>
              </a:rPr>
              <a:t>Brazier, J. E., Harper, R., Jones, N. M., </a:t>
            </a:r>
            <a:r>
              <a:rPr lang="en-US" sz="1600" b="0" dirty="0" err="1">
                <a:latin typeface="Times New Roman" panose="02020603050405020304" pitchFamily="18" charset="0"/>
                <a:cs typeface="Times New Roman" panose="02020603050405020304" pitchFamily="18" charset="0"/>
              </a:rPr>
              <a:t>O’Cathain</a:t>
            </a:r>
            <a:r>
              <a:rPr lang="en-US" sz="1600" b="0" dirty="0">
                <a:latin typeface="Times New Roman" panose="02020603050405020304" pitchFamily="18" charset="0"/>
                <a:cs typeface="Times New Roman" panose="02020603050405020304" pitchFamily="18" charset="0"/>
              </a:rPr>
              <a:t>, A., Thomas, K. J., </a:t>
            </a:r>
            <a:r>
              <a:rPr lang="en-US" sz="1600" b="0" dirty="0" err="1">
                <a:latin typeface="Times New Roman" panose="02020603050405020304" pitchFamily="18" charset="0"/>
                <a:cs typeface="Times New Roman" panose="02020603050405020304" pitchFamily="18" charset="0"/>
              </a:rPr>
              <a:t>Usherwood</a:t>
            </a:r>
            <a:r>
              <a:rPr lang="en-US" sz="1600" b="0" dirty="0">
                <a:latin typeface="Times New Roman" panose="02020603050405020304" pitchFamily="18" charset="0"/>
                <a:cs typeface="Times New Roman" panose="02020603050405020304" pitchFamily="18" charset="0"/>
              </a:rPr>
              <a:t>, T., &amp; Westlake, L. (1992). Validating the SF-36 health survey questionnaire: New outcome measure for primary care. </a:t>
            </a:r>
            <a:r>
              <a:rPr lang="en-US" sz="1600" b="0" i="1" dirty="0">
                <a:latin typeface="Times New Roman" panose="02020603050405020304" pitchFamily="18" charset="0"/>
                <a:cs typeface="Times New Roman" panose="02020603050405020304" pitchFamily="18" charset="0"/>
              </a:rPr>
              <a:t>BMJ, 305</a:t>
            </a:r>
            <a:r>
              <a:rPr lang="en-US" sz="1600" b="0" dirty="0">
                <a:latin typeface="Times New Roman" panose="02020603050405020304" pitchFamily="18" charset="0"/>
                <a:cs typeface="Times New Roman" panose="02020603050405020304" pitchFamily="18" charset="0"/>
              </a:rPr>
              <a:t>(6846), 160-164.</a:t>
            </a:r>
          </a:p>
          <a:p>
            <a:pPr eaLnBrk="1" hangingPunct="1">
              <a:lnSpc>
                <a:spcPct val="80000"/>
              </a:lnSpc>
            </a:pPr>
            <a:r>
              <a:rPr lang="en-US" sz="1600" b="0" dirty="0">
                <a:latin typeface="Times New Roman" panose="02020603050405020304" pitchFamily="18" charset="0"/>
                <a:cs typeface="Times New Roman" panose="02020603050405020304" pitchFamily="18" charset="0"/>
              </a:rPr>
              <a:t>Damian, A. M., Jacobson, S. A., </a:t>
            </a:r>
            <a:r>
              <a:rPr lang="en-US" sz="1600" b="0" dirty="0" err="1">
                <a:latin typeface="Times New Roman" panose="02020603050405020304" pitchFamily="18" charset="0"/>
                <a:cs typeface="Times New Roman" panose="02020603050405020304" pitchFamily="18" charset="0"/>
              </a:rPr>
              <a:t>Hentz</a:t>
            </a:r>
            <a:r>
              <a:rPr lang="en-US" sz="1600" b="0" dirty="0">
                <a:latin typeface="Times New Roman" panose="02020603050405020304" pitchFamily="18" charset="0"/>
                <a:cs typeface="Times New Roman" panose="02020603050405020304" pitchFamily="18" charset="0"/>
              </a:rPr>
              <a:t>, J. G., Belden, C. M., Shill, H. A., Sabbagh, M. N., …, &amp; Adler, C. H. (2011). The Montreal Cognitive Assessment and the Mini-Mental State Examination as screening instruments for cognitive impairment: Item analysis and threshold scores.</a:t>
            </a:r>
            <a:r>
              <a:rPr lang="en-US" sz="1600" b="0" i="1" dirty="0">
                <a:latin typeface="Times New Roman" panose="02020603050405020304" pitchFamily="18" charset="0"/>
                <a:cs typeface="Times New Roman" panose="02020603050405020304" pitchFamily="18" charset="0"/>
              </a:rPr>
              <a:t> Dementia and Geriatric Cognitive Disorder, 31</a:t>
            </a:r>
            <a:r>
              <a:rPr lang="en-US" sz="1600" b="0" dirty="0">
                <a:latin typeface="Times New Roman" panose="02020603050405020304" pitchFamily="18" charset="0"/>
                <a:cs typeface="Times New Roman" panose="02020603050405020304" pitchFamily="18" charset="0"/>
              </a:rPr>
              <a:t>, 126-131. </a:t>
            </a:r>
            <a:r>
              <a:rPr lang="en-US" sz="1600" b="0" dirty="0" err="1">
                <a:latin typeface="Times New Roman" panose="02020603050405020304" pitchFamily="18" charset="0"/>
                <a:cs typeface="Times New Roman" panose="02020603050405020304" pitchFamily="18" charset="0"/>
              </a:rPr>
              <a:t>doi</a:t>
            </a:r>
            <a:r>
              <a:rPr lang="en-US" sz="1600" b="0" dirty="0">
                <a:latin typeface="Times New Roman" panose="02020603050405020304" pitchFamily="18" charset="0"/>
                <a:cs typeface="Times New Roman" panose="02020603050405020304" pitchFamily="18" charset="0"/>
              </a:rPr>
              <a:t>: 10.1159/000323867</a:t>
            </a:r>
          </a:p>
          <a:p>
            <a:pPr eaLnBrk="1" hangingPunct="1">
              <a:lnSpc>
                <a:spcPct val="80000"/>
              </a:lnSpc>
            </a:pPr>
            <a:r>
              <a:rPr lang="en-US" sz="1600" b="0" dirty="0">
                <a:latin typeface="Times New Roman" panose="02020603050405020304" pitchFamily="18" charset="0"/>
                <a:cs typeface="Times New Roman" panose="02020603050405020304" pitchFamily="18" charset="0"/>
              </a:rPr>
              <a:t>Dennis, R. E., Boddington, J. A., &amp; Funnell, N. J. (2007). Self-report measures of anxiety: Are they suitable for older adults? </a:t>
            </a:r>
            <a:r>
              <a:rPr lang="en-US" sz="1600" b="0" i="1" dirty="0">
                <a:latin typeface="Times New Roman" panose="02020603050405020304" pitchFamily="18" charset="0"/>
                <a:cs typeface="Times New Roman" panose="02020603050405020304" pitchFamily="18" charset="0"/>
              </a:rPr>
              <a:t>Aging &amp; Mental Health, 11</a:t>
            </a:r>
            <a:r>
              <a:rPr lang="en-US" sz="1600" b="0" dirty="0">
                <a:latin typeface="Times New Roman" panose="02020603050405020304" pitchFamily="18" charset="0"/>
                <a:cs typeface="Times New Roman" panose="02020603050405020304" pitchFamily="18" charset="0"/>
              </a:rPr>
              <a:t>(6), 668-677. </a:t>
            </a:r>
            <a:r>
              <a:rPr lang="en-US" sz="1600" b="0" dirty="0" err="1">
                <a:latin typeface="Times New Roman" panose="02020603050405020304" pitchFamily="18" charset="0"/>
                <a:cs typeface="Times New Roman" panose="02020603050405020304" pitchFamily="18" charset="0"/>
              </a:rPr>
              <a:t>doi</a:t>
            </a:r>
            <a:r>
              <a:rPr lang="en-US" sz="1600" b="0" dirty="0">
                <a:latin typeface="Times New Roman" panose="02020603050405020304" pitchFamily="18" charset="0"/>
                <a:cs typeface="Times New Roman" panose="02020603050405020304" pitchFamily="18" charset="0"/>
              </a:rPr>
              <a:t>: 10.1080/1360701529916</a:t>
            </a:r>
          </a:p>
          <a:p>
            <a:pPr eaLnBrk="1" hangingPunct="1">
              <a:lnSpc>
                <a:spcPct val="80000"/>
              </a:lnSpc>
            </a:pPr>
            <a:r>
              <a:rPr lang="en-US" sz="1600" b="0" dirty="0">
                <a:latin typeface="Times New Roman" panose="02020603050405020304" pitchFamily="18" charset="0"/>
                <a:cs typeface="Times New Roman" panose="02020603050405020304" pitchFamily="18" charset="0"/>
              </a:rPr>
              <a:t>Doherty, W. J., McDaniel, S. H., &amp; Baird, M. A (1996). Five levels of primary care/behavioral healthcare collaboration. </a:t>
            </a:r>
            <a:r>
              <a:rPr lang="en-US" sz="1600" b="0" i="1" dirty="0">
                <a:latin typeface="Times New Roman" panose="02020603050405020304" pitchFamily="18" charset="0"/>
                <a:cs typeface="Times New Roman" panose="02020603050405020304" pitchFamily="18" charset="0"/>
              </a:rPr>
              <a:t>Behavioral healthcare tomorrow, 5</a:t>
            </a:r>
            <a:r>
              <a:rPr lang="en-US" sz="1600" b="0" dirty="0">
                <a:latin typeface="Times New Roman" panose="02020603050405020304" pitchFamily="18" charset="0"/>
                <a:cs typeface="Times New Roman" panose="02020603050405020304" pitchFamily="18" charset="0"/>
              </a:rPr>
              <a:t>(5):25-27.</a:t>
            </a:r>
          </a:p>
          <a:p>
            <a:pPr eaLnBrk="1" hangingPunct="1">
              <a:lnSpc>
                <a:spcPct val="80000"/>
              </a:lnSpc>
            </a:pPr>
            <a:r>
              <a:rPr lang="en-US" altLang="en-US" sz="1600" b="0" dirty="0" err="1">
                <a:latin typeface="Times New Roman" panose="02020603050405020304" pitchFamily="18" charset="0"/>
                <a:cs typeface="Times New Roman" panose="02020603050405020304" pitchFamily="18" charset="0"/>
              </a:rPr>
              <a:t>Hallgren</a:t>
            </a:r>
            <a:r>
              <a:rPr lang="en-US" altLang="en-US" sz="1600" b="0" dirty="0">
                <a:latin typeface="Times New Roman" panose="02020603050405020304" pitchFamily="18" charset="0"/>
                <a:cs typeface="Times New Roman" panose="02020603050405020304" pitchFamily="18" charset="0"/>
              </a:rPr>
              <a:t>, J. D., &amp; Morton, J. R. (2007). What’s the best way to screen for anxiety and panic disorders? </a:t>
            </a:r>
            <a:r>
              <a:rPr lang="en-US" altLang="en-US" sz="1600" b="0" i="1" dirty="0">
                <a:latin typeface="Times New Roman" panose="02020603050405020304" pitchFamily="18" charset="0"/>
                <a:cs typeface="Times New Roman" panose="02020603050405020304" pitchFamily="18" charset="0"/>
              </a:rPr>
              <a:t>Journal of Family Practice Online, 56</a:t>
            </a:r>
            <a:r>
              <a:rPr lang="en-US" altLang="en-US" sz="1600" b="0" dirty="0">
                <a:latin typeface="Times New Roman" panose="02020603050405020304" pitchFamily="18" charset="0"/>
                <a:cs typeface="Times New Roman" panose="02020603050405020304" pitchFamily="18" charset="0"/>
              </a:rPr>
              <a:t>(7), 579-580.</a:t>
            </a:r>
          </a:p>
          <a:p>
            <a:pPr eaLnBrk="1" hangingPunct="1">
              <a:lnSpc>
                <a:spcPct val="80000"/>
              </a:lnSpc>
            </a:pPr>
            <a:r>
              <a:rPr lang="en-US" altLang="en-US" sz="1600" b="0" dirty="0" err="1">
                <a:latin typeface="Times New Roman" panose="02020603050405020304" pitchFamily="18" charset="0"/>
                <a:cs typeface="Times New Roman" panose="02020603050405020304" pitchFamily="18" charset="0"/>
              </a:rPr>
              <a:t>Humeniuk</a:t>
            </a:r>
            <a:r>
              <a:rPr lang="en-US" altLang="en-US" sz="1600" b="0" dirty="0">
                <a:latin typeface="Times New Roman" panose="02020603050405020304" pitchFamily="18" charset="0"/>
                <a:cs typeface="Times New Roman" panose="02020603050405020304" pitchFamily="18" charset="0"/>
              </a:rPr>
              <a:t>, R., Ali, R., </a:t>
            </a:r>
            <a:r>
              <a:rPr lang="en-US" altLang="en-US" sz="1600" b="0" dirty="0" err="1">
                <a:latin typeface="Times New Roman" panose="02020603050405020304" pitchFamily="18" charset="0"/>
                <a:cs typeface="Times New Roman" panose="02020603050405020304" pitchFamily="18" charset="0"/>
              </a:rPr>
              <a:t>Babor</a:t>
            </a:r>
            <a:r>
              <a:rPr lang="en-US" altLang="en-US" sz="1600" b="0" dirty="0">
                <a:latin typeface="Times New Roman" panose="02020603050405020304" pitchFamily="18" charset="0"/>
                <a:cs typeface="Times New Roman" panose="02020603050405020304" pitchFamily="18" charset="0"/>
              </a:rPr>
              <a:t>, T. F., Farrell, M., </a:t>
            </a:r>
            <a:r>
              <a:rPr lang="en-US" altLang="en-US" sz="1600" b="0" dirty="0" err="1">
                <a:latin typeface="Times New Roman" panose="02020603050405020304" pitchFamily="18" charset="0"/>
                <a:cs typeface="Times New Roman" panose="02020603050405020304" pitchFamily="18" charset="0"/>
              </a:rPr>
              <a:t>Formigoni</a:t>
            </a:r>
            <a:r>
              <a:rPr lang="en-US" altLang="en-US" sz="1600" b="0" dirty="0">
                <a:latin typeface="Times New Roman" panose="02020603050405020304" pitchFamily="18" charset="0"/>
                <a:cs typeface="Times New Roman" panose="02020603050405020304" pitchFamily="18" charset="0"/>
              </a:rPr>
              <a:t>, M. L., </a:t>
            </a:r>
            <a:r>
              <a:rPr lang="en-US" altLang="en-US" sz="1600" b="0" dirty="0" err="1">
                <a:latin typeface="Times New Roman" panose="02020603050405020304" pitchFamily="18" charset="0"/>
                <a:cs typeface="Times New Roman" panose="02020603050405020304" pitchFamily="18" charset="0"/>
              </a:rPr>
              <a:t>Jittiwutikarn</a:t>
            </a:r>
            <a:r>
              <a:rPr lang="en-US" altLang="en-US" sz="1600" b="0" dirty="0">
                <a:latin typeface="Times New Roman" panose="02020603050405020304" pitchFamily="18" charset="0"/>
                <a:cs typeface="Times New Roman" panose="02020603050405020304" pitchFamily="18" charset="0"/>
              </a:rPr>
              <a:t>, J., …, &amp; Simon, S. (2008). Validation of the alcohol, smoking, and substance involvement screening test (ASSIT).</a:t>
            </a:r>
            <a:r>
              <a:rPr lang="en-US" altLang="en-US" sz="1600" b="0" i="1" dirty="0">
                <a:latin typeface="Times New Roman" panose="02020603050405020304" pitchFamily="18" charset="0"/>
                <a:cs typeface="Times New Roman" panose="02020603050405020304" pitchFamily="18" charset="0"/>
              </a:rPr>
              <a:t> Addiction</a:t>
            </a:r>
            <a:r>
              <a:rPr lang="en-US" altLang="en-US" sz="1600" b="0" dirty="0">
                <a:latin typeface="Times New Roman" panose="02020603050405020304" pitchFamily="18" charset="0"/>
                <a:cs typeface="Times New Roman" panose="02020603050405020304" pitchFamily="18" charset="0"/>
              </a:rPr>
              <a:t>, </a:t>
            </a:r>
            <a:r>
              <a:rPr lang="en-US" altLang="en-US" sz="1600" b="0" dirty="0" err="1">
                <a:latin typeface="Times New Roman" panose="02020603050405020304" pitchFamily="18" charset="0"/>
                <a:cs typeface="Times New Roman" panose="02020603050405020304" pitchFamily="18" charset="0"/>
              </a:rPr>
              <a:t>doi</a:t>
            </a:r>
            <a:r>
              <a:rPr lang="en-US" altLang="en-US" sz="1600" b="0" dirty="0">
                <a:latin typeface="Times New Roman" panose="02020603050405020304" pitchFamily="18" charset="0"/>
                <a:cs typeface="Times New Roman" panose="02020603050405020304" pitchFamily="18" charset="0"/>
              </a:rPr>
              <a:t>: </a:t>
            </a:r>
            <a:r>
              <a:rPr lang="en-US" sz="1600" b="0" dirty="0">
                <a:latin typeface="Times New Roman" panose="02020603050405020304" pitchFamily="18" charset="0"/>
                <a:cs typeface="Times New Roman" panose="02020603050405020304" pitchFamily="18" charset="0"/>
              </a:rPr>
              <a:t>10.1111/j.1360-0443.2007.02114.x</a:t>
            </a:r>
            <a:endParaRPr lang="en-US" altLang="en-US" sz="1600" b="0" dirty="0">
              <a:latin typeface="Times New Roman" panose="02020603050405020304" pitchFamily="18" charset="0"/>
              <a:cs typeface="Times New Roman" panose="02020603050405020304" pitchFamily="18" charset="0"/>
            </a:endParaRPr>
          </a:p>
          <a:p>
            <a:pPr eaLnBrk="1" hangingPunct="1">
              <a:lnSpc>
                <a:spcPct val="80000"/>
              </a:lnSpc>
            </a:pPr>
            <a:endParaRPr lang="en-US" altLang="en-US" sz="1600" dirty="0"/>
          </a:p>
          <a:p>
            <a:pPr eaLnBrk="1" hangingPunct="1">
              <a:lnSpc>
                <a:spcPct val="80000"/>
              </a:lnSpc>
            </a:pPr>
            <a:endParaRPr lang="en-US" altLang="en-US" sz="1600"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dirty="0">
                <a:latin typeface="Times New Roman" panose="02020603050405020304" pitchFamily="18" charset="0"/>
                <a:cs typeface="Times New Roman" panose="02020603050405020304" pitchFamily="18" charset="0"/>
              </a:rPr>
              <a:t>References</a:t>
            </a:r>
          </a:p>
        </p:txBody>
      </p:sp>
      <p:sp>
        <p:nvSpPr>
          <p:cNvPr id="41987" name="Rectangle 3"/>
          <p:cNvSpPr>
            <a:spLocks noGrp="1" noChangeArrowheads="1"/>
          </p:cNvSpPr>
          <p:nvPr>
            <p:ph type="body" idx="1"/>
          </p:nvPr>
        </p:nvSpPr>
        <p:spPr>
          <a:xfrm>
            <a:off x="457200" y="1371600"/>
            <a:ext cx="8229600" cy="4525963"/>
          </a:xfrm>
        </p:spPr>
        <p:txBody>
          <a:bodyPr/>
          <a:lstStyle/>
          <a:p>
            <a:pPr eaLnBrk="1" hangingPunct="1">
              <a:lnSpc>
                <a:spcPct val="80000"/>
              </a:lnSpc>
            </a:pPr>
            <a:r>
              <a:rPr lang="en-US" altLang="en-US" sz="1600" b="0" dirty="0">
                <a:latin typeface="Times New Roman" panose="02020603050405020304" pitchFamily="18" charset="0"/>
                <a:cs typeface="Times New Roman" panose="02020603050405020304" pitchFamily="18" charset="0"/>
              </a:rPr>
              <a:t>Johnson, J. G., Harris, E. S., Spitzer, R. L., &amp; Williams, J. B. W. (2002). The Patient Health Questionnaire for adolescents: Validation of an instrument for the assessment of mental disorders among adolescent primary care patients. Journal of Adolescent Health, 30, 196-204.</a:t>
            </a:r>
          </a:p>
          <a:p>
            <a:pPr eaLnBrk="1" hangingPunct="1">
              <a:lnSpc>
                <a:spcPct val="80000"/>
              </a:lnSpc>
            </a:pPr>
            <a:r>
              <a:rPr lang="en-US" altLang="en-US" sz="1600" b="0" dirty="0">
                <a:latin typeface="Times New Roman" panose="02020603050405020304" pitchFamily="18" charset="0"/>
                <a:cs typeface="Times New Roman" panose="02020603050405020304" pitchFamily="18" charset="0"/>
              </a:rPr>
              <a:t>Knight, J. R., </a:t>
            </a:r>
            <a:r>
              <a:rPr lang="en-US" altLang="en-US" sz="1600" b="0" dirty="0" err="1">
                <a:latin typeface="Times New Roman" panose="02020603050405020304" pitchFamily="18" charset="0"/>
                <a:cs typeface="Times New Roman" panose="02020603050405020304" pitchFamily="18" charset="0"/>
              </a:rPr>
              <a:t>Sherritt</a:t>
            </a:r>
            <a:r>
              <a:rPr lang="en-US" altLang="en-US" sz="1600" b="0" dirty="0">
                <a:latin typeface="Times New Roman" panose="02020603050405020304" pitchFamily="18" charset="0"/>
                <a:cs typeface="Times New Roman" panose="02020603050405020304" pitchFamily="18" charset="0"/>
              </a:rPr>
              <a:t>, L., </a:t>
            </a:r>
            <a:r>
              <a:rPr lang="en-US" altLang="en-US" sz="1600" b="0" dirty="0" err="1">
                <a:latin typeface="Times New Roman" panose="02020603050405020304" pitchFamily="18" charset="0"/>
                <a:cs typeface="Times New Roman" panose="02020603050405020304" pitchFamily="18" charset="0"/>
              </a:rPr>
              <a:t>Shrier</a:t>
            </a:r>
            <a:r>
              <a:rPr lang="en-US" altLang="en-US" sz="1600" b="0" dirty="0">
                <a:latin typeface="Times New Roman" panose="02020603050405020304" pitchFamily="18" charset="0"/>
                <a:cs typeface="Times New Roman" panose="02020603050405020304" pitchFamily="18" charset="0"/>
              </a:rPr>
              <a:t>, L. A., Harris, S. H., Chang, G. (2002). Validity of the CRAFFT substance abuse screening test among adolescent clinic patients. </a:t>
            </a:r>
            <a:r>
              <a:rPr lang="en-US" altLang="en-US" sz="1600" b="0" i="1" dirty="0">
                <a:latin typeface="Times New Roman" panose="02020603050405020304" pitchFamily="18" charset="0"/>
                <a:cs typeface="Times New Roman" panose="02020603050405020304" pitchFamily="18" charset="0"/>
              </a:rPr>
              <a:t>Archives of Pediatric and Adolescent Medicine, 156</a:t>
            </a:r>
            <a:r>
              <a:rPr lang="en-US" altLang="en-US" sz="1600" b="0" dirty="0">
                <a:latin typeface="Times New Roman" panose="02020603050405020304" pitchFamily="18" charset="0"/>
                <a:cs typeface="Times New Roman" panose="02020603050405020304" pitchFamily="18" charset="0"/>
              </a:rPr>
              <a:t>, 607-614.</a:t>
            </a:r>
          </a:p>
          <a:p>
            <a:pPr eaLnBrk="1" hangingPunct="1">
              <a:lnSpc>
                <a:spcPct val="80000"/>
              </a:lnSpc>
            </a:pPr>
            <a:r>
              <a:rPr lang="en-US" altLang="en-US" sz="1600" b="0" dirty="0">
                <a:latin typeface="Times New Roman" panose="02020603050405020304" pitchFamily="18" charset="0"/>
                <a:cs typeface="Times New Roman" panose="02020603050405020304" pitchFamily="18" charset="0"/>
              </a:rPr>
              <a:t>Limbos, M. M., &amp; Joyce, D. P. (2011). Comparison of the ASQ and PEDS in screening for developmental delay in children presenting for primary care. </a:t>
            </a:r>
            <a:r>
              <a:rPr lang="en-US" altLang="en-US" sz="1600" b="0" i="1" dirty="0">
                <a:latin typeface="Times New Roman" panose="02020603050405020304" pitchFamily="18" charset="0"/>
                <a:cs typeface="Times New Roman" panose="02020603050405020304" pitchFamily="18" charset="0"/>
              </a:rPr>
              <a:t>Journal of Developmental &amp; Behavioral Pediatrics, 32</a:t>
            </a:r>
            <a:r>
              <a:rPr lang="en-US" altLang="en-US" sz="1600" b="0" dirty="0">
                <a:latin typeface="Times New Roman" panose="02020603050405020304" pitchFamily="18" charset="0"/>
                <a:cs typeface="Times New Roman" panose="02020603050405020304" pitchFamily="18" charset="0"/>
              </a:rPr>
              <a:t>(7), 1-13. </a:t>
            </a:r>
          </a:p>
          <a:p>
            <a:pPr eaLnBrk="1" hangingPunct="1">
              <a:lnSpc>
                <a:spcPct val="80000"/>
              </a:lnSpc>
            </a:pPr>
            <a:r>
              <a:rPr lang="en-US" altLang="en-US" sz="1600" b="0" dirty="0">
                <a:latin typeface="Times New Roman" panose="02020603050405020304" pitchFamily="18" charset="0"/>
                <a:cs typeface="Times New Roman" panose="02020603050405020304" pitchFamily="18" charset="0"/>
              </a:rPr>
              <a:t>McCann, B. S., Scheele, L., Ward, N., &amp; Roy-</a:t>
            </a:r>
            <a:r>
              <a:rPr lang="en-US" altLang="en-US" sz="1600" b="0" dirty="0" err="1">
                <a:latin typeface="Times New Roman" panose="02020603050405020304" pitchFamily="18" charset="0"/>
                <a:cs typeface="Times New Roman" panose="02020603050405020304" pitchFamily="18" charset="0"/>
              </a:rPr>
              <a:t>Bryne</a:t>
            </a:r>
            <a:r>
              <a:rPr lang="en-US" altLang="en-US" sz="1600" b="0" dirty="0">
                <a:latin typeface="Times New Roman" panose="02020603050405020304" pitchFamily="18" charset="0"/>
                <a:cs typeface="Times New Roman" panose="02020603050405020304" pitchFamily="18" charset="0"/>
              </a:rPr>
              <a:t>, P. (2000). Discriminant validity of the </a:t>
            </a:r>
            <a:r>
              <a:rPr lang="en-US" altLang="en-US" sz="1600" b="0" dirty="0" err="1">
                <a:latin typeface="Times New Roman" panose="02020603050405020304" pitchFamily="18" charset="0"/>
                <a:cs typeface="Times New Roman" panose="02020603050405020304" pitchFamily="18" charset="0"/>
              </a:rPr>
              <a:t>Wender</a:t>
            </a:r>
            <a:r>
              <a:rPr lang="en-US" altLang="en-US" sz="1600" b="0" dirty="0">
                <a:latin typeface="Times New Roman" panose="02020603050405020304" pitchFamily="18" charset="0"/>
                <a:cs typeface="Times New Roman" panose="02020603050405020304" pitchFamily="18" charset="0"/>
              </a:rPr>
              <a:t> Utah Rating Scale for Attention-Deficit/Hyperactivity Disorder in adults. </a:t>
            </a:r>
            <a:r>
              <a:rPr lang="en-US" altLang="en-US" sz="1600" b="0" i="1" dirty="0">
                <a:latin typeface="Times New Roman" panose="02020603050405020304" pitchFamily="18" charset="0"/>
                <a:cs typeface="Times New Roman" panose="02020603050405020304" pitchFamily="18" charset="0"/>
              </a:rPr>
              <a:t>Journal of Neuropsychiatry and Clinical Neurosciences, 12</a:t>
            </a:r>
            <a:r>
              <a:rPr lang="en-US" altLang="en-US" sz="1600" b="0" dirty="0">
                <a:latin typeface="Times New Roman" panose="02020603050405020304" pitchFamily="18" charset="0"/>
                <a:cs typeface="Times New Roman" panose="02020603050405020304" pitchFamily="18" charset="0"/>
              </a:rPr>
              <a:t>, 240-245. </a:t>
            </a:r>
          </a:p>
          <a:p>
            <a:pPr eaLnBrk="1" hangingPunct="1">
              <a:lnSpc>
                <a:spcPct val="80000"/>
              </a:lnSpc>
            </a:pPr>
            <a:r>
              <a:rPr lang="en-US" altLang="en-US" sz="1600" b="0" dirty="0">
                <a:latin typeface="Times New Roman" panose="02020603050405020304" pitchFamily="18" charset="0"/>
                <a:cs typeface="Times New Roman" panose="02020603050405020304" pitchFamily="18" charset="0"/>
              </a:rPr>
              <a:t>Massachusetts Behavioral Health Partnership. (2010). </a:t>
            </a:r>
            <a:r>
              <a:rPr lang="en-US" altLang="en-US" sz="1600" b="0" i="1" dirty="0">
                <a:latin typeface="Times New Roman" panose="02020603050405020304" pitchFamily="18" charset="0"/>
                <a:cs typeface="Times New Roman" panose="02020603050405020304" pitchFamily="18" charset="0"/>
              </a:rPr>
              <a:t>Primary Care Behavioral Health Screening Toolkit for the MassHealth Children’s Behavioral Health Initiative (CBHI). </a:t>
            </a:r>
            <a:r>
              <a:rPr lang="en-US" altLang="en-US" sz="1600" b="0" dirty="0" err="1">
                <a:latin typeface="Times New Roman" panose="02020603050405020304" pitchFamily="18" charset="0"/>
                <a:cs typeface="Times New Roman" panose="02020603050405020304" pitchFamily="18" charset="0"/>
              </a:rPr>
              <a:t>ValueOptions</a:t>
            </a:r>
            <a:r>
              <a:rPr lang="en-US" altLang="en-US" sz="1600" b="0" dirty="0">
                <a:latin typeface="Times New Roman" panose="02020603050405020304" pitchFamily="18" charset="0"/>
                <a:cs typeface="Times New Roman" panose="02020603050405020304" pitchFamily="18" charset="0"/>
              </a:rPr>
              <a:t>. </a:t>
            </a:r>
          </a:p>
          <a:p>
            <a:pPr eaLnBrk="1" hangingPunct="1">
              <a:lnSpc>
                <a:spcPct val="80000"/>
              </a:lnSpc>
            </a:pPr>
            <a:r>
              <a:rPr lang="en-US" altLang="en-US" sz="1600" b="0" dirty="0">
                <a:latin typeface="Times New Roman" panose="02020603050405020304" pitchFamily="18" charset="0"/>
                <a:cs typeface="Times New Roman" panose="02020603050405020304" pitchFamily="18" charset="0"/>
              </a:rPr>
              <a:t>O’Hara, M. W., Stuart, S., Watson, D., Dietz, P. M., Farr, S. L., &amp; D’Angelo, D. (2012). Brief scales to detect postpartum depression and anxiety symptoms. </a:t>
            </a:r>
            <a:r>
              <a:rPr lang="en-US" altLang="en-US" sz="1600" b="0" i="1" dirty="0">
                <a:latin typeface="Times New Roman" panose="02020603050405020304" pitchFamily="18" charset="0"/>
                <a:cs typeface="Times New Roman" panose="02020603050405020304" pitchFamily="18" charset="0"/>
              </a:rPr>
              <a:t>Journal of Women’s Health, 21</a:t>
            </a:r>
            <a:r>
              <a:rPr lang="en-US" altLang="en-US" sz="1600" b="0" dirty="0">
                <a:latin typeface="Times New Roman" panose="02020603050405020304" pitchFamily="18" charset="0"/>
                <a:cs typeface="Times New Roman" panose="02020603050405020304" pitchFamily="18" charset="0"/>
              </a:rPr>
              <a:t>(12), 1237-1243. </a:t>
            </a:r>
            <a:r>
              <a:rPr lang="en-US" altLang="en-US" sz="1600" b="0" dirty="0" err="1">
                <a:latin typeface="Times New Roman" panose="02020603050405020304" pitchFamily="18" charset="0"/>
                <a:cs typeface="Times New Roman" panose="02020603050405020304" pitchFamily="18" charset="0"/>
              </a:rPr>
              <a:t>doi</a:t>
            </a:r>
            <a:r>
              <a:rPr lang="en-US" altLang="en-US" sz="1600" b="0" dirty="0">
                <a:latin typeface="Times New Roman" panose="02020603050405020304" pitchFamily="18" charset="0"/>
                <a:cs typeface="Times New Roman" panose="02020603050405020304" pitchFamily="18" charset="0"/>
              </a:rPr>
              <a:t>: </a:t>
            </a:r>
            <a:r>
              <a:rPr lang="en-US" sz="1600" b="0" dirty="0">
                <a:latin typeface="Times New Roman" panose="02020603050405020304" pitchFamily="18" charset="0"/>
                <a:cs typeface="Times New Roman" panose="02020603050405020304" pitchFamily="18" charset="0"/>
              </a:rPr>
              <a:t>10.1089/jwh.2012.3612</a:t>
            </a:r>
            <a:endParaRPr lang="en-US" altLang="en-US" sz="1600" b="0" dirty="0">
              <a:latin typeface="Times New Roman" panose="02020603050405020304" pitchFamily="18" charset="0"/>
              <a:cs typeface="Times New Roman" panose="02020603050405020304" pitchFamily="18" charset="0"/>
            </a:endParaRPr>
          </a:p>
          <a:p>
            <a:pPr eaLnBrk="1" hangingPunct="1">
              <a:lnSpc>
                <a:spcPct val="80000"/>
              </a:lnSpc>
            </a:pPr>
            <a:r>
              <a:rPr lang="en-US" altLang="en-US" sz="1600" b="0" dirty="0" err="1">
                <a:latin typeface="Times New Roman" panose="02020603050405020304" pitchFamily="18" charset="0"/>
                <a:cs typeface="Times New Roman" panose="02020603050405020304" pitchFamily="18" charset="0"/>
              </a:rPr>
              <a:t>Parkerson</a:t>
            </a:r>
            <a:r>
              <a:rPr lang="en-US" altLang="en-US" sz="1600" b="0" dirty="0">
                <a:latin typeface="Times New Roman" panose="02020603050405020304" pitchFamily="18" charset="0"/>
                <a:cs typeface="Times New Roman" panose="02020603050405020304" pitchFamily="18" charset="0"/>
              </a:rPr>
              <a:t>, G. R., Broadhead, W. E., &amp; </a:t>
            </a:r>
            <a:r>
              <a:rPr lang="en-US" altLang="en-US" sz="1600" b="0" dirty="0" err="1">
                <a:latin typeface="Times New Roman" panose="02020603050405020304" pitchFamily="18" charset="0"/>
                <a:cs typeface="Times New Roman" panose="02020603050405020304" pitchFamily="18" charset="0"/>
              </a:rPr>
              <a:t>Tse</a:t>
            </a:r>
            <a:r>
              <a:rPr lang="en-US" altLang="en-US" sz="1600" b="0" dirty="0">
                <a:latin typeface="Times New Roman" panose="02020603050405020304" pitchFamily="18" charset="0"/>
                <a:cs typeface="Times New Roman" panose="02020603050405020304" pitchFamily="18" charset="0"/>
              </a:rPr>
              <a:t>, C. J. (1990). The Duke Health Profile; A 17 item measure of health and dysfunction. </a:t>
            </a:r>
            <a:r>
              <a:rPr lang="en-US" altLang="en-US" sz="1600" b="0" i="1" dirty="0">
                <a:latin typeface="Times New Roman" panose="02020603050405020304" pitchFamily="18" charset="0"/>
                <a:cs typeface="Times New Roman" panose="02020603050405020304" pitchFamily="18" charset="0"/>
              </a:rPr>
              <a:t>Medical Care, 28</a:t>
            </a:r>
            <a:r>
              <a:rPr lang="en-US" altLang="en-US" sz="1600" b="0" dirty="0">
                <a:latin typeface="Times New Roman" panose="02020603050405020304" pitchFamily="18" charset="0"/>
                <a:cs typeface="Times New Roman" panose="02020603050405020304" pitchFamily="18" charset="0"/>
              </a:rPr>
              <a:t>(11), 1056-1072.  </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dirty="0">
                <a:latin typeface="Times New Roman" panose="02020603050405020304" pitchFamily="18" charset="0"/>
                <a:cs typeface="Times New Roman" panose="02020603050405020304" pitchFamily="18" charset="0"/>
              </a:rPr>
              <a:t>References</a:t>
            </a:r>
          </a:p>
        </p:txBody>
      </p:sp>
      <p:sp>
        <p:nvSpPr>
          <p:cNvPr id="41987" name="Rectangle 3"/>
          <p:cNvSpPr>
            <a:spLocks noGrp="1" noChangeArrowheads="1"/>
          </p:cNvSpPr>
          <p:nvPr>
            <p:ph type="body" idx="1"/>
          </p:nvPr>
        </p:nvSpPr>
        <p:spPr>
          <a:xfrm>
            <a:off x="457200" y="1371600"/>
            <a:ext cx="8229600" cy="4525963"/>
          </a:xfrm>
        </p:spPr>
        <p:txBody>
          <a:bodyPr/>
          <a:lstStyle/>
          <a:p>
            <a:pPr marL="0" indent="0" eaLnBrk="1" hangingPunct="1">
              <a:lnSpc>
                <a:spcPct val="80000"/>
              </a:lnSpc>
              <a:buFontTx/>
              <a:buNone/>
              <a:defRPr/>
            </a:pPr>
            <a:endParaRPr lang="en-US" altLang="en-US" sz="1600" b="0" dirty="0"/>
          </a:p>
          <a:p>
            <a:pPr eaLnBrk="1" hangingPunct="1">
              <a:lnSpc>
                <a:spcPct val="80000"/>
              </a:lnSpc>
              <a:defRPr/>
            </a:pPr>
            <a:r>
              <a:rPr lang="en-US" altLang="en-US" sz="1600" b="0" dirty="0" err="1">
                <a:latin typeface="Times New Roman" panose="02020603050405020304" pitchFamily="18" charset="0"/>
                <a:cs typeface="Times New Roman" panose="02020603050405020304" pitchFamily="18" charset="0"/>
              </a:rPr>
              <a:t>Pendergast</a:t>
            </a:r>
            <a:r>
              <a:rPr lang="en-US" altLang="en-US" sz="1600" b="0" dirty="0">
                <a:latin typeface="Times New Roman" panose="02020603050405020304" pitchFamily="18" charset="0"/>
                <a:cs typeface="Times New Roman" panose="02020603050405020304" pitchFamily="18" charset="0"/>
              </a:rPr>
              <a:t>, L. L., </a:t>
            </a:r>
            <a:r>
              <a:rPr lang="en-US" altLang="en-US" sz="1600" b="0" dirty="0" err="1">
                <a:latin typeface="Times New Roman" panose="02020603050405020304" pitchFamily="18" charset="0"/>
                <a:cs typeface="Times New Roman" panose="02020603050405020304" pitchFamily="18" charset="0"/>
              </a:rPr>
              <a:t>Scharf</a:t>
            </a:r>
            <a:r>
              <a:rPr lang="en-US" altLang="en-US" sz="1600" b="0" dirty="0">
                <a:latin typeface="Times New Roman" panose="02020603050405020304" pitchFamily="18" charset="0"/>
                <a:cs typeface="Times New Roman" panose="02020603050405020304" pitchFamily="18" charset="0"/>
              </a:rPr>
              <a:t>, R. J., Rasmussen, Z. A., </a:t>
            </a:r>
            <a:r>
              <a:rPr lang="en-US" altLang="en-US" sz="1600" b="0" dirty="0" err="1">
                <a:latin typeface="Times New Roman" panose="02020603050405020304" pitchFamily="18" charset="0"/>
                <a:cs typeface="Times New Roman" panose="02020603050405020304" pitchFamily="18" charset="0"/>
              </a:rPr>
              <a:t>Seidman</a:t>
            </a:r>
            <a:r>
              <a:rPr lang="en-US" altLang="en-US" sz="1600" b="0" dirty="0">
                <a:latin typeface="Times New Roman" panose="02020603050405020304" pitchFamily="18" charset="0"/>
                <a:cs typeface="Times New Roman" panose="02020603050405020304" pitchFamily="18" charset="0"/>
              </a:rPr>
              <a:t>, J. C., Schaefer, B. A., </a:t>
            </a:r>
            <a:r>
              <a:rPr lang="en-US" altLang="en-US" sz="1600" b="0" dirty="0" err="1">
                <a:latin typeface="Times New Roman" panose="02020603050405020304" pitchFamily="18" charset="0"/>
                <a:cs typeface="Times New Roman" panose="02020603050405020304" pitchFamily="18" charset="0"/>
              </a:rPr>
              <a:t>Svensen</a:t>
            </a:r>
            <a:r>
              <a:rPr lang="en-US" altLang="en-US" sz="1600" b="0" dirty="0">
                <a:latin typeface="Times New Roman" panose="02020603050405020304" pitchFamily="18" charset="0"/>
                <a:cs typeface="Times New Roman" panose="02020603050405020304" pitchFamily="18" charset="0"/>
              </a:rPr>
              <a:t>, E., … &amp; MAL-ED Network Investigators. (2014). Postpartum depressive symptoms across time and place: Structural invariance of the Self-Reporting Questionnaire among women from the international, multi-site MAL-ED study. </a:t>
            </a:r>
            <a:r>
              <a:rPr lang="en-US" altLang="en-US" sz="1600" b="0" i="1" dirty="0">
                <a:latin typeface="Times New Roman" panose="02020603050405020304" pitchFamily="18" charset="0"/>
                <a:cs typeface="Times New Roman" panose="02020603050405020304" pitchFamily="18" charset="0"/>
              </a:rPr>
              <a:t>Journal of Affective Disorders, 167</a:t>
            </a:r>
            <a:r>
              <a:rPr lang="en-US" altLang="en-US" sz="1600" b="0" dirty="0">
                <a:latin typeface="Times New Roman" panose="02020603050405020304" pitchFamily="18" charset="0"/>
                <a:cs typeface="Times New Roman" panose="02020603050405020304" pitchFamily="18" charset="0"/>
              </a:rPr>
              <a:t>, 178-186. </a:t>
            </a:r>
            <a:r>
              <a:rPr lang="en-US" altLang="en-US" sz="1600" b="0" dirty="0" err="1">
                <a:latin typeface="Times New Roman" panose="02020603050405020304" pitchFamily="18" charset="0"/>
                <a:cs typeface="Times New Roman" panose="02020603050405020304" pitchFamily="18" charset="0"/>
              </a:rPr>
              <a:t>doi</a:t>
            </a:r>
            <a:r>
              <a:rPr lang="en-US" altLang="en-US" sz="1600" b="0" dirty="0">
                <a:latin typeface="Times New Roman" panose="02020603050405020304" pitchFamily="18" charset="0"/>
                <a:cs typeface="Times New Roman" panose="02020603050405020304" pitchFamily="18" charset="0"/>
              </a:rPr>
              <a:t>: 10.1016/j.jad.2014.05.039</a:t>
            </a:r>
          </a:p>
          <a:p>
            <a:pPr eaLnBrk="1" hangingPunct="1">
              <a:lnSpc>
                <a:spcPct val="80000"/>
              </a:lnSpc>
              <a:defRPr/>
            </a:pPr>
            <a:r>
              <a:rPr lang="en-US" altLang="en-US" sz="1600" b="0" dirty="0">
                <a:latin typeface="Times New Roman" panose="02020603050405020304" pitchFamily="18" charset="0"/>
                <a:cs typeface="Times New Roman" panose="02020603050405020304" pitchFamily="18" charset="0"/>
              </a:rPr>
              <a:t>Rabin, R. F., Jennings, J. M., Campbell, J. C., &amp; Bair-Merritt, M. H. (2009). Intimate partner violence screening tools.</a:t>
            </a:r>
            <a:r>
              <a:rPr lang="en-US" altLang="en-US" sz="1600" b="0" i="1" dirty="0">
                <a:latin typeface="Times New Roman" panose="02020603050405020304" pitchFamily="18" charset="0"/>
                <a:cs typeface="Times New Roman" panose="02020603050405020304" pitchFamily="18" charset="0"/>
              </a:rPr>
              <a:t> American Journal of Preventive Medicine, 36</a:t>
            </a:r>
            <a:r>
              <a:rPr lang="en-US" altLang="en-US" sz="1600" b="0" dirty="0">
                <a:latin typeface="Times New Roman" panose="02020603050405020304" pitchFamily="18" charset="0"/>
                <a:cs typeface="Times New Roman" panose="02020603050405020304" pitchFamily="18" charset="0"/>
              </a:rPr>
              <a:t>(5), 439-445. </a:t>
            </a:r>
            <a:r>
              <a:rPr lang="en-US" altLang="en-US" sz="1600" b="0" dirty="0" err="1">
                <a:latin typeface="Times New Roman" panose="02020603050405020304" pitchFamily="18" charset="0"/>
                <a:cs typeface="Times New Roman" panose="02020603050405020304" pitchFamily="18" charset="0"/>
              </a:rPr>
              <a:t>doi</a:t>
            </a:r>
            <a:r>
              <a:rPr lang="en-US" altLang="en-US" sz="1600" b="0" dirty="0">
                <a:latin typeface="Times New Roman" panose="02020603050405020304" pitchFamily="18" charset="0"/>
                <a:cs typeface="Times New Roman" panose="02020603050405020304" pitchFamily="18" charset="0"/>
              </a:rPr>
              <a:t>: </a:t>
            </a:r>
            <a:r>
              <a:rPr lang="en-US" sz="1600" b="0" dirty="0">
                <a:latin typeface="Times New Roman" panose="02020603050405020304" pitchFamily="18" charset="0"/>
                <a:cs typeface="Times New Roman" panose="02020603050405020304" pitchFamily="18" charset="0"/>
              </a:rPr>
              <a:t>10.1016/j.amepre.2009.01.024</a:t>
            </a:r>
            <a:endParaRPr lang="en-US" altLang="en-US" sz="1600" b="0" dirty="0">
              <a:latin typeface="Times New Roman" panose="02020603050405020304" pitchFamily="18" charset="0"/>
              <a:cs typeface="Times New Roman" panose="02020603050405020304" pitchFamily="18" charset="0"/>
            </a:endParaRPr>
          </a:p>
          <a:p>
            <a:pPr eaLnBrk="1" hangingPunct="1">
              <a:lnSpc>
                <a:spcPct val="80000"/>
              </a:lnSpc>
              <a:defRPr/>
            </a:pPr>
            <a:r>
              <a:rPr lang="en-US" altLang="en-US" sz="1600" b="0" dirty="0">
                <a:latin typeface="Times New Roman" panose="02020603050405020304" pitchFamily="18" charset="0"/>
                <a:cs typeface="Times New Roman" panose="02020603050405020304" pitchFamily="18" charset="0"/>
              </a:rPr>
              <a:t>Richardson, L. P., McCauley, E., Grossman, D. C., McCarty, C. A., Richards, J., Russo, J. E., …, &amp; </a:t>
            </a:r>
            <a:r>
              <a:rPr lang="en-US" altLang="en-US" sz="1600" b="0" dirty="0" err="1">
                <a:latin typeface="Times New Roman" panose="02020603050405020304" pitchFamily="18" charset="0"/>
                <a:cs typeface="Times New Roman" panose="02020603050405020304" pitchFamily="18" charset="0"/>
              </a:rPr>
              <a:t>Katon</a:t>
            </a:r>
            <a:r>
              <a:rPr lang="en-US" altLang="en-US" sz="1600" b="0" dirty="0">
                <a:latin typeface="Times New Roman" panose="02020603050405020304" pitchFamily="18" charset="0"/>
                <a:cs typeface="Times New Roman" panose="02020603050405020304" pitchFamily="18" charset="0"/>
              </a:rPr>
              <a:t>, W. (2010). Evaluation of the Patient Health Questionnaire (PHQ-9) for detecting Major Depression among Adolescents. </a:t>
            </a:r>
            <a:r>
              <a:rPr lang="en-US" altLang="en-US" sz="1600" b="0" i="1" dirty="0">
                <a:latin typeface="Times New Roman" panose="02020603050405020304" pitchFamily="18" charset="0"/>
                <a:cs typeface="Times New Roman" panose="02020603050405020304" pitchFamily="18" charset="0"/>
              </a:rPr>
              <a:t>Pediatrics, 126</a:t>
            </a:r>
            <a:r>
              <a:rPr lang="en-US" altLang="en-US" sz="1600" b="0" dirty="0">
                <a:latin typeface="Times New Roman" panose="02020603050405020304" pitchFamily="18" charset="0"/>
                <a:cs typeface="Times New Roman" panose="02020603050405020304" pitchFamily="18" charset="0"/>
              </a:rPr>
              <a:t>(6), 1117-1123. </a:t>
            </a:r>
            <a:r>
              <a:rPr lang="en-US" altLang="en-US" sz="1600" b="0" dirty="0" err="1">
                <a:latin typeface="Times New Roman" panose="02020603050405020304" pitchFamily="18" charset="0"/>
                <a:cs typeface="Times New Roman" panose="02020603050405020304" pitchFamily="18" charset="0"/>
              </a:rPr>
              <a:t>doi</a:t>
            </a:r>
            <a:r>
              <a:rPr lang="en-US" altLang="en-US" sz="1600" b="0" dirty="0">
                <a:latin typeface="Times New Roman" panose="02020603050405020304" pitchFamily="18" charset="0"/>
                <a:cs typeface="Times New Roman" panose="02020603050405020304" pitchFamily="18" charset="0"/>
              </a:rPr>
              <a:t>: </a:t>
            </a:r>
            <a:r>
              <a:rPr lang="en-US" sz="1600" b="0" dirty="0">
                <a:latin typeface="Times New Roman" panose="02020603050405020304" pitchFamily="18" charset="0"/>
                <a:cs typeface="Times New Roman" panose="02020603050405020304" pitchFamily="18" charset="0"/>
              </a:rPr>
              <a:t>:10.1542/peds.2010-0852</a:t>
            </a:r>
          </a:p>
          <a:p>
            <a:pPr eaLnBrk="1" hangingPunct="1">
              <a:lnSpc>
                <a:spcPct val="80000"/>
              </a:lnSpc>
              <a:defRPr/>
            </a:pPr>
            <a:r>
              <a:rPr lang="en-US" altLang="en-US" sz="1600" b="0" dirty="0">
                <a:latin typeface="Times New Roman" panose="02020603050405020304" pitchFamily="18" charset="0"/>
                <a:cs typeface="Times New Roman" panose="02020603050405020304" pitchFamily="18" charset="0"/>
              </a:rPr>
              <a:t>Robinson, P., &amp; Reiter, J. (2007). </a:t>
            </a:r>
            <a:r>
              <a:rPr lang="en-US" altLang="en-US" sz="1600" b="0" i="1" dirty="0">
                <a:latin typeface="Times New Roman" panose="02020603050405020304" pitchFamily="18" charset="0"/>
                <a:cs typeface="Times New Roman" panose="02020603050405020304" pitchFamily="18" charset="0"/>
              </a:rPr>
              <a:t>Behavioral consultation and primary care: A guide to integrating services. </a:t>
            </a:r>
            <a:r>
              <a:rPr lang="en-US" altLang="en-US" sz="1600" b="0" dirty="0">
                <a:latin typeface="Times New Roman" panose="02020603050405020304" pitchFamily="18" charset="0"/>
                <a:cs typeface="Times New Roman" panose="02020603050405020304" pitchFamily="18" charset="0"/>
              </a:rPr>
              <a:t>New York: Springer. </a:t>
            </a:r>
          </a:p>
          <a:p>
            <a:pPr eaLnBrk="1" hangingPunct="1">
              <a:lnSpc>
                <a:spcPct val="80000"/>
              </a:lnSpc>
              <a:defRPr/>
            </a:pPr>
            <a:r>
              <a:rPr lang="en-US" altLang="en-US" sz="1600" b="0" dirty="0" err="1">
                <a:latin typeface="Times New Roman" panose="02020603050405020304" pitchFamily="18" charset="0"/>
                <a:cs typeface="Times New Roman" panose="02020603050405020304" pitchFamily="18" charset="0"/>
              </a:rPr>
              <a:t>Saitz</a:t>
            </a:r>
            <a:r>
              <a:rPr lang="en-US" altLang="en-US" sz="1600" b="0" dirty="0">
                <a:latin typeface="Times New Roman" panose="02020603050405020304" pitchFamily="18" charset="0"/>
                <a:cs typeface="Times New Roman" panose="02020603050405020304" pitchFamily="18" charset="0"/>
              </a:rPr>
              <a:t>, R. (2010). Alcohol screening and brief intervention in primary care: Absence of evidence for efficacy in people with dependence or very heavy drinking. </a:t>
            </a:r>
            <a:r>
              <a:rPr lang="en-US" altLang="en-US" sz="1600" b="0" i="1" dirty="0">
                <a:latin typeface="Times New Roman" panose="02020603050405020304" pitchFamily="18" charset="0"/>
                <a:cs typeface="Times New Roman" panose="02020603050405020304" pitchFamily="18" charset="0"/>
              </a:rPr>
              <a:t>Drug and Alcohol Review, 29</a:t>
            </a:r>
            <a:r>
              <a:rPr lang="en-US" altLang="en-US" sz="1600" b="0" dirty="0">
                <a:latin typeface="Times New Roman" panose="02020603050405020304" pitchFamily="18" charset="0"/>
                <a:cs typeface="Times New Roman" panose="02020603050405020304" pitchFamily="18" charset="0"/>
              </a:rPr>
              <a:t>, 631-640. </a:t>
            </a:r>
            <a:r>
              <a:rPr lang="en-US" altLang="en-US" sz="1600" b="0" dirty="0" err="1">
                <a:latin typeface="Times New Roman" panose="02020603050405020304" pitchFamily="18" charset="0"/>
                <a:cs typeface="Times New Roman" panose="02020603050405020304" pitchFamily="18" charset="0"/>
              </a:rPr>
              <a:t>doi</a:t>
            </a:r>
            <a:r>
              <a:rPr lang="en-US" altLang="en-US" sz="1600" b="0" dirty="0">
                <a:latin typeface="Times New Roman" panose="02020603050405020304" pitchFamily="18" charset="0"/>
                <a:cs typeface="Times New Roman" panose="02020603050405020304" pitchFamily="18" charset="0"/>
              </a:rPr>
              <a:t>: </a:t>
            </a:r>
            <a:r>
              <a:rPr lang="en-US" sz="1600" b="0" dirty="0">
                <a:latin typeface="Times New Roman" panose="02020603050405020304" pitchFamily="18" charset="0"/>
                <a:cs typeface="Times New Roman" panose="02020603050405020304" pitchFamily="18" charset="0"/>
              </a:rPr>
              <a:t>10.1111/j.1465-3362.2010.00217.x</a:t>
            </a:r>
            <a:endParaRPr lang="en-US" altLang="en-US" sz="1600" b="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a:t>Why Screen in Primary Care?</a:t>
            </a:r>
          </a:p>
        </p:txBody>
      </p:sp>
      <p:sp>
        <p:nvSpPr>
          <p:cNvPr id="20483" name="Rectangle 3"/>
          <p:cNvSpPr>
            <a:spLocks noGrp="1" noChangeArrowheads="1"/>
          </p:cNvSpPr>
          <p:nvPr>
            <p:ph type="body" idx="1"/>
          </p:nvPr>
        </p:nvSpPr>
        <p:spPr>
          <a:xfrm>
            <a:off x="457200" y="1493838"/>
            <a:ext cx="8229600" cy="4525962"/>
          </a:xfrm>
        </p:spPr>
        <p:txBody>
          <a:bodyPr/>
          <a:lstStyle/>
          <a:p>
            <a:pPr eaLnBrk="1" hangingPunct="1">
              <a:lnSpc>
                <a:spcPct val="90000"/>
              </a:lnSpc>
            </a:pPr>
            <a:r>
              <a:rPr lang="en-US" altLang="en-US" sz="2800" b="0" dirty="0"/>
              <a:t>Brief measures can be use to detect behavioral problems</a:t>
            </a:r>
          </a:p>
          <a:p>
            <a:pPr lvl="1" eaLnBrk="1" hangingPunct="1">
              <a:lnSpc>
                <a:spcPct val="90000"/>
              </a:lnSpc>
            </a:pPr>
            <a:r>
              <a:rPr lang="en-US" altLang="en-US" sz="2400" b="0" dirty="0"/>
              <a:t>ETOH/Substance use</a:t>
            </a:r>
          </a:p>
          <a:p>
            <a:pPr lvl="1" eaLnBrk="1" hangingPunct="1">
              <a:lnSpc>
                <a:spcPct val="90000"/>
              </a:lnSpc>
            </a:pPr>
            <a:r>
              <a:rPr lang="en-US" altLang="en-US" sz="2400" b="0" dirty="0"/>
              <a:t>Depression/Anxiety</a:t>
            </a:r>
          </a:p>
          <a:p>
            <a:pPr lvl="1" eaLnBrk="1" hangingPunct="1">
              <a:lnSpc>
                <a:spcPct val="90000"/>
              </a:lnSpc>
            </a:pPr>
            <a:r>
              <a:rPr lang="en-US" altLang="en-US" sz="2400" b="0" dirty="0"/>
              <a:t>Developmental screening</a:t>
            </a:r>
          </a:p>
          <a:p>
            <a:pPr lvl="1" eaLnBrk="1" hangingPunct="1">
              <a:lnSpc>
                <a:spcPct val="90000"/>
              </a:lnSpc>
            </a:pPr>
            <a:r>
              <a:rPr lang="en-US" altLang="en-US" sz="2400" b="0" dirty="0"/>
              <a:t>Quality of Life</a:t>
            </a:r>
          </a:p>
          <a:p>
            <a:pPr eaLnBrk="1" hangingPunct="1">
              <a:lnSpc>
                <a:spcPct val="90000"/>
              </a:lnSpc>
            </a:pPr>
            <a:r>
              <a:rPr lang="en-US" altLang="en-US" sz="2800" b="0" dirty="0"/>
              <a:t>Planning and evaluating interventions</a:t>
            </a:r>
          </a:p>
          <a:p>
            <a:pPr eaLnBrk="1" hangingPunct="1">
              <a:lnSpc>
                <a:spcPct val="90000"/>
              </a:lnSpc>
            </a:pPr>
            <a:r>
              <a:rPr lang="en-US" altLang="en-US" sz="2800" b="0" dirty="0"/>
              <a:t>Screening ≠ Diagnosis</a:t>
            </a:r>
          </a:p>
        </p:txBody>
      </p:sp>
      <p:sp>
        <p:nvSpPr>
          <p:cNvPr id="20484" name="TextBox 1"/>
          <p:cNvSpPr txBox="1">
            <a:spLocks noChangeArrowheads="1"/>
          </p:cNvSpPr>
          <p:nvPr/>
        </p:nvSpPr>
        <p:spPr bwMode="auto">
          <a:xfrm>
            <a:off x="6019800" y="6280150"/>
            <a:ext cx="2819400" cy="369888"/>
          </a:xfrm>
          <a:prstGeom prst="rect">
            <a:avLst/>
          </a:prstGeom>
          <a:noFill/>
          <a:ln w="9525">
            <a:noFill/>
            <a:miter lim="800000"/>
            <a:headEnd/>
            <a:tailEnd/>
          </a:ln>
        </p:spPr>
        <p:txBody>
          <a:bodyPr>
            <a:spAutoFit/>
          </a:bodyPr>
          <a:lstStyle/>
          <a:p>
            <a:r>
              <a:rPr lang="en-US" altLang="en-US" dirty="0"/>
              <a:t>Robinson &amp; Reiter, 2016</a:t>
            </a:r>
          </a:p>
        </p:txBody>
      </p:sp>
    </p:spTree>
    <p:extLst>
      <p:ext uri="{BB962C8B-B14F-4D97-AF65-F5344CB8AC3E}">
        <p14:creationId xmlns:p14="http://schemas.microsoft.com/office/powerpoint/2010/main" val="2548449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a:t>Why Screen in Primary Care?</a:t>
            </a:r>
          </a:p>
        </p:txBody>
      </p:sp>
      <p:sp>
        <p:nvSpPr>
          <p:cNvPr id="21507" name="Content Placeholder 2"/>
          <p:cNvSpPr>
            <a:spLocks noGrp="1"/>
          </p:cNvSpPr>
          <p:nvPr>
            <p:ph idx="1"/>
          </p:nvPr>
        </p:nvSpPr>
        <p:spPr/>
        <p:txBody>
          <a:bodyPr/>
          <a:lstStyle/>
          <a:p>
            <a:r>
              <a:rPr lang="en-US" altLang="en-US" b="0" dirty="0"/>
              <a:t>Sensitivity: </a:t>
            </a:r>
          </a:p>
          <a:p>
            <a:pPr lvl="1"/>
            <a:r>
              <a:rPr lang="en-US" altLang="en-US" b="0" dirty="0"/>
              <a:t>Identifies most individuals with the condition</a:t>
            </a:r>
          </a:p>
          <a:p>
            <a:r>
              <a:rPr lang="en-US" altLang="en-US" b="0" dirty="0"/>
              <a:t>Specificity: </a:t>
            </a:r>
          </a:p>
          <a:p>
            <a:pPr lvl="1"/>
            <a:r>
              <a:rPr lang="en-US" altLang="en-US" b="0" dirty="0"/>
              <a:t>Able to identify individuals without the condition</a:t>
            </a:r>
          </a:p>
          <a:p>
            <a:r>
              <a:rPr lang="en-US" altLang="en-US" b="0" dirty="0"/>
              <a:t>Use the screens as they were designed</a:t>
            </a:r>
          </a:p>
        </p:txBody>
      </p:sp>
      <p:sp>
        <p:nvSpPr>
          <p:cNvPr id="21508" name="TextBox 3"/>
          <p:cNvSpPr txBox="1">
            <a:spLocks noChangeArrowheads="1"/>
          </p:cNvSpPr>
          <p:nvPr/>
        </p:nvSpPr>
        <p:spPr bwMode="auto">
          <a:xfrm>
            <a:off x="7315200" y="6280150"/>
            <a:ext cx="1409700" cy="369888"/>
          </a:xfrm>
          <a:prstGeom prst="rect">
            <a:avLst/>
          </a:prstGeom>
          <a:noFill/>
          <a:ln w="9525">
            <a:noFill/>
            <a:miter lim="800000"/>
            <a:headEnd/>
            <a:tailEnd/>
          </a:ln>
        </p:spPr>
        <p:txBody>
          <a:bodyPr>
            <a:spAutoFit/>
          </a:bodyPr>
          <a:lstStyle/>
          <a:p>
            <a:r>
              <a:rPr lang="en-US" altLang="en-US"/>
              <a:t>CBHI, 2010</a:t>
            </a:r>
          </a:p>
        </p:txBody>
      </p:sp>
    </p:spTree>
    <p:extLst>
      <p:ext uri="{BB962C8B-B14F-4D97-AF65-F5344CB8AC3E}">
        <p14:creationId xmlns:p14="http://schemas.microsoft.com/office/powerpoint/2010/main" val="3047132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anim calcmode="lin" valueType="num">
                                      <p:cBhvr additive="base">
                                        <p:cTn id="7"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507">
                                            <p:txEl>
                                              <p:pRg st="2" end="2"/>
                                            </p:txEl>
                                          </p:spTgt>
                                        </p:tgtEl>
                                        <p:attrNameLst>
                                          <p:attrName>style.visibility</p:attrName>
                                        </p:attrNameLst>
                                      </p:cBhvr>
                                      <p:to>
                                        <p:strVal val="visible"/>
                                      </p:to>
                                    </p:set>
                                    <p:anim calcmode="lin" valueType="num">
                                      <p:cBhvr additive="base">
                                        <p:cTn id="13" dur="5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anim calcmode="lin" valueType="num">
                                      <p:cBhvr additive="base">
                                        <p:cTn id="19" dur="5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1507">
                                            <p:txEl>
                                              <p:pRg st="4" end="4"/>
                                            </p:txEl>
                                          </p:spTgt>
                                        </p:tgtEl>
                                        <p:attrNameLst>
                                          <p:attrName>style.visibility</p:attrName>
                                        </p:attrNameLst>
                                      </p:cBhvr>
                                      <p:to>
                                        <p:strVal val="visible"/>
                                      </p:to>
                                    </p:set>
                                    <p:anim calcmode="lin" valueType="num">
                                      <p:cBhvr additive="base">
                                        <p:cTn id="25" dur="500" fill="hold"/>
                                        <p:tgtEl>
                                          <p:spTgt spid="2150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150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908</TotalTime>
  <Words>6747</Words>
  <Application>Microsoft Office PowerPoint</Application>
  <PresentationFormat>On-screen Show (4:3)</PresentationFormat>
  <Paragraphs>692</Paragraphs>
  <Slides>79</Slides>
  <Notes>68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79</vt:i4>
      </vt:variant>
    </vt:vector>
  </HeadingPairs>
  <TitlesOfParts>
    <vt:vector size="88" baseType="lpstr">
      <vt:lpstr>ＭＳ 明朝</vt:lpstr>
      <vt:lpstr>ＭＳ Ｐゴシック</vt:lpstr>
      <vt:lpstr>Arial</vt:lpstr>
      <vt:lpstr>Calibri</vt:lpstr>
      <vt:lpstr>Cambria</vt:lpstr>
      <vt:lpstr>ÇlÇr ñæí©</vt:lpstr>
      <vt:lpstr>Symbol</vt:lpstr>
      <vt:lpstr>Times New Roman</vt:lpstr>
      <vt:lpstr>Office Theme</vt:lpstr>
      <vt:lpstr>PowerPoint Presentation</vt:lpstr>
      <vt:lpstr>Objectives</vt:lpstr>
      <vt:lpstr>Overview</vt:lpstr>
      <vt:lpstr>PCBH Content Quiz</vt:lpstr>
      <vt:lpstr>Screening in Primary Care</vt:lpstr>
      <vt:lpstr>Screening in PC</vt:lpstr>
      <vt:lpstr>Why Screen in Primary Care?</vt:lpstr>
      <vt:lpstr>Why Screen in Primary Care?</vt:lpstr>
      <vt:lpstr>Why Screen in Primary Care?</vt:lpstr>
      <vt:lpstr>Screening in PC</vt:lpstr>
      <vt:lpstr>Screening: Depression and Anxiety</vt:lpstr>
      <vt:lpstr>PHQ-9</vt:lpstr>
      <vt:lpstr>GAD-7</vt:lpstr>
      <vt:lpstr>Screening: Postpartum</vt:lpstr>
      <vt:lpstr>Screening: ETOH/Substance Use</vt:lpstr>
      <vt:lpstr>Screening: ETOH/Substance Use</vt:lpstr>
      <vt:lpstr>Screening: Trauma</vt:lpstr>
      <vt:lpstr>PC-PTSD</vt:lpstr>
      <vt:lpstr>Screening: Domestic Violence</vt:lpstr>
      <vt:lpstr>HITS</vt:lpstr>
      <vt:lpstr>Screening: Peds</vt:lpstr>
      <vt:lpstr>Screening: Peds</vt:lpstr>
      <vt:lpstr>Screening: Adolescents</vt:lpstr>
      <vt:lpstr>CRAFFT – Part A</vt:lpstr>
      <vt:lpstr>CRAFFT – Part B</vt:lpstr>
      <vt:lpstr>Screening: Cognitive</vt:lpstr>
      <vt:lpstr>Screening: ADULT ADHD</vt:lpstr>
      <vt:lpstr>Screening: QoL/Function</vt:lpstr>
      <vt:lpstr>PowerPoint Presentation</vt:lpstr>
      <vt:lpstr>Sleep </vt:lpstr>
      <vt:lpstr>Eating Disorders </vt:lpstr>
      <vt:lpstr>Summary </vt:lpstr>
      <vt:lpstr>Questions?</vt:lpstr>
      <vt:lpstr>PowerPoint Presentation</vt:lpstr>
      <vt:lpstr>What happens in therapy?</vt:lpstr>
      <vt:lpstr>“Patients want lots of therapy”</vt:lpstr>
      <vt:lpstr>“Degree of change is dependent on amount of time in therapy”</vt:lpstr>
      <vt:lpstr>“The longer the therapy, the more powerful the effects”</vt:lpstr>
      <vt:lpstr>“Brief therapy is a superficial intervention with few long-term benefits”</vt:lpstr>
      <vt:lpstr>“Rapid, large clinical gains are rare in therapy”</vt:lpstr>
      <vt:lpstr>Example</vt:lpstr>
      <vt:lpstr>Case Example</vt:lpstr>
      <vt:lpstr>“Jane Doe”</vt:lpstr>
      <vt:lpstr>“Jane Doe”</vt:lpstr>
      <vt:lpstr>“Jane Doe”</vt:lpstr>
      <vt:lpstr>“Jane Doe”</vt:lpstr>
      <vt:lpstr>“Jane Doe”</vt:lpstr>
      <vt:lpstr>The BHC visit</vt:lpstr>
      <vt:lpstr>The Script</vt:lpstr>
      <vt:lpstr>Initial Visit</vt:lpstr>
      <vt:lpstr>Follow-up Visit</vt:lpstr>
      <vt:lpstr>The “Toolkit”</vt:lpstr>
      <vt:lpstr>The most common behavioral interventions in PC....</vt:lpstr>
      <vt:lpstr>Behavioral Activation</vt:lpstr>
      <vt:lpstr>PST-PC</vt:lpstr>
      <vt:lpstr>PST-PC</vt:lpstr>
      <vt:lpstr>PST-PC: Seven Stages</vt:lpstr>
      <vt:lpstr>Behavioral Medicine-Specific Interventions</vt:lpstr>
      <vt:lpstr>Behavioral Medicine-Specific Interventions</vt:lpstr>
      <vt:lpstr>PowerPoint Presentation</vt:lpstr>
      <vt:lpstr>Relaxation Training</vt:lpstr>
      <vt:lpstr>Relaxation Training</vt:lpstr>
      <vt:lpstr>Parent-Management Training</vt:lpstr>
      <vt:lpstr>Parent-Management Training</vt:lpstr>
      <vt:lpstr>What does this look like?</vt:lpstr>
      <vt:lpstr>What does this look like?</vt:lpstr>
      <vt:lpstr>Brief Intervention Competencies</vt:lpstr>
      <vt:lpstr>Brief Intervention Competencies</vt:lpstr>
      <vt:lpstr>Brief Intervention Competencies</vt:lpstr>
      <vt:lpstr>Adapt Evidenced-Based, Behavioral Interventions for Primary Care</vt:lpstr>
      <vt:lpstr>Patient Outcomes</vt:lpstr>
      <vt:lpstr>Wrap-Up</vt:lpstr>
      <vt:lpstr>Questions/Discussion</vt:lpstr>
      <vt:lpstr>More Resources</vt:lpstr>
      <vt:lpstr>References</vt:lpstr>
      <vt:lpstr>References</vt:lpstr>
      <vt:lpstr>References</vt:lpstr>
      <vt:lpstr>References</vt:lpstr>
      <vt:lpstr>References</vt:lpstr>
    </vt:vector>
  </TitlesOfParts>
  <Company>Baylor College of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Ogbeide, Stacy A.</dc:creator>
  <cp:lastModifiedBy>sogbeide</cp:lastModifiedBy>
  <cp:revision>98</cp:revision>
  <dcterms:created xsi:type="dcterms:W3CDTF">2015-04-16T19:31:56Z</dcterms:created>
  <dcterms:modified xsi:type="dcterms:W3CDTF">2017-11-29T15:48:32Z</dcterms:modified>
</cp:coreProperties>
</file>