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</p:sldMasterIdLst>
  <p:notesMasterIdLst>
    <p:notesMasterId r:id="rId29"/>
  </p:notesMasterIdLst>
  <p:sldIdLst>
    <p:sldId id="256" r:id="rId5"/>
    <p:sldId id="290" r:id="rId6"/>
    <p:sldId id="294" r:id="rId7"/>
    <p:sldId id="307" r:id="rId8"/>
    <p:sldId id="316" r:id="rId9"/>
    <p:sldId id="310" r:id="rId10"/>
    <p:sldId id="306" r:id="rId11"/>
    <p:sldId id="308" r:id="rId12"/>
    <p:sldId id="296" r:id="rId13"/>
    <p:sldId id="295" r:id="rId14"/>
    <p:sldId id="291" r:id="rId15"/>
    <p:sldId id="311" r:id="rId16"/>
    <p:sldId id="259" r:id="rId17"/>
    <p:sldId id="299" r:id="rId18"/>
    <p:sldId id="312" r:id="rId19"/>
    <p:sldId id="313" r:id="rId20"/>
    <p:sldId id="314" r:id="rId21"/>
    <p:sldId id="298" r:id="rId22"/>
    <p:sldId id="300" r:id="rId23"/>
    <p:sldId id="304" r:id="rId24"/>
    <p:sldId id="301" r:id="rId25"/>
    <p:sldId id="297" r:id="rId26"/>
    <p:sldId id="315" r:id="rId27"/>
    <p:sldId id="30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340"/>
    <a:srgbClr val="F05A21"/>
    <a:srgbClr val="495A70"/>
    <a:srgbClr val="DBD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0"/>
    <p:restoredTop sz="94762"/>
  </p:normalViewPr>
  <p:slideViewPr>
    <p:cSldViewPr snapToGrid="0">
      <p:cViewPr varScale="1">
        <p:scale>
          <a:sx n="79" d="100"/>
          <a:sy n="79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C8776-1334-BB42-9C30-B46C66B2C886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FD4CB-C2D2-304D-A2EC-E1BC0072A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54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573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2177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3650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978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384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6974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EBF2C1-8001-B542-83C6-5EFEEEDAF1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1894" y="2101860"/>
            <a:ext cx="3713193" cy="13271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7026FE-7778-5244-A1E3-93D4968B8C89}"/>
              </a:ext>
            </a:extLst>
          </p:cNvPr>
          <p:cNvCxnSpPr>
            <a:cxnSpLocks/>
          </p:cNvCxnSpPr>
          <p:nvPr userDrawn="1"/>
        </p:nvCxnSpPr>
        <p:spPr>
          <a:xfrm flipH="1">
            <a:off x="1430402" y="3583417"/>
            <a:ext cx="3634685" cy="0"/>
          </a:xfrm>
          <a:prstGeom prst="line">
            <a:avLst/>
          </a:prstGeom>
          <a:ln w="25400">
            <a:solidFill>
              <a:srgbClr val="F15A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06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AEE80C-064F-9F43-97D7-3D9304366B0D}"/>
              </a:ext>
            </a:extLst>
          </p:cNvPr>
          <p:cNvSpPr txBox="1"/>
          <p:nvPr userDrawn="1"/>
        </p:nvSpPr>
        <p:spPr>
          <a:xfrm>
            <a:off x="4709855" y="3184121"/>
            <a:ext cx="48004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UTSA Circle</a:t>
            </a:r>
          </a:p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Antonio, TX, 78249</a:t>
            </a:r>
          </a:p>
          <a:p>
            <a:r>
              <a:rPr lang="en-US" sz="2400" b="1" err="1">
                <a:solidFill>
                  <a:srgbClr val="F2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utsa.edu</a:t>
            </a:r>
            <a:endParaRPr lang="en-US" sz="2400" b="1">
              <a:solidFill>
                <a:srgbClr val="F2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B58FF1-A691-3540-8265-6F3C2E88C5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82232" y="2524984"/>
            <a:ext cx="2210826" cy="221082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37B429-BAA6-534F-9145-3EB261AC98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213691" y="2627013"/>
            <a:ext cx="7552" cy="2006768"/>
          </a:xfrm>
          <a:prstGeom prst="line">
            <a:avLst/>
          </a:prstGeom>
          <a:ln w="25400">
            <a:solidFill>
              <a:srgbClr val="F15A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91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3292283" y="-167"/>
            <a:ext cx="594800" cy="68580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3"/>
          <p:cNvSpPr/>
          <p:nvPr/>
        </p:nvSpPr>
        <p:spPr>
          <a:xfrm rot="10800000">
            <a:off x="3055463" y="0"/>
            <a:ext cx="245600" cy="68580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>
            <a:off x="2943217" y="-167"/>
            <a:ext cx="120800" cy="68580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 rot="10800000">
            <a:off x="2616000" y="-167"/>
            <a:ext cx="330400" cy="68580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/>
          <p:nvPr/>
        </p:nvSpPr>
        <p:spPr>
          <a:xfrm rot="10800000">
            <a:off x="3877467" y="-167"/>
            <a:ext cx="8324000" cy="68580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4601967" y="2727000"/>
            <a:ext cx="68724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 b="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 b="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 b="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 b="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 b="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 b="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 b="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4601967" y="3574100"/>
            <a:ext cx="6872400" cy="5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372779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1pPr>
            <a:lvl2pPr lvl="1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2pPr>
            <a:lvl3pPr lvl="2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3pPr>
            <a:lvl4pPr lvl="3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4pPr>
            <a:lvl5pPr lvl="4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5pPr>
            <a:lvl6pPr lvl="5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6pPr>
            <a:lvl7pPr lvl="6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7pPr>
            <a:lvl8pPr lvl="7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8pPr>
            <a:lvl9pPr lvl="8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25246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 rot="-5400000">
            <a:off x="-133" y="1170900"/>
            <a:ext cx="358800" cy="3592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/>
          <p:nvPr/>
        </p:nvSpPr>
        <p:spPr>
          <a:xfrm>
            <a:off x="8984516" y="-167"/>
            <a:ext cx="594800" cy="68580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5"/>
          <p:cNvSpPr/>
          <p:nvPr/>
        </p:nvSpPr>
        <p:spPr>
          <a:xfrm rot="10800000">
            <a:off x="8747696" y="0"/>
            <a:ext cx="245600" cy="68580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5"/>
          <p:cNvSpPr/>
          <p:nvPr/>
        </p:nvSpPr>
        <p:spPr>
          <a:xfrm>
            <a:off x="8635451" y="-167"/>
            <a:ext cx="120800" cy="68580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5"/>
          <p:cNvSpPr/>
          <p:nvPr/>
        </p:nvSpPr>
        <p:spPr>
          <a:xfrm rot="10800000">
            <a:off x="8308233" y="-167"/>
            <a:ext cx="330400" cy="68580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5"/>
          <p:cNvSpPr/>
          <p:nvPr/>
        </p:nvSpPr>
        <p:spPr>
          <a:xfrm rot="10800000">
            <a:off x="9576000" y="-167"/>
            <a:ext cx="2616000" cy="68580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609600" y="751067"/>
            <a:ext cx="7068400" cy="9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609600" y="1875925"/>
            <a:ext cx="7068400" cy="42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➝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⇾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7475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62597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 rot="-5400000">
            <a:off x="-133" y="1170900"/>
            <a:ext cx="358800" cy="3592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6"/>
          <p:cNvSpPr/>
          <p:nvPr/>
        </p:nvSpPr>
        <p:spPr>
          <a:xfrm>
            <a:off x="8984516" y="-167"/>
            <a:ext cx="594800" cy="68580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6"/>
          <p:cNvSpPr/>
          <p:nvPr/>
        </p:nvSpPr>
        <p:spPr>
          <a:xfrm rot="10800000">
            <a:off x="8747696" y="0"/>
            <a:ext cx="245600" cy="68580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6"/>
          <p:cNvSpPr/>
          <p:nvPr/>
        </p:nvSpPr>
        <p:spPr>
          <a:xfrm>
            <a:off x="8635451" y="-167"/>
            <a:ext cx="120800" cy="68580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6"/>
          <p:cNvSpPr/>
          <p:nvPr/>
        </p:nvSpPr>
        <p:spPr>
          <a:xfrm rot="10800000">
            <a:off x="8308233" y="-167"/>
            <a:ext cx="330400" cy="68580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6"/>
          <p:cNvSpPr/>
          <p:nvPr/>
        </p:nvSpPr>
        <p:spPr>
          <a:xfrm rot="10800000">
            <a:off x="9576000" y="-167"/>
            <a:ext cx="2616000" cy="68580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609600" y="751067"/>
            <a:ext cx="7068400" cy="9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1"/>
          </p:nvPr>
        </p:nvSpPr>
        <p:spPr>
          <a:xfrm>
            <a:off x="609600" y="1879333"/>
            <a:ext cx="3430800" cy="44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800"/>
              </a:spcBef>
              <a:spcAft>
                <a:spcPts val="0"/>
              </a:spcAft>
              <a:buSzPts val="1600"/>
              <a:buChar char="➝"/>
              <a:defRPr sz="2133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⇾"/>
              <a:defRPr sz="2133"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2133"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2133"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2133"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2133"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2133"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2133"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2133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2"/>
          </p:nvPr>
        </p:nvSpPr>
        <p:spPr>
          <a:xfrm>
            <a:off x="4247101" y="1879333"/>
            <a:ext cx="3430800" cy="44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800"/>
              </a:spcBef>
              <a:spcAft>
                <a:spcPts val="0"/>
              </a:spcAft>
              <a:buSzPts val="1600"/>
              <a:buChar char="➝"/>
              <a:defRPr sz="2133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⇾"/>
              <a:defRPr sz="2133"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2133"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2133"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2133"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2133"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2133"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2133"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2133"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7475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710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EBF2C1-8001-B542-83C6-5EFEEEDAF1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1894" y="2101860"/>
            <a:ext cx="3713193" cy="13271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7026FE-7778-5244-A1E3-93D4968B8C89}"/>
              </a:ext>
            </a:extLst>
          </p:cNvPr>
          <p:cNvCxnSpPr>
            <a:cxnSpLocks/>
          </p:cNvCxnSpPr>
          <p:nvPr userDrawn="1"/>
        </p:nvCxnSpPr>
        <p:spPr>
          <a:xfrm flipH="1">
            <a:off x="1430402" y="3583417"/>
            <a:ext cx="3634685" cy="0"/>
          </a:xfrm>
          <a:prstGeom prst="line">
            <a:avLst/>
          </a:prstGeom>
          <a:ln w="25400">
            <a:solidFill>
              <a:srgbClr val="F15A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52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Arrow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20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9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rrow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19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21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Arrow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8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88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AEE80C-064F-9F43-97D7-3D9304366B0D}"/>
              </a:ext>
            </a:extLst>
          </p:cNvPr>
          <p:cNvSpPr txBox="1"/>
          <p:nvPr userDrawn="1"/>
        </p:nvSpPr>
        <p:spPr>
          <a:xfrm>
            <a:off x="4709855" y="3184121"/>
            <a:ext cx="48004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UTSA Circle</a:t>
            </a:r>
          </a:p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Antonio, TX, 78249</a:t>
            </a:r>
          </a:p>
          <a:p>
            <a:r>
              <a:rPr lang="en-US" sz="2400" b="1" err="1">
                <a:solidFill>
                  <a:srgbClr val="F2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utsa.edu</a:t>
            </a:r>
            <a:endParaRPr lang="en-US" sz="2400" b="1">
              <a:solidFill>
                <a:srgbClr val="F2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B58FF1-A691-3540-8265-6F3C2E88C5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82232" y="2524984"/>
            <a:ext cx="2210826" cy="221082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37B429-BAA6-534F-9145-3EB261AC98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213691" y="2627013"/>
            <a:ext cx="7552" cy="2006768"/>
          </a:xfrm>
          <a:prstGeom prst="line">
            <a:avLst/>
          </a:prstGeom>
          <a:ln w="25400">
            <a:solidFill>
              <a:srgbClr val="F15A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43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97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4" r:id="rId11"/>
    <p:sldLayoutId id="2147483665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utsa.edu/departments/counseling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utsa.edu/images/Clinical_Training_Manual_-_September_2021_FINAL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6D6886C-C008-EC42-856B-5C9731B0E1F3}"/>
              </a:ext>
            </a:extLst>
          </p:cNvPr>
          <p:cNvSpPr txBox="1"/>
          <p:nvPr/>
        </p:nvSpPr>
        <p:spPr>
          <a:xfrm>
            <a:off x="1292519" y="3764138"/>
            <a:ext cx="900283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45A21"/>
                </a:solidFill>
                <a:latin typeface="Helvetica"/>
                <a:cs typeface="Helvetica"/>
              </a:rPr>
              <a:t>Student Orientation </a:t>
            </a:r>
          </a:p>
          <a:p>
            <a:pPr algn="ctr"/>
            <a:r>
              <a:rPr lang="en-US" sz="2800" b="1" dirty="0" smtClean="0">
                <a:solidFill>
                  <a:srgbClr val="F45A21"/>
                </a:solidFill>
                <a:latin typeface="Helvetica"/>
                <a:cs typeface="Helvetica"/>
              </a:rPr>
              <a:t>Practicum in Counseling and </a:t>
            </a:r>
          </a:p>
          <a:p>
            <a:pPr algn="ctr"/>
            <a:r>
              <a:rPr lang="en-US" sz="2800" b="1" dirty="0" smtClean="0">
                <a:solidFill>
                  <a:srgbClr val="F45A21"/>
                </a:solidFill>
                <a:latin typeface="Helvetica"/>
                <a:cs typeface="Helvetica"/>
              </a:rPr>
              <a:t>CMHC Internship</a:t>
            </a:r>
          </a:p>
          <a:p>
            <a:pPr algn="ctr"/>
            <a:endParaRPr lang="en-US" sz="2800" b="1" dirty="0">
              <a:solidFill>
                <a:srgbClr val="F45A21"/>
              </a:solidFill>
              <a:latin typeface="Helvetica"/>
              <a:cs typeface="Helvetica"/>
            </a:endParaRPr>
          </a:p>
          <a:p>
            <a:pPr algn="ctr"/>
            <a:r>
              <a:rPr lang="en-US" sz="2000" b="1" dirty="0">
                <a:solidFill>
                  <a:srgbClr val="F45A21"/>
                </a:solidFill>
                <a:latin typeface="Helvetica"/>
                <a:cs typeface="Helvetica"/>
              </a:rPr>
              <a:t>By Dr. Catherine </a:t>
            </a:r>
            <a:r>
              <a:rPr lang="en-US" sz="2000" b="1" dirty="0" smtClean="0">
                <a:solidFill>
                  <a:srgbClr val="F45A21"/>
                </a:solidFill>
                <a:latin typeface="Helvetica"/>
                <a:cs typeface="Helvetica"/>
              </a:rPr>
              <a:t>Somody</a:t>
            </a:r>
            <a:endParaRPr lang="en-US" sz="2000" b="1" dirty="0">
              <a:solidFill>
                <a:srgbClr val="F45A2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29549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>
            <a:spLocks noGrp="1"/>
          </p:cNvSpPr>
          <p:nvPr>
            <p:ph type="ctrTitle"/>
          </p:nvPr>
        </p:nvSpPr>
        <p:spPr>
          <a:xfrm>
            <a:off x="4601967" y="2727000"/>
            <a:ext cx="6872400" cy="92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Course Expectations and Clinical Forms</a:t>
            </a:r>
            <a:endParaRPr dirty="0"/>
          </a:p>
        </p:txBody>
      </p:sp>
      <p:sp>
        <p:nvSpPr>
          <p:cNvPr id="145" name="Google Shape;145;p17"/>
          <p:cNvSpPr/>
          <p:nvPr/>
        </p:nvSpPr>
        <p:spPr>
          <a:xfrm>
            <a:off x="945934" y="2868200"/>
            <a:ext cx="731065" cy="1121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sz="2400" b="1" dirty="0">
                <a:gradFill>
                  <a:gsLst>
                    <a:gs pos="0">
                      <a:srgbClr val="75DDFF"/>
                    </a:gs>
                    <a:gs pos="100000">
                      <a:srgbClr val="09B1E9"/>
                    </a:gs>
                  </a:gsLst>
                  <a:lin ang="5400012" scaled="0"/>
                </a:gradFill>
                <a:latin typeface="Droid Serif"/>
              </a:rPr>
              <a:t>2</a:t>
            </a:r>
            <a:endParaRPr sz="2400" b="1" dirty="0">
              <a:gradFill>
                <a:gsLst>
                  <a:gs pos="0">
                    <a:srgbClr val="75DDFF"/>
                  </a:gs>
                  <a:gs pos="100000">
                    <a:srgbClr val="09B1E9"/>
                  </a:gs>
                </a:gsLst>
                <a:lin ang="5400012" scaled="0"/>
              </a:gradFill>
              <a:latin typeface="Droid Serif"/>
            </a:endParaRPr>
          </a:p>
        </p:txBody>
      </p:sp>
      <p:sp>
        <p:nvSpPr>
          <p:cNvPr id="146" name="Google Shape;146;p17"/>
          <p:cNvSpPr txBox="1">
            <a:spLocks noGrp="1"/>
          </p:cNvSpPr>
          <p:nvPr>
            <p:ph type="sldNum" idx="12"/>
          </p:nvPr>
        </p:nvSpPr>
        <p:spPr>
          <a:xfrm>
            <a:off x="11372779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6623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>
            <a:spLocks noGrp="1"/>
          </p:cNvSpPr>
          <p:nvPr>
            <p:ph type="title"/>
          </p:nvPr>
        </p:nvSpPr>
        <p:spPr>
          <a:xfrm>
            <a:off x="609600" y="693683"/>
            <a:ext cx="7068400" cy="1027784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Practicum and Internship Courses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8" name="Google Shape;128;p15"/>
          <p:cNvSpPr txBox="1">
            <a:spLocks noGrp="1"/>
          </p:cNvSpPr>
          <p:nvPr>
            <p:ph type="body" idx="2"/>
          </p:nvPr>
        </p:nvSpPr>
        <p:spPr>
          <a:xfrm>
            <a:off x="609600" y="5614300"/>
            <a:ext cx="7068400" cy="11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sz="1333" dirty="0">
              <a:solidFill>
                <a:schemeClr val="accent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sz="1333" dirty="0">
              <a:solidFill>
                <a:schemeClr val="accent4"/>
              </a:solidFill>
            </a:endParaRPr>
          </a:p>
        </p:txBody>
      </p:sp>
      <p:sp>
        <p:nvSpPr>
          <p:cNvPr id="129" name="Google Shape;129;p15"/>
          <p:cNvSpPr txBox="1">
            <a:spLocks noGrp="1"/>
          </p:cNvSpPr>
          <p:nvPr>
            <p:ph type="sldNum" idx="12"/>
          </p:nvPr>
        </p:nvSpPr>
        <p:spPr>
          <a:xfrm>
            <a:off x="7475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11</a:t>
            </a:fld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body" idx="1"/>
          </p:nvPr>
        </p:nvSpPr>
        <p:spPr>
          <a:xfrm>
            <a:off x="707136" y="1207575"/>
            <a:ext cx="6463862" cy="44555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69329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Students in practicum are building their basic counseling skills and developing their theoretical orientation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Students in Internship are developing more advanced counseling skills and continuing to develop their theoretical orientation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All students are required to complete two tapescripts with analysis. </a:t>
            </a:r>
          </a:p>
          <a:p>
            <a:r>
              <a:rPr lang="en-US" dirty="0">
                <a:solidFill>
                  <a:schemeClr val="bg1"/>
                </a:solidFill>
              </a:rPr>
              <a:t>All students are required to develop a treatment plan and present a case-conceptualization to their class.</a:t>
            </a:r>
          </a:p>
          <a:p>
            <a:r>
              <a:rPr lang="en-US" dirty="0">
                <a:solidFill>
                  <a:schemeClr val="bg1"/>
                </a:solidFill>
              </a:rPr>
              <a:t>Refer to your class syllabus for due dates and other specific class requirements.</a:t>
            </a:r>
          </a:p>
          <a:p>
            <a:pPr marL="169329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169329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ABA19F-24BB-7044-AADD-DE0EE8183EBA}"/>
              </a:ext>
            </a:extLst>
          </p:cNvPr>
          <p:cNvSpPr txBox="1"/>
          <p:nvPr/>
        </p:nvSpPr>
        <p:spPr>
          <a:xfrm>
            <a:off x="701826" y="689902"/>
            <a:ext cx="819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 for 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Practicum and Internship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28FE14-0D71-0844-B918-779B9B77B105}"/>
              </a:ext>
            </a:extLst>
          </p:cNvPr>
          <p:cNvSpPr txBox="1"/>
          <p:nvPr/>
        </p:nvSpPr>
        <p:spPr>
          <a:xfrm>
            <a:off x="701826" y="1596202"/>
            <a:ext cx="4804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SzPct val="75000"/>
              <a:buBlip>
                <a:blip r:embed="rId2"/>
              </a:buBlip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All forms are located on the department of counseling website. </a:t>
            </a:r>
          </a:p>
          <a:p>
            <a:pPr marL="457200" indent="-457200">
              <a:lnSpc>
                <a:spcPct val="150000"/>
              </a:lnSpc>
              <a:buSzPct val="75000"/>
              <a:buBlip>
                <a:blip r:embed="rId2"/>
              </a:buBlip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  <a:hlinkClick r:id="rId3"/>
              </a:rPr>
              <a:t>https://education.utsa.edu/departments/counseling/</a:t>
            </a:r>
            <a:endParaRPr 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SzPct val="75000"/>
              <a:buBlip>
                <a:blip r:embed="rId2"/>
              </a:buBlip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The forms checklist and your syllabus will guide you regarding forms and dues dates. </a:t>
            </a: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SzPct val="75000"/>
              <a:buBlip>
                <a:blip r:embed="rId2"/>
              </a:buBlip>
            </a:pPr>
            <a:endParaRPr 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06163">
            <a:off x="6049682" y="1841203"/>
            <a:ext cx="6002232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21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ABA19F-24BB-7044-AADD-DE0EE8183EBA}"/>
              </a:ext>
            </a:extLst>
          </p:cNvPr>
          <p:cNvSpPr txBox="1"/>
          <p:nvPr/>
        </p:nvSpPr>
        <p:spPr>
          <a:xfrm>
            <a:off x="701826" y="689902"/>
            <a:ext cx="2978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Log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28FE14-0D71-0844-B918-779B9B77B105}"/>
              </a:ext>
            </a:extLst>
          </p:cNvPr>
          <p:cNvSpPr txBox="1"/>
          <p:nvPr/>
        </p:nvSpPr>
        <p:spPr>
          <a:xfrm>
            <a:off x="701826" y="1596202"/>
            <a:ext cx="10493396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SzPct val="75000"/>
              <a:buBlip>
                <a:blip r:embed="rId2"/>
              </a:buBlip>
            </a:pPr>
            <a:r>
              <a:rPr 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You must keep a detailed record of your hours and the work you do.</a:t>
            </a:r>
          </a:p>
          <a:p>
            <a:pPr marL="457200" indent="-457200">
              <a:lnSpc>
                <a:spcPct val="150000"/>
              </a:lnSpc>
              <a:buSzPct val="75000"/>
              <a:buBlip>
                <a:blip r:embed="rId2"/>
              </a:buBlip>
            </a:pPr>
            <a:r>
              <a:rPr 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Each week, you will transfer the number of hours to your clinical log. </a:t>
            </a:r>
          </a:p>
          <a:p>
            <a:pPr marL="457200" indent="-457200">
              <a:lnSpc>
                <a:spcPct val="150000"/>
              </a:lnSpc>
              <a:buSzPct val="75000"/>
              <a:buBlip>
                <a:blip r:embed="rId2"/>
              </a:buBlip>
            </a:pPr>
            <a:r>
              <a:rPr 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Your supervisor must initial each week. </a:t>
            </a:r>
          </a:p>
          <a:p>
            <a:pPr marL="457200" indent="-457200">
              <a:lnSpc>
                <a:spcPct val="150000"/>
              </a:lnSpc>
              <a:buSzPct val="75000"/>
              <a:buBlip>
                <a:blip r:embed="rId2"/>
              </a:buBlip>
            </a:pPr>
            <a:endParaRPr 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83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ABA19F-24BB-7044-AADD-DE0EE8183EBA}"/>
              </a:ext>
            </a:extLst>
          </p:cNvPr>
          <p:cNvSpPr txBox="1"/>
          <p:nvPr/>
        </p:nvSpPr>
        <p:spPr>
          <a:xfrm>
            <a:off x="701826" y="689902"/>
            <a:ext cx="4717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Log Sample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97C0F940-FD39-644A-8AE7-AD01001BD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3394"/>
            <a:ext cx="12192000" cy="395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1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ABA19F-24BB-7044-AADD-DE0EE8183EBA}"/>
              </a:ext>
            </a:extLst>
          </p:cNvPr>
          <p:cNvSpPr txBox="1"/>
          <p:nvPr/>
        </p:nvSpPr>
        <p:spPr>
          <a:xfrm>
            <a:off x="701826" y="689902"/>
            <a:ext cx="3036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Hours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28FE14-0D71-0844-B918-779B9B77B105}"/>
              </a:ext>
            </a:extLst>
          </p:cNvPr>
          <p:cNvSpPr txBox="1"/>
          <p:nvPr/>
        </p:nvSpPr>
        <p:spPr>
          <a:xfrm>
            <a:off x="701826" y="1596202"/>
            <a:ext cx="104933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SzPct val="75000"/>
              <a:buBlip>
                <a:blip r:embed="rId2"/>
              </a:buBlip>
            </a:pPr>
            <a:r>
              <a:rPr lang="en-US" dirty="0">
                <a:solidFill>
                  <a:schemeClr val="bg1"/>
                </a:solidFill>
              </a:rPr>
              <a:t>All direct hours must be face-to-face with clients.  Round up to the nearest hour or half-hour.  (e.g., 50 minutes is considered one clinical hour.  30 minutes is considered .5 clinical hours.)</a:t>
            </a:r>
          </a:p>
          <a:p>
            <a:pPr marL="457200" indent="-457200">
              <a:lnSpc>
                <a:spcPct val="150000"/>
              </a:lnSpc>
              <a:buSzPct val="75000"/>
              <a:buBlip>
                <a:blip r:embed="rId2"/>
              </a:buBlip>
            </a:pPr>
            <a:r>
              <a:rPr lang="en-US" dirty="0">
                <a:solidFill>
                  <a:schemeClr val="bg1"/>
                </a:solidFill>
              </a:rPr>
              <a:t>Individuals, couples, and families are counted as individual direct hours.  </a:t>
            </a: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SzPct val="75000"/>
              <a:buBlip>
                <a:blip r:embed="rId2"/>
              </a:buBlip>
            </a:pPr>
            <a:r>
              <a:rPr lang="en-US" dirty="0">
                <a:solidFill>
                  <a:schemeClr val="bg1"/>
                </a:solidFill>
              </a:rPr>
              <a:t>Group hours are counted as group direct hours. </a:t>
            </a: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SzPct val="75000"/>
              <a:buBlip>
                <a:blip r:embed="rId2"/>
              </a:buBlip>
            </a:pPr>
            <a:endParaRPr 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102" y="3366786"/>
            <a:ext cx="1929295" cy="293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79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ABA19F-24BB-7044-AADD-DE0EE8183EBA}"/>
              </a:ext>
            </a:extLst>
          </p:cNvPr>
          <p:cNvSpPr txBox="1"/>
          <p:nvPr/>
        </p:nvSpPr>
        <p:spPr>
          <a:xfrm>
            <a:off x="701826" y="689902"/>
            <a:ext cx="6545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Supervision Hours (Indirect)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28FE14-0D71-0844-B918-779B9B77B105}"/>
              </a:ext>
            </a:extLst>
          </p:cNvPr>
          <p:cNvSpPr txBox="1"/>
          <p:nvPr/>
        </p:nvSpPr>
        <p:spPr>
          <a:xfrm>
            <a:off x="701826" y="1596202"/>
            <a:ext cx="10493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Class time is counted as ‘Group class time supervision.’</a:t>
            </a:r>
            <a:endParaRPr lang="en-US" sz="2000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Individual or Triadic Site supervision at your site is counted as ‘Site Individual Supervision.’</a:t>
            </a:r>
            <a:endParaRPr lang="en-US" sz="2000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Group site supervision (if provided) is counted as ‘Group Supervision.’</a:t>
            </a: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SzPct val="75000"/>
              <a:buBlip>
                <a:blip r:embed="rId2"/>
              </a:buBlip>
            </a:pPr>
            <a:endParaRPr 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278" y="2762922"/>
            <a:ext cx="3060492" cy="33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75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ABA19F-24BB-7044-AADD-DE0EE8183EBA}"/>
              </a:ext>
            </a:extLst>
          </p:cNvPr>
          <p:cNvSpPr txBox="1"/>
          <p:nvPr/>
        </p:nvSpPr>
        <p:spPr>
          <a:xfrm>
            <a:off x="701826" y="689902"/>
            <a:ext cx="7087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Hours (Indirect)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28FE14-0D71-0844-B918-779B9B77B105}"/>
              </a:ext>
            </a:extLst>
          </p:cNvPr>
          <p:cNvSpPr txBox="1"/>
          <p:nvPr/>
        </p:nvSpPr>
        <p:spPr>
          <a:xfrm>
            <a:off x="701826" y="1596202"/>
            <a:ext cx="10493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Class time is counted as Group supervision.  </a:t>
            </a:r>
            <a:endParaRPr lang="en-US" sz="2000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Individual or Triadic Site supervision at your site is counted as Individual Supervision.</a:t>
            </a:r>
            <a:endParaRPr lang="en-US" sz="2000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Group site supervision (if provided) is counted as Group Supervision.</a:t>
            </a:r>
            <a:endParaRPr lang="en-US" sz="2000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All other work such as research, consultation, training, progress notes, time spent on </a:t>
            </a:r>
            <a:r>
              <a:rPr lang="en-US" dirty="0" err="1">
                <a:solidFill>
                  <a:schemeClr val="bg1"/>
                </a:solidFill>
              </a:rPr>
              <a:t>tapescripts</a:t>
            </a:r>
            <a:r>
              <a:rPr lang="en-US" dirty="0">
                <a:solidFill>
                  <a:schemeClr val="bg1"/>
                </a:solidFill>
              </a:rPr>
              <a:t> and class assignments, etc., is counted as Administrative Hours. </a:t>
            </a: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SzPct val="75000"/>
              <a:buBlip>
                <a:blip r:embed="rId2"/>
              </a:buBlip>
            </a:pPr>
            <a:endParaRPr 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085" y="3183038"/>
            <a:ext cx="1629902" cy="334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8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ABA19F-24BB-7044-AADD-DE0EE8183EBA}"/>
              </a:ext>
            </a:extLst>
          </p:cNvPr>
          <p:cNvSpPr txBox="1"/>
          <p:nvPr/>
        </p:nvSpPr>
        <p:spPr>
          <a:xfrm>
            <a:off x="701826" y="689902"/>
            <a:ext cx="5784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 Requirements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28FE14-0D71-0844-B918-779B9B77B105}"/>
              </a:ext>
            </a:extLst>
          </p:cNvPr>
          <p:cNvSpPr txBox="1"/>
          <p:nvPr/>
        </p:nvSpPr>
        <p:spPr>
          <a:xfrm>
            <a:off x="701826" y="1648430"/>
            <a:ext cx="96434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Students must secure consent for recording from client.  This can be our form or it can be a form you provide at the site.  Some sites include this on their consent for counseling.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Student must record a full session. (audio or video)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Tapescripts should be 20 consecutive minutes of counselor-client interaction.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Student do not use any identifying information on the </a:t>
            </a:r>
            <a:r>
              <a:rPr lang="en-US" sz="2400" dirty="0" err="1">
                <a:solidFill>
                  <a:schemeClr val="bg1"/>
                </a:solidFill>
              </a:rPr>
              <a:t>tapescript</a:t>
            </a:r>
            <a:r>
              <a:rPr lang="en-US" sz="2400" dirty="0">
                <a:solidFill>
                  <a:schemeClr val="bg1"/>
                </a:solidFill>
              </a:rPr>
              <a:t> and all recordings are deleted after the assignment is graded.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fontAlgn="base"/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38584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ABA19F-24BB-7044-AADD-DE0EE8183EBA}"/>
              </a:ext>
            </a:extLst>
          </p:cNvPr>
          <p:cNvSpPr txBox="1"/>
          <p:nvPr/>
        </p:nvSpPr>
        <p:spPr>
          <a:xfrm>
            <a:off x="640866" y="141262"/>
            <a:ext cx="4404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Tapescript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Sample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B381A5C-99E5-AF42-A913-CB9A9E5B7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531139"/>
              </p:ext>
            </p:extLst>
          </p:nvPr>
        </p:nvGraphicFramePr>
        <p:xfrm>
          <a:off x="1377696" y="1466292"/>
          <a:ext cx="9631680" cy="4640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3398">
                  <a:extLst>
                    <a:ext uri="{9D8B030D-6E8A-4147-A177-3AD203B41FA5}">
                      <a16:colId xmlns:a16="http://schemas.microsoft.com/office/drawing/2014/main" val="2080499443"/>
                    </a:ext>
                  </a:extLst>
                </a:gridCol>
                <a:gridCol w="2881601">
                  <a:extLst>
                    <a:ext uri="{9D8B030D-6E8A-4147-A177-3AD203B41FA5}">
                      <a16:colId xmlns:a16="http://schemas.microsoft.com/office/drawing/2014/main" val="576697288"/>
                    </a:ext>
                  </a:extLst>
                </a:gridCol>
                <a:gridCol w="4316681">
                  <a:extLst>
                    <a:ext uri="{9D8B030D-6E8A-4147-A177-3AD203B41FA5}">
                      <a16:colId xmlns:a16="http://schemas.microsoft.com/office/drawing/2014/main" val="487596406"/>
                    </a:ext>
                  </a:extLst>
                </a:gridCol>
              </a:tblGrid>
              <a:tr h="58008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Counseling Response 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Skill Demonstrated (a) and Theoretical Intent (b) 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Critique (c) and Alternative Response (d) 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0642139"/>
                  </a:ext>
                </a:extLst>
              </a:tr>
              <a:tr h="1160163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Tell me more about your reasons for coming in today 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(a) Open question. 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(b) encourage client to elaborate on the problem. 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(c) I think this skill was effective in helping the client open up more about their concerns.   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(d) “You seem both anxious &amp; relieved about coming in today” Reflection of Feelings 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35891215"/>
                  </a:ext>
                </a:extLst>
              </a:tr>
              <a:tr h="580080">
                <a:tc gridSpan="3"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Client:  Since grandpa’s funeral, I can’t seem to stop crying. I knew he was going to die, but I didn’t expect it to hit me this hard. 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897226"/>
                  </a:ext>
                </a:extLst>
              </a:tr>
              <a:tr h="2320325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You feel hurt. 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Reflection of Feeling. </a:t>
                      </a:r>
                      <a:endParaRPr lang="en-US" sz="2000">
                        <a:effectLst/>
                      </a:endParaRPr>
                    </a:p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-show that I am listening and connecting with the client and validate feelings. 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 think a reflection of feeling was appropriate, but I could have used more descriptive feeling words and included a reflection of meaning   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“You tried to prepare yourself, but you are now feeling overwhelmed with sadness and grief because your grandfather was such an important part of your life.” Reflection of meaning 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3384250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04E9DB43-C7BD-FD46-81A0-0A05C2AA8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653" y="758406"/>
            <a:ext cx="99364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Client Pseudonym, age, sex, date of session, session number, theoretical model, and techniques employed.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812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>
            <a:spLocks noGrp="1"/>
          </p:cNvSpPr>
          <p:nvPr>
            <p:ph type="ctrTitle"/>
          </p:nvPr>
        </p:nvSpPr>
        <p:spPr>
          <a:xfrm>
            <a:off x="4601967" y="2727000"/>
            <a:ext cx="6872400" cy="92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Practicum </a:t>
            </a:r>
            <a:r>
              <a:rPr lang="en" dirty="0" smtClean="0"/>
              <a:t>and Internship Expectations </a:t>
            </a:r>
            <a:r>
              <a:rPr lang="en" dirty="0"/>
              <a:t>and Requirements</a:t>
            </a:r>
            <a:endParaRPr dirty="0"/>
          </a:p>
        </p:txBody>
      </p:sp>
      <p:sp>
        <p:nvSpPr>
          <p:cNvPr id="145" name="Google Shape;145;p17"/>
          <p:cNvSpPr/>
          <p:nvPr/>
        </p:nvSpPr>
        <p:spPr>
          <a:xfrm>
            <a:off x="945934" y="2868200"/>
            <a:ext cx="731065" cy="1121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>
                <a:gradFill>
                  <a:gsLst>
                    <a:gs pos="0">
                      <a:srgbClr val="75DDFF"/>
                    </a:gs>
                    <a:gs pos="100000">
                      <a:srgbClr val="09B1E9"/>
                    </a:gs>
                  </a:gsLst>
                  <a:lin ang="5400012" scaled="0"/>
                </a:gradFill>
                <a:latin typeface="Droid Serif"/>
              </a:rPr>
              <a:t>1</a:t>
            </a:r>
          </a:p>
        </p:txBody>
      </p:sp>
      <p:sp>
        <p:nvSpPr>
          <p:cNvPr id="146" name="Google Shape;146;p17"/>
          <p:cNvSpPr txBox="1">
            <a:spLocks noGrp="1"/>
          </p:cNvSpPr>
          <p:nvPr>
            <p:ph type="sldNum" idx="12"/>
          </p:nvPr>
        </p:nvSpPr>
        <p:spPr>
          <a:xfrm>
            <a:off x="11372779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ABA19F-24BB-7044-AADD-DE0EE8183EBA}"/>
              </a:ext>
            </a:extLst>
          </p:cNvPr>
          <p:cNvSpPr txBox="1"/>
          <p:nvPr/>
        </p:nvSpPr>
        <p:spPr>
          <a:xfrm>
            <a:off x="701826" y="689902"/>
            <a:ext cx="6458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Tapescript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Reflection Paper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E0535-0269-9A48-8E1F-04A0C89618FB}"/>
              </a:ext>
            </a:extLst>
          </p:cNvPr>
          <p:cNvSpPr txBox="1"/>
          <p:nvPr/>
        </p:nvSpPr>
        <p:spPr>
          <a:xfrm>
            <a:off x="1207007" y="1671145"/>
            <a:ext cx="1003401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Additional Questions: </a:t>
            </a:r>
            <a:endParaRPr lang="en-US" sz="2800" dirty="0">
              <a:solidFill>
                <a:schemeClr val="bg1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What did you do well in this session?  </a:t>
            </a:r>
            <a:endParaRPr lang="en-US" sz="2800" dirty="0">
              <a:solidFill>
                <a:schemeClr val="bg1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What do you wish you had done differently?  </a:t>
            </a:r>
            <a:endParaRPr lang="en-US" sz="2800" dirty="0">
              <a:solidFill>
                <a:schemeClr val="bg1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What are some reoccurring difficulties or patterns you are experiencing?  </a:t>
            </a:r>
            <a:endParaRPr lang="en-US" sz="2800" dirty="0">
              <a:solidFill>
                <a:schemeClr val="bg1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What specific parts of the tape/session would you like help on?  </a:t>
            </a:r>
            <a:endParaRPr lang="en-US" sz="2800" dirty="0">
              <a:solidFill>
                <a:schemeClr val="bg1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How did this session affect you? (e.g., your own personal issues or feelings came into the session)  </a:t>
            </a:r>
            <a:endParaRPr lang="en-US" sz="2800" dirty="0">
              <a:solidFill>
                <a:schemeClr val="bg1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Brainstorm avenues for further counseling with this client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 </a:t>
            </a:r>
            <a:endParaRPr lang="en-US" sz="2800" dirty="0">
              <a:solidFill>
                <a:schemeClr val="bg1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Additional comments:   </a:t>
            </a:r>
            <a:endParaRPr lang="en-US" sz="2800" dirty="0">
              <a:solidFill>
                <a:schemeClr val="bg1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14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ABA19F-24BB-7044-AADD-DE0EE8183EBA}"/>
              </a:ext>
            </a:extLst>
          </p:cNvPr>
          <p:cNvSpPr txBox="1"/>
          <p:nvPr/>
        </p:nvSpPr>
        <p:spPr>
          <a:xfrm>
            <a:off x="653058" y="238798"/>
            <a:ext cx="4405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28FE14-0D71-0844-B918-779B9B77B105}"/>
              </a:ext>
            </a:extLst>
          </p:cNvPr>
          <p:cNvSpPr txBox="1"/>
          <p:nvPr/>
        </p:nvSpPr>
        <p:spPr>
          <a:xfrm>
            <a:off x="1090755" y="811823"/>
            <a:ext cx="105769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/>
                </a:solidFill>
              </a:rPr>
              <a:t> </a:t>
            </a:r>
          </a:p>
          <a:p>
            <a:pPr fontAlgn="base"/>
            <a:r>
              <a:rPr lang="en-US" sz="2400" dirty="0">
                <a:solidFill>
                  <a:schemeClr val="bg1"/>
                </a:solidFill>
              </a:rPr>
              <a:t>Make one formal case presentations to the </a:t>
            </a:r>
            <a:r>
              <a:rPr lang="en-US" sz="2400" dirty="0" smtClean="0">
                <a:solidFill>
                  <a:schemeClr val="bg1"/>
                </a:solidFill>
              </a:rPr>
              <a:t>class and submit a copy of the client’s treatment plan to your professor. Internship students also submit </a:t>
            </a:r>
            <a:r>
              <a:rPr lang="en-US" sz="2400" dirty="0">
                <a:solidFill>
                  <a:schemeClr val="bg1"/>
                </a:solidFill>
              </a:rPr>
              <a:t>a written case </a:t>
            </a:r>
            <a:r>
              <a:rPr lang="en-US" sz="2400" dirty="0" smtClean="0">
                <a:solidFill>
                  <a:schemeClr val="bg1"/>
                </a:solidFill>
              </a:rPr>
              <a:t>presentation.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Identifying </a:t>
            </a:r>
            <a:r>
              <a:rPr lang="en-US" sz="2400" b="1" dirty="0">
                <a:solidFill>
                  <a:schemeClr val="bg1"/>
                </a:solidFill>
              </a:rPr>
              <a:t>Data </a:t>
            </a:r>
            <a:r>
              <a:rPr lang="en-US" sz="2400" dirty="0">
                <a:solidFill>
                  <a:schemeClr val="bg1"/>
                </a:solidFill>
              </a:rPr>
              <a:t> 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Relevant Background Data and Current Status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Your Conceptualization of the Case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b="1" dirty="0">
                <a:solidFill>
                  <a:schemeClr val="bg1"/>
                </a:solidFill>
              </a:rPr>
              <a:t>Provide a copy of your treatment plan</a:t>
            </a:r>
            <a:r>
              <a:rPr lang="en-US" sz="2400" dirty="0">
                <a:solidFill>
                  <a:schemeClr val="bg1"/>
                </a:solidFill>
              </a:rPr>
              <a:t>)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Goal(s)/Target(s) for Client Change</a:t>
            </a:r>
            <a:r>
              <a:rPr lang="en-US" sz="2400" dirty="0">
                <a:solidFill>
                  <a:schemeClr val="bg1"/>
                </a:solidFill>
              </a:rPr>
              <a:t> 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Counseling Process (Briefly describe your approach to working with this client)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Solicit Feedback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</a:p>
          <a:p>
            <a:pPr lvl="0" fontAlgn="base"/>
            <a:r>
              <a:rPr lang="en-US" sz="2400" dirty="0">
                <a:solidFill>
                  <a:schemeClr val="bg1"/>
                </a:solidFill>
              </a:rPr>
              <a:t>	What particular difficulties are you having with this case? </a:t>
            </a:r>
          </a:p>
          <a:p>
            <a:pPr lvl="0" fontAlgn="base"/>
            <a:r>
              <a:rPr lang="en-US" sz="2400" dirty="0">
                <a:solidFill>
                  <a:schemeClr val="bg1"/>
                </a:solidFill>
              </a:rPr>
              <a:t>	What kind of help/feedback would you like from this group? </a:t>
            </a:r>
          </a:p>
        </p:txBody>
      </p:sp>
    </p:spTree>
    <p:extLst>
      <p:ext uri="{BB962C8B-B14F-4D97-AF65-F5344CB8AC3E}">
        <p14:creationId xmlns:p14="http://schemas.microsoft.com/office/powerpoint/2010/main" val="344214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ABA19F-24BB-7044-AADD-DE0EE8183EBA}"/>
              </a:ext>
            </a:extLst>
          </p:cNvPr>
          <p:cNvSpPr txBox="1"/>
          <p:nvPr/>
        </p:nvSpPr>
        <p:spPr>
          <a:xfrm>
            <a:off x="701826" y="689902"/>
            <a:ext cx="3672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28FE14-0D71-0844-B918-779B9B77B105}"/>
              </a:ext>
            </a:extLst>
          </p:cNvPr>
          <p:cNvSpPr txBox="1"/>
          <p:nvPr/>
        </p:nvSpPr>
        <p:spPr>
          <a:xfrm>
            <a:off x="838200" y="1389513"/>
            <a:ext cx="1051560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ct val="75000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may use a treatment plan format from their site, or this template with 1 – 2 problems identified: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89ECF4-489A-BF46-A236-7DF13842D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387424"/>
              </p:ext>
            </p:extLst>
          </p:nvPr>
        </p:nvGraphicFramePr>
        <p:xfrm>
          <a:off x="617483" y="2648610"/>
          <a:ext cx="10515600" cy="2777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8741">
                  <a:extLst>
                    <a:ext uri="{9D8B030D-6E8A-4147-A177-3AD203B41FA5}">
                      <a16:colId xmlns:a16="http://schemas.microsoft.com/office/drawing/2014/main" val="1625334667"/>
                    </a:ext>
                  </a:extLst>
                </a:gridCol>
                <a:gridCol w="7816859">
                  <a:extLst>
                    <a:ext uri="{9D8B030D-6E8A-4147-A177-3AD203B41FA5}">
                      <a16:colId xmlns:a16="http://schemas.microsoft.com/office/drawing/2014/main" val="1114342980"/>
                    </a:ext>
                  </a:extLst>
                </a:gridCol>
              </a:tblGrid>
              <a:tr h="278988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Treatment Plan 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8713871"/>
                  </a:ext>
                </a:extLst>
              </a:tr>
              <a:tr h="278988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Problem 1: 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96542224"/>
                  </a:ext>
                </a:extLst>
              </a:tr>
              <a:tr h="484734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Provisional Diagnosis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72180213"/>
                  </a:ext>
                </a:extLst>
              </a:tr>
              <a:tr h="30752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Goal: 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27250141"/>
                  </a:ext>
                </a:extLst>
              </a:tr>
              <a:tr h="30752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Objective 1: 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26651017"/>
                  </a:ext>
                </a:extLst>
              </a:tr>
              <a:tr h="30752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Objective 2: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28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976585"/>
                  </a:ext>
                </a:extLst>
              </a:tr>
              <a:tr h="40263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Interventions: 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0312332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013D62C-6B36-9048-B4BC-87AC148D3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496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406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ABA19F-24BB-7044-AADD-DE0EE8183EBA}"/>
              </a:ext>
            </a:extLst>
          </p:cNvPr>
          <p:cNvSpPr txBox="1"/>
          <p:nvPr/>
        </p:nvSpPr>
        <p:spPr>
          <a:xfrm>
            <a:off x="653058" y="238798"/>
            <a:ext cx="8756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REMEMBER- 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Prepared!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28FE14-0D71-0844-B918-779B9B77B105}"/>
              </a:ext>
            </a:extLst>
          </p:cNvPr>
          <p:cNvSpPr txBox="1"/>
          <p:nvPr/>
        </p:nvSpPr>
        <p:spPr>
          <a:xfrm>
            <a:off x="1102947" y="1116623"/>
            <a:ext cx="1057698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/>
                </a:solidFill>
              </a:rPr>
              <a:t> </a:t>
            </a:r>
          </a:p>
          <a:p>
            <a:pPr fontAlgn="base"/>
            <a:r>
              <a:rPr lang="en-US" sz="2400" dirty="0">
                <a:solidFill>
                  <a:schemeClr val="bg1"/>
                </a:solidFill>
              </a:rPr>
              <a:t>It is normal to be nervous about seeing clients!</a:t>
            </a:r>
          </a:p>
          <a:p>
            <a:pPr fontAlgn="base"/>
            <a:endParaRPr lang="en-US" sz="2400" dirty="0">
              <a:solidFill>
                <a:schemeClr val="bg1"/>
              </a:solidFill>
            </a:endParaRPr>
          </a:p>
          <a:p>
            <a:pPr fontAlgn="base"/>
            <a:r>
              <a:rPr lang="en-US" sz="2400" dirty="0">
                <a:solidFill>
                  <a:schemeClr val="bg1"/>
                </a:solidFill>
              </a:rPr>
              <a:t>Your job is to be a good listener and use your basic skills to establish rapport.</a:t>
            </a:r>
          </a:p>
          <a:p>
            <a:pPr fontAlgn="base"/>
            <a:endParaRPr lang="en-US" sz="2400" dirty="0">
              <a:solidFill>
                <a:schemeClr val="bg1"/>
              </a:solidFill>
            </a:endParaRPr>
          </a:p>
          <a:p>
            <a:pPr fontAlgn="base"/>
            <a:r>
              <a:rPr lang="en-US" sz="2400" dirty="0">
                <a:solidFill>
                  <a:schemeClr val="bg1"/>
                </a:solidFill>
              </a:rPr>
              <a:t>Listen with </a:t>
            </a:r>
            <a:r>
              <a:rPr lang="en-US" sz="2400" dirty="0" smtClean="0">
                <a:solidFill>
                  <a:schemeClr val="bg1"/>
                </a:solidFill>
              </a:rPr>
              <a:t>unconditional positive regard, </a:t>
            </a:r>
            <a:r>
              <a:rPr lang="en-US" sz="2400" dirty="0" err="1" smtClean="0">
                <a:solidFill>
                  <a:schemeClr val="bg1"/>
                </a:solidFill>
              </a:rPr>
              <a:t>non-judgemental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compassion and empathy.  </a:t>
            </a:r>
          </a:p>
          <a:p>
            <a:pPr fontAlgn="base"/>
            <a:endParaRPr lang="en-US" sz="2400" dirty="0">
              <a:solidFill>
                <a:schemeClr val="bg1"/>
              </a:solidFill>
            </a:endParaRPr>
          </a:p>
          <a:p>
            <a:pPr fontAlgn="base"/>
            <a:r>
              <a:rPr lang="en-US" sz="2400" dirty="0">
                <a:solidFill>
                  <a:schemeClr val="bg1"/>
                </a:solidFill>
              </a:rPr>
              <a:t>Reflect content, feelings and meaning and you are on your way </a:t>
            </a:r>
            <a:r>
              <a:rPr lang="en-US" sz="2400" dirty="0" smtClean="0">
                <a:solidFill>
                  <a:schemeClr val="bg1"/>
                </a:solidFill>
              </a:rPr>
              <a:t>to establishing a strong therapeutic relationship and </a:t>
            </a:r>
            <a:r>
              <a:rPr lang="en-US" sz="2400" dirty="0">
                <a:solidFill>
                  <a:schemeClr val="bg1"/>
                </a:solidFill>
              </a:rPr>
              <a:t>helping your client.</a:t>
            </a:r>
          </a:p>
          <a:p>
            <a:pPr fontAlgn="base"/>
            <a:endParaRPr lang="en-US" sz="2400" dirty="0">
              <a:solidFill>
                <a:schemeClr val="bg1"/>
              </a:solidFill>
            </a:endParaRPr>
          </a:p>
          <a:p>
            <a:pPr fontAlgn="base"/>
            <a:r>
              <a:rPr lang="en-US" sz="8800" dirty="0">
                <a:solidFill>
                  <a:schemeClr val="accent2"/>
                </a:solidFill>
              </a:rPr>
              <a:t>TRUST THE PROCESS!  </a:t>
            </a:r>
          </a:p>
        </p:txBody>
      </p:sp>
    </p:spTree>
    <p:extLst>
      <p:ext uri="{BB962C8B-B14F-4D97-AF65-F5344CB8AC3E}">
        <p14:creationId xmlns:p14="http://schemas.microsoft.com/office/powerpoint/2010/main" val="2368366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ABA19F-24BB-7044-AADD-DE0EE8183EBA}"/>
              </a:ext>
            </a:extLst>
          </p:cNvPr>
          <p:cNvSpPr txBox="1"/>
          <p:nvPr/>
        </p:nvSpPr>
        <p:spPr>
          <a:xfrm>
            <a:off x="701826" y="689902"/>
            <a:ext cx="5987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Frequently Asked Questions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28FE14-0D71-0844-B918-779B9B77B105}"/>
              </a:ext>
            </a:extLst>
          </p:cNvPr>
          <p:cNvSpPr txBox="1"/>
          <p:nvPr/>
        </p:nvSpPr>
        <p:spPr>
          <a:xfrm>
            <a:off x="701826" y="1388106"/>
            <a:ext cx="104933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SzPct val="75000"/>
              <a:buBlip>
                <a:blip r:embed="rId2"/>
              </a:buBlip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When is the last day to complete my hours?</a:t>
            </a:r>
          </a:p>
          <a:p>
            <a:pPr marL="457200" indent="-457200">
              <a:lnSpc>
                <a:spcPct val="150000"/>
              </a:lnSpc>
              <a:buSzPct val="75000"/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What if can’t complete my hours?</a:t>
            </a: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SzPct val="75000"/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What if my site does not offer groups?</a:t>
            </a: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SzPct val="75000"/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What if my client does not want to be recorded?</a:t>
            </a:r>
          </a:p>
          <a:p>
            <a:pPr marL="457200" indent="-457200">
              <a:lnSpc>
                <a:spcPct val="150000"/>
              </a:lnSpc>
              <a:buSzPct val="75000"/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Am I allowed to co-counsel individual sessions?</a:t>
            </a:r>
          </a:p>
          <a:p>
            <a:pPr marL="457200" indent="-457200">
              <a:lnSpc>
                <a:spcPct val="150000"/>
              </a:lnSpc>
              <a:buSzPct val="75000"/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Who signs my LPC form?</a:t>
            </a:r>
          </a:p>
          <a:p>
            <a:pPr>
              <a:lnSpc>
                <a:spcPct val="150000"/>
              </a:lnSpc>
              <a:buSzPct val="75000"/>
            </a:pPr>
            <a:r>
              <a:rPr lang="en-US" sz="2400" dirty="0" smtClean="0">
                <a:solidFill>
                  <a:schemeClr val="bg1"/>
                </a:solidFill>
              </a:rPr>
              <a:t>For </a:t>
            </a:r>
            <a:r>
              <a:rPr lang="en-US" sz="2400" dirty="0">
                <a:solidFill>
                  <a:schemeClr val="bg1"/>
                </a:solidFill>
              </a:rPr>
              <a:t>More Information, please see the  </a:t>
            </a:r>
            <a:r>
              <a:rPr lang="en-US" sz="2400" u="sng" dirty="0">
                <a:hlinkClick r:id="rId3"/>
              </a:rPr>
              <a:t>Clinical Training Manual for Students, Supervisors, and Site Supervisors </a:t>
            </a:r>
            <a:r>
              <a:rPr lang="en-US" sz="3200" u="sng" dirty="0">
                <a:hlinkClick r:id="rId3"/>
              </a:rPr>
              <a:t>(pdf</a:t>
            </a:r>
            <a:r>
              <a:rPr lang="en-US" sz="3200" u="sng" dirty="0" smtClean="0">
                <a:hlinkClick r:id="rId3"/>
              </a:rPr>
              <a:t>)</a:t>
            </a:r>
            <a:endParaRPr lang="en-US" sz="3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02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>
            <a:spLocks noGrp="1"/>
          </p:cNvSpPr>
          <p:nvPr>
            <p:ph type="body" idx="1"/>
          </p:nvPr>
        </p:nvSpPr>
        <p:spPr>
          <a:xfrm>
            <a:off x="450573" y="1370545"/>
            <a:ext cx="7523388" cy="514824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Congratulations on reaching this milestone.  </a:t>
            </a:r>
          </a:p>
          <a:p>
            <a:r>
              <a:rPr lang="en-US" sz="3600" dirty="0">
                <a:solidFill>
                  <a:schemeClr val="bg1"/>
                </a:solidFill>
              </a:rPr>
              <a:t>Your first experience seeing real clients will be a defining moment in your career.  </a:t>
            </a:r>
          </a:p>
          <a:p>
            <a:r>
              <a:rPr lang="en-US" sz="3600" dirty="0">
                <a:solidFill>
                  <a:schemeClr val="bg1"/>
                </a:solidFill>
              </a:rPr>
              <a:t>Remember, you are very well-trained and you have so much to offer!</a:t>
            </a:r>
          </a:p>
          <a:p>
            <a:pPr marL="169329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7" name="Google Shape;187;p21"/>
          <p:cNvSpPr txBox="1">
            <a:spLocks noGrp="1"/>
          </p:cNvSpPr>
          <p:nvPr>
            <p:ph type="title"/>
          </p:nvPr>
        </p:nvSpPr>
        <p:spPr>
          <a:xfrm>
            <a:off x="450573" y="582902"/>
            <a:ext cx="7523388" cy="9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Welcome to </a:t>
            </a:r>
            <a:r>
              <a:rPr lang="en" dirty="0" smtClean="0">
                <a:solidFill>
                  <a:schemeClr val="bg1"/>
                </a:solidFill>
              </a:rPr>
              <a:t>Practicum or Internship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89" name="Google Shape;189;p21"/>
          <p:cNvSpPr txBox="1">
            <a:spLocks noGrp="1"/>
          </p:cNvSpPr>
          <p:nvPr>
            <p:ph type="sldNum" idx="12"/>
          </p:nvPr>
        </p:nvSpPr>
        <p:spPr>
          <a:xfrm>
            <a:off x="7475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3</a:t>
            </a:fld>
            <a:endParaRPr/>
          </a:p>
        </p:txBody>
      </p:sp>
      <p:pic>
        <p:nvPicPr>
          <p:cNvPr id="190" name="Google Shape;190;p2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934" y="2351287"/>
            <a:ext cx="2633065" cy="2155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>
            <a:spLocks noGrp="1"/>
          </p:cNvSpPr>
          <p:nvPr>
            <p:ph type="body" idx="1"/>
          </p:nvPr>
        </p:nvSpPr>
        <p:spPr>
          <a:xfrm>
            <a:off x="318910" y="1511260"/>
            <a:ext cx="7521935" cy="490379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Minimum direct hours </a:t>
            </a:r>
            <a:r>
              <a:rPr lang="en-US" sz="3200" dirty="0" smtClean="0">
                <a:solidFill>
                  <a:schemeClr val="bg1"/>
                </a:solidFill>
              </a:rPr>
              <a:t>requirements for </a:t>
            </a:r>
            <a:r>
              <a:rPr lang="en-US" sz="3200" dirty="0">
                <a:solidFill>
                  <a:srgbClr val="FF0000"/>
                </a:solidFill>
              </a:rPr>
              <a:t>Practicum</a:t>
            </a:r>
            <a:r>
              <a:rPr lang="en-US" sz="3200" dirty="0">
                <a:solidFill>
                  <a:schemeClr val="bg1"/>
                </a:solidFill>
              </a:rPr>
              <a:t> = </a:t>
            </a:r>
            <a:r>
              <a:rPr lang="en-US" sz="3200" dirty="0">
                <a:solidFill>
                  <a:srgbClr val="FF0000"/>
                </a:solidFill>
              </a:rPr>
              <a:t>40 direct </a:t>
            </a:r>
            <a:r>
              <a:rPr lang="en-US" sz="3200" dirty="0">
                <a:solidFill>
                  <a:schemeClr val="bg1"/>
                </a:solidFill>
              </a:rPr>
              <a:t>out of 100 total. 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Practicum </a:t>
            </a:r>
            <a:r>
              <a:rPr lang="en-US" sz="3200" dirty="0">
                <a:solidFill>
                  <a:schemeClr val="bg1"/>
                </a:solidFill>
              </a:rPr>
              <a:t>students must have a </a:t>
            </a:r>
            <a:r>
              <a:rPr lang="en-US" sz="3200" u="sng" dirty="0">
                <a:solidFill>
                  <a:schemeClr val="bg1"/>
                </a:solidFill>
              </a:rPr>
              <a:t>minimum</a:t>
            </a:r>
            <a:r>
              <a:rPr lang="en-US" sz="3200" dirty="0">
                <a:solidFill>
                  <a:schemeClr val="bg1"/>
                </a:solidFill>
              </a:rPr>
              <a:t> of 10 hours of </a:t>
            </a:r>
            <a:r>
              <a:rPr lang="en-US" sz="3200" dirty="0">
                <a:solidFill>
                  <a:srgbClr val="FF0000"/>
                </a:solidFill>
              </a:rPr>
              <a:t>group counseling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experience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3200" dirty="0">
                <a:solidFill>
                  <a:schemeClr val="bg1"/>
                </a:solidFill>
              </a:rPr>
              <a:t>Minimum direct hours </a:t>
            </a:r>
            <a:r>
              <a:rPr lang="en-US" sz="3200" dirty="0" smtClean="0">
                <a:solidFill>
                  <a:schemeClr val="bg1"/>
                </a:solidFill>
              </a:rPr>
              <a:t>requirements for </a:t>
            </a:r>
            <a:r>
              <a:rPr lang="en-US" sz="3200" dirty="0" smtClean="0">
                <a:solidFill>
                  <a:srgbClr val="00B0F0"/>
                </a:solidFill>
              </a:rPr>
              <a:t>Internship </a:t>
            </a:r>
            <a:r>
              <a:rPr lang="en-US" sz="3200" dirty="0">
                <a:solidFill>
                  <a:srgbClr val="00B0F0"/>
                </a:solidFill>
              </a:rPr>
              <a:t>= 120 direct </a:t>
            </a:r>
            <a:r>
              <a:rPr lang="en-US" sz="3200" dirty="0">
                <a:solidFill>
                  <a:schemeClr val="bg1"/>
                </a:solidFill>
              </a:rPr>
              <a:t>out of 300 total.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Direct </a:t>
            </a:r>
            <a:r>
              <a:rPr lang="en-US" sz="3200" dirty="0">
                <a:solidFill>
                  <a:schemeClr val="bg1"/>
                </a:solidFill>
              </a:rPr>
              <a:t>hours are </a:t>
            </a:r>
            <a:r>
              <a:rPr lang="en-US" sz="3200" dirty="0" smtClean="0">
                <a:solidFill>
                  <a:srgbClr val="FFFF00"/>
                </a:solidFill>
              </a:rPr>
              <a:t>face-to-face </a:t>
            </a:r>
            <a:r>
              <a:rPr lang="en-US" sz="3200" dirty="0" smtClean="0">
                <a:solidFill>
                  <a:schemeClr val="bg1"/>
                </a:solidFill>
              </a:rPr>
              <a:t>(in person or virtual) </a:t>
            </a:r>
            <a:r>
              <a:rPr lang="en-US" sz="3200" dirty="0">
                <a:solidFill>
                  <a:schemeClr val="bg1"/>
                </a:solidFill>
              </a:rPr>
              <a:t>with clients.</a:t>
            </a:r>
          </a:p>
          <a:p>
            <a:pPr marL="169329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7" name="Google Shape;187;p21"/>
          <p:cNvSpPr txBox="1">
            <a:spLocks noGrp="1"/>
          </p:cNvSpPr>
          <p:nvPr>
            <p:ph type="title"/>
          </p:nvPr>
        </p:nvSpPr>
        <p:spPr>
          <a:xfrm>
            <a:off x="450573" y="540860"/>
            <a:ext cx="7068400" cy="9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 smtClean="0">
                <a:solidFill>
                  <a:schemeClr val="bg1"/>
                </a:solidFill>
              </a:rPr>
              <a:t>Hour </a:t>
            </a:r>
            <a:r>
              <a:rPr lang="en" dirty="0" smtClean="0">
                <a:solidFill>
                  <a:schemeClr val="bg1"/>
                </a:solidFill>
              </a:rPr>
              <a:t>Requirements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89" name="Google Shape;189;p21"/>
          <p:cNvSpPr txBox="1">
            <a:spLocks noGrp="1"/>
          </p:cNvSpPr>
          <p:nvPr>
            <p:ph type="sldNum" idx="12"/>
          </p:nvPr>
        </p:nvSpPr>
        <p:spPr>
          <a:xfrm>
            <a:off x="7475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4</a:t>
            </a:fld>
            <a:endParaRPr/>
          </a:p>
        </p:txBody>
      </p:sp>
      <p:pic>
        <p:nvPicPr>
          <p:cNvPr id="190" name="Google Shape;190;p2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934" y="2551396"/>
            <a:ext cx="2633065" cy="1755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5606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5D2D4-5574-D56B-09B4-F0FE22095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Hour Requirements (cont’d)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FCF87-275C-4A5B-2E43-1F36D3EE1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40421"/>
            <a:ext cx="7193280" cy="4445600"/>
          </a:xfrm>
        </p:spPr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Individuals, couples, and families count as individual direct hours.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Examples </a:t>
            </a:r>
            <a:r>
              <a:rPr lang="en-US" sz="2400" dirty="0">
                <a:solidFill>
                  <a:schemeClr val="bg1"/>
                </a:solidFill>
              </a:rPr>
              <a:t>of indirect hours: administrative tasks, researching to meet client needs, documentation, phone calls, case consultations, time spent on </a:t>
            </a:r>
            <a:r>
              <a:rPr lang="en-US" sz="2400" dirty="0" err="1">
                <a:solidFill>
                  <a:schemeClr val="bg1"/>
                </a:solidFill>
              </a:rPr>
              <a:t>tapescripts</a:t>
            </a:r>
            <a:r>
              <a:rPr lang="en-US" sz="2400" dirty="0">
                <a:solidFill>
                  <a:schemeClr val="bg1"/>
                </a:solidFill>
              </a:rPr>
              <a:t>, etc.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Co-facilitation </a:t>
            </a:r>
            <a:r>
              <a:rPr lang="en-US" sz="2400" dirty="0">
                <a:solidFill>
                  <a:schemeClr val="bg1"/>
                </a:solidFill>
              </a:rPr>
              <a:t>is allowed, especially for groups or families, but students also need experience with counseling clients on their own.</a:t>
            </a:r>
          </a:p>
          <a:p>
            <a:r>
              <a:rPr lang="en-US" sz="2400" dirty="0">
                <a:solidFill>
                  <a:schemeClr val="bg1"/>
                </a:solidFill>
              </a:rPr>
              <a:t>Clinical log is your responsibility and must be initialed each week by your supervisor.  More on that later.</a:t>
            </a:r>
          </a:p>
          <a:p>
            <a:endParaRPr lang="en-US" dirty="0"/>
          </a:p>
        </p:txBody>
      </p:sp>
      <p:pic>
        <p:nvPicPr>
          <p:cNvPr id="5" name="Google Shape;190;p21">
            <a:extLst>
              <a:ext uri="{FF2B5EF4-FFF2-40B4-BE49-F238E27FC236}">
                <a16:creationId xmlns:a16="http://schemas.microsoft.com/office/drawing/2014/main" id="{F54AA477-D62D-EFB2-C28A-2F901741596D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934" y="2551396"/>
            <a:ext cx="2633065" cy="1755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291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>
            <a:spLocks noGrp="1"/>
          </p:cNvSpPr>
          <p:nvPr>
            <p:ph type="body" idx="1"/>
          </p:nvPr>
        </p:nvSpPr>
        <p:spPr>
          <a:xfrm>
            <a:off x="450573" y="975897"/>
            <a:ext cx="7533221" cy="512993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Your supervisor is there to help.  Please stay in close contact with your supervisor and share your syllabus and professor contact info.</a:t>
            </a:r>
          </a:p>
          <a:p>
            <a:r>
              <a:rPr lang="en-US" dirty="0">
                <a:solidFill>
                  <a:schemeClr val="bg1"/>
                </a:solidFill>
              </a:rPr>
              <a:t>You must receive an average of </a:t>
            </a:r>
            <a:r>
              <a:rPr lang="en-US" dirty="0">
                <a:solidFill>
                  <a:srgbClr val="FFFF00"/>
                </a:solidFill>
              </a:rPr>
              <a:t>one hour per week </a:t>
            </a:r>
            <a:r>
              <a:rPr lang="en-US" dirty="0">
                <a:solidFill>
                  <a:schemeClr val="bg1"/>
                </a:solidFill>
              </a:rPr>
              <a:t>of Individual or Triadic (2 students) SUPERVISION,</a:t>
            </a:r>
          </a:p>
          <a:p>
            <a:r>
              <a:rPr lang="en-US" dirty="0">
                <a:solidFill>
                  <a:schemeClr val="bg1"/>
                </a:solidFill>
              </a:rPr>
              <a:t>Group supervision is optional and does not replace individual/triadic supervision</a:t>
            </a:r>
          </a:p>
          <a:p>
            <a:r>
              <a:rPr lang="en-US" dirty="0">
                <a:solidFill>
                  <a:schemeClr val="bg1"/>
                </a:solidFill>
              </a:rPr>
              <a:t>You must, at all times, have immediate access to your clinical site supervisor, the site supervisor’s representative, or a professional colleague for consultation and support when at their field sites; therefore, students may not work alone at their field sites or make home visits.</a:t>
            </a:r>
          </a:p>
          <a:p>
            <a:r>
              <a:rPr lang="en-US" dirty="0">
                <a:solidFill>
                  <a:schemeClr val="bg1"/>
                </a:solidFill>
              </a:rPr>
              <a:t>Your supervisors will complete a midterm and final evaluation for your professors.  Please be sure and ask for this with plenty of time for completion before the deadline. 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7" name="Google Shape;187;p21"/>
          <p:cNvSpPr txBox="1">
            <a:spLocks noGrp="1"/>
          </p:cNvSpPr>
          <p:nvPr>
            <p:ph type="title"/>
          </p:nvPr>
        </p:nvSpPr>
        <p:spPr>
          <a:xfrm>
            <a:off x="450573" y="216396"/>
            <a:ext cx="7068400" cy="9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Site Supervision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89" name="Google Shape;189;p21"/>
          <p:cNvSpPr txBox="1">
            <a:spLocks noGrp="1"/>
          </p:cNvSpPr>
          <p:nvPr>
            <p:ph type="sldNum" idx="12"/>
          </p:nvPr>
        </p:nvSpPr>
        <p:spPr>
          <a:xfrm>
            <a:off x="7475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6</a:t>
            </a:fld>
            <a:endParaRPr/>
          </a:p>
        </p:txBody>
      </p:sp>
      <p:pic>
        <p:nvPicPr>
          <p:cNvPr id="190" name="Google Shape;190;p2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935" y="2456956"/>
            <a:ext cx="2633065" cy="1481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786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609600" y="299319"/>
            <a:ext cx="7068400" cy="1212957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Practicum </a:t>
            </a:r>
            <a:r>
              <a:rPr lang="en-US" dirty="0" smtClean="0">
                <a:solidFill>
                  <a:schemeClr val="bg1"/>
                </a:solidFill>
              </a:rPr>
              <a:t>and Internship Student </a:t>
            </a:r>
            <a:r>
              <a:rPr lang="en-US" dirty="0">
                <a:solidFill>
                  <a:schemeClr val="bg1"/>
                </a:solidFill>
              </a:rPr>
              <a:t>Responsibilities</a:t>
            </a:r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1"/>
          </p:nvPr>
        </p:nvSpPr>
        <p:spPr>
          <a:xfrm>
            <a:off x="609600" y="1512276"/>
            <a:ext cx="7068400" cy="535078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133" dirty="0">
                <a:solidFill>
                  <a:schemeClr val="bg1"/>
                </a:solidFill>
              </a:rPr>
              <a:t>Attend all supervision meetings </a:t>
            </a:r>
            <a:r>
              <a:rPr lang="en-US" sz="2133" dirty="0" smtClean="0">
                <a:solidFill>
                  <a:schemeClr val="bg1"/>
                </a:solidFill>
              </a:rPr>
              <a:t> and client appointments unless </a:t>
            </a:r>
            <a:r>
              <a:rPr lang="en-US" sz="2133" dirty="0">
                <a:solidFill>
                  <a:schemeClr val="bg1"/>
                </a:solidFill>
              </a:rPr>
              <a:t>prior arrangements are made, </a:t>
            </a:r>
          </a:p>
          <a:p>
            <a:r>
              <a:rPr lang="en-US" sz="2133" dirty="0">
                <a:solidFill>
                  <a:schemeClr val="bg1"/>
                </a:solidFill>
              </a:rPr>
              <a:t>Develop a schedule with your clinical site supervisor, </a:t>
            </a:r>
          </a:p>
          <a:p>
            <a:r>
              <a:rPr lang="en-US" sz="2133" dirty="0">
                <a:solidFill>
                  <a:schemeClr val="bg1"/>
                </a:solidFill>
              </a:rPr>
              <a:t>Immediately notify supervisors and clinical sites in the event of being delayed or absent, </a:t>
            </a:r>
          </a:p>
          <a:p>
            <a:r>
              <a:rPr lang="en-US" sz="2133" dirty="0">
                <a:solidFill>
                  <a:schemeClr val="bg1"/>
                </a:solidFill>
              </a:rPr>
              <a:t>Make up any missed supervision or practicum/internship hours,</a:t>
            </a:r>
          </a:p>
          <a:p>
            <a:r>
              <a:rPr lang="en-US" sz="2133" dirty="0">
                <a:solidFill>
                  <a:schemeClr val="bg1"/>
                </a:solidFill>
              </a:rPr>
              <a:t>Communicate effectively </a:t>
            </a:r>
            <a:r>
              <a:rPr lang="en-US" sz="2133" dirty="0" smtClean="0">
                <a:solidFill>
                  <a:schemeClr val="bg1"/>
                </a:solidFill>
              </a:rPr>
              <a:t>with your </a:t>
            </a:r>
            <a:r>
              <a:rPr lang="en-US" sz="2133" dirty="0">
                <a:solidFill>
                  <a:schemeClr val="bg1"/>
                </a:solidFill>
              </a:rPr>
              <a:t>site and university supervisors.</a:t>
            </a:r>
          </a:p>
          <a:p>
            <a:r>
              <a:rPr lang="en-US" sz="2133" dirty="0">
                <a:solidFill>
                  <a:schemeClr val="bg1"/>
                </a:solidFill>
              </a:rPr>
              <a:t>Follow all site expectations regarding professional behavior and dress. </a:t>
            </a:r>
          </a:p>
          <a:p>
            <a:r>
              <a:rPr lang="en-US" sz="2133" dirty="0">
                <a:solidFill>
                  <a:schemeClr val="bg1"/>
                </a:solidFill>
              </a:rPr>
              <a:t>Understand and follow the legal and ethical confidentiality practices of </a:t>
            </a:r>
            <a:r>
              <a:rPr lang="en-US" sz="2133" dirty="0" smtClean="0">
                <a:solidFill>
                  <a:schemeClr val="bg1"/>
                </a:solidFill>
              </a:rPr>
              <a:t>your </a:t>
            </a:r>
            <a:r>
              <a:rPr lang="en-US" sz="2133" dirty="0">
                <a:solidFill>
                  <a:schemeClr val="bg1"/>
                </a:solidFill>
              </a:rPr>
              <a:t>clinical site.</a:t>
            </a:r>
          </a:p>
        </p:txBody>
      </p:sp>
      <p:sp>
        <p:nvSpPr>
          <p:cNvPr id="160" name="Google Shape;160;p19"/>
          <p:cNvSpPr txBox="1">
            <a:spLocks noGrp="1"/>
          </p:cNvSpPr>
          <p:nvPr>
            <p:ph type="sldNum" idx="12"/>
          </p:nvPr>
        </p:nvSpPr>
        <p:spPr>
          <a:xfrm>
            <a:off x="7475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7</a:t>
            </a:fld>
            <a:endParaRPr/>
          </a:p>
        </p:txBody>
      </p:sp>
      <p:pic>
        <p:nvPicPr>
          <p:cNvPr id="161" name="Google Shape;161;p1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934" y="2190227"/>
            <a:ext cx="2633065" cy="2477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429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609600" y="299320"/>
            <a:ext cx="7068400" cy="9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Crisis Procedures</a:t>
            </a:r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1"/>
          </p:nvPr>
        </p:nvSpPr>
        <p:spPr>
          <a:xfrm>
            <a:off x="609600" y="1148337"/>
            <a:ext cx="7068400" cy="535078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Students must know, understand, and be able to implement the appropriate crisis procedures (e.g. suicide, violent behavior, aggression, etc.) at their clinical site.</a:t>
            </a:r>
          </a:p>
          <a:p>
            <a:r>
              <a:rPr lang="en-US" sz="2400" dirty="0">
                <a:solidFill>
                  <a:schemeClr val="bg1"/>
                </a:solidFill>
              </a:rPr>
              <a:t>Students will notify their clinical site supervisors immediately of any client (i.e., actual or potential) crisis situation, and will follow the site supervisor’s explicit directives.</a:t>
            </a:r>
          </a:p>
          <a:p>
            <a:r>
              <a:rPr lang="en-US" sz="2400" dirty="0">
                <a:solidFill>
                  <a:schemeClr val="bg1"/>
                </a:solidFill>
              </a:rPr>
              <a:t>Students will </a:t>
            </a:r>
            <a:r>
              <a:rPr lang="en-US" sz="2400" dirty="0" smtClean="0">
                <a:solidFill>
                  <a:schemeClr val="bg1"/>
                </a:solidFill>
              </a:rPr>
              <a:t>next notify </a:t>
            </a:r>
            <a:r>
              <a:rPr lang="en-US" sz="2400" dirty="0">
                <a:solidFill>
                  <a:schemeClr val="bg1"/>
                </a:solidFill>
              </a:rPr>
              <a:t>their practicum/internship faculty instructor in the </a:t>
            </a:r>
            <a:r>
              <a:rPr lang="en-US" sz="2400" dirty="0" smtClean="0">
                <a:solidFill>
                  <a:schemeClr val="bg1"/>
                </a:solidFill>
              </a:rPr>
              <a:t>event </a:t>
            </a:r>
            <a:r>
              <a:rPr lang="en-US" sz="2400" dirty="0">
                <a:solidFill>
                  <a:schemeClr val="bg1"/>
                </a:solidFill>
              </a:rPr>
              <a:t>of a client crisis (actual or potential).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For any client concerns, contact your site supervisor first, then you university supervisor if needed.</a:t>
            </a:r>
            <a:endParaRPr lang="en-US" sz="2133" dirty="0">
              <a:solidFill>
                <a:schemeClr val="bg1"/>
              </a:solidFill>
            </a:endParaRPr>
          </a:p>
        </p:txBody>
      </p:sp>
      <p:sp>
        <p:nvSpPr>
          <p:cNvPr id="160" name="Google Shape;160;p19"/>
          <p:cNvSpPr txBox="1">
            <a:spLocks noGrp="1"/>
          </p:cNvSpPr>
          <p:nvPr>
            <p:ph type="sldNum" idx="12"/>
          </p:nvPr>
        </p:nvSpPr>
        <p:spPr>
          <a:xfrm>
            <a:off x="7475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8</a:t>
            </a:fld>
            <a:endParaRPr/>
          </a:p>
        </p:txBody>
      </p:sp>
      <p:pic>
        <p:nvPicPr>
          <p:cNvPr id="161" name="Google Shape;161;p1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934" y="2552409"/>
            <a:ext cx="2633065" cy="1753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188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>
            <a:spLocks noGrp="1"/>
          </p:cNvSpPr>
          <p:nvPr>
            <p:ph type="body" idx="1"/>
          </p:nvPr>
        </p:nvSpPr>
        <p:spPr>
          <a:xfrm>
            <a:off x="450573" y="1339692"/>
            <a:ext cx="7521935" cy="490379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Provide group supervision an average of 1.5 hours per week,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Consult with students regarding cases or other concerns,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Consult with site supervisor as needed,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Review site supervisor evaluations,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Review student work and assign final </a:t>
            </a:r>
            <a:r>
              <a:rPr lang="en-US" dirty="0" smtClean="0">
                <a:solidFill>
                  <a:schemeClr val="bg1"/>
                </a:solidFill>
              </a:rPr>
              <a:t>grade.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169329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7" name="Google Shape;187;p21"/>
          <p:cNvSpPr txBox="1">
            <a:spLocks noGrp="1"/>
          </p:cNvSpPr>
          <p:nvPr>
            <p:ph type="title"/>
          </p:nvPr>
        </p:nvSpPr>
        <p:spPr>
          <a:xfrm>
            <a:off x="450573" y="540860"/>
            <a:ext cx="7068400" cy="9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Instructor Responsibilities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89" name="Google Shape;189;p21"/>
          <p:cNvSpPr txBox="1">
            <a:spLocks noGrp="1"/>
          </p:cNvSpPr>
          <p:nvPr>
            <p:ph type="sldNum" idx="12"/>
          </p:nvPr>
        </p:nvSpPr>
        <p:spPr>
          <a:xfrm>
            <a:off x="7475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9</a:t>
            </a:fld>
            <a:endParaRPr/>
          </a:p>
        </p:txBody>
      </p:sp>
      <p:pic>
        <p:nvPicPr>
          <p:cNvPr id="190" name="Google Shape;190;p2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934" y="2729592"/>
            <a:ext cx="2633065" cy="1398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2993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dirty="0">
            <a:solidFill>
              <a:srgbClr val="F26000"/>
            </a:solidFill>
            <a:latin typeface="Helvetica"/>
            <a:cs typeface="Helvetic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ddres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FCA4624B52844796664E982256B381" ma:contentTypeVersion="15" ma:contentTypeDescription="Create a new document." ma:contentTypeScope="" ma:versionID="3687070f09d08ab42c1d68f76009db8f">
  <xsd:schema xmlns:xsd="http://www.w3.org/2001/XMLSchema" xmlns:xs="http://www.w3.org/2001/XMLSchema" xmlns:p="http://schemas.microsoft.com/office/2006/metadata/properties" xmlns:ns1="http://schemas.microsoft.com/sharepoint/v3" xmlns:ns3="6aa60b85-1036-4770-a70c-ba9489026875" xmlns:ns4="c7c79a56-f863-4c30-a8c1-734b1f319613" targetNamespace="http://schemas.microsoft.com/office/2006/metadata/properties" ma:root="true" ma:fieldsID="f612d841ca2cfae7ac942d7688b17891" ns1:_="" ns3:_="" ns4:_="">
    <xsd:import namespace="http://schemas.microsoft.com/sharepoint/v3"/>
    <xsd:import namespace="6aa60b85-1036-4770-a70c-ba9489026875"/>
    <xsd:import namespace="c7c79a56-f863-4c30-a8c1-734b1f31961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1:IMAddres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ddress" ma:index="9" nillable="true" ma:displayName="IM Address" ma:internalName="IMAddres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a60b85-1036-4770-a70c-ba94890268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79a56-f863-4c30-a8c1-734b1f3196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13AB2A-7896-4939-B990-C1AAD48CF7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D0501E-1A2B-49F0-A833-C05B2326C3AA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  <ds:schemaRef ds:uri="6aa60b85-1036-4770-a70c-ba9489026875"/>
    <ds:schemaRef ds:uri="c7c79a56-f863-4c30-a8c1-734b1f319613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B0250079-6663-4D5A-8DC6-581AE94DB8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aa60b85-1036-4770-a70c-ba9489026875"/>
    <ds:schemaRef ds:uri="c7c79a56-f863-4c30-a8c1-734b1f3196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1656</Words>
  <Application>Microsoft Office PowerPoint</Application>
  <PresentationFormat>Widescreen</PresentationFormat>
  <Paragraphs>178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Droid Serif</vt:lpstr>
      <vt:lpstr>Helvetica</vt:lpstr>
      <vt:lpstr>MS Mincho</vt:lpstr>
      <vt:lpstr>Times New Roman</vt:lpstr>
      <vt:lpstr>1_Office Theme</vt:lpstr>
      <vt:lpstr>PowerPoint Presentation</vt:lpstr>
      <vt:lpstr>Practicum and Internship Expectations and Requirements</vt:lpstr>
      <vt:lpstr>Welcome to Practicum or Internship</vt:lpstr>
      <vt:lpstr>Hour Requirements</vt:lpstr>
      <vt:lpstr>Hour Requirements (cont’d)</vt:lpstr>
      <vt:lpstr>Site Supervision</vt:lpstr>
      <vt:lpstr>Practicum and Internship Student Responsibilities</vt:lpstr>
      <vt:lpstr>Crisis Procedures</vt:lpstr>
      <vt:lpstr>Instructor Responsibilities</vt:lpstr>
      <vt:lpstr>Course Expectations and Clinical Forms</vt:lpstr>
      <vt:lpstr>Practicum and Internship Courses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hhh</dc:title>
  <dc:creator>Maria Castro</dc:creator>
  <cp:lastModifiedBy>Catherine Somody</cp:lastModifiedBy>
  <cp:revision>40</cp:revision>
  <dcterms:created xsi:type="dcterms:W3CDTF">2021-06-29T17:30:33Z</dcterms:created>
  <dcterms:modified xsi:type="dcterms:W3CDTF">2023-01-11T19:58:30Z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0x010100F6FCA4624B52844796664E982256B381</vt:lpwstr>
  </property>
</Properties>
</file>