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79" r:id="rId3"/>
    <p:sldId id="263" r:id="rId4"/>
    <p:sldId id="264" r:id="rId5"/>
    <p:sldId id="265" r:id="rId6"/>
    <p:sldId id="266" r:id="rId7"/>
    <p:sldId id="268" r:id="rId8"/>
    <p:sldId id="269" r:id="rId9"/>
    <p:sldId id="270" r:id="rId10"/>
    <p:sldId id="271" r:id="rId11"/>
    <p:sldId id="272" r:id="rId12"/>
    <p:sldId id="273" r:id="rId13"/>
    <p:sldId id="274" r:id="rId14"/>
    <p:sldId id="275" r:id="rId15"/>
    <p:sldId id="276" r:id="rId16"/>
    <p:sldId id="277" r:id="rId17"/>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747" autoAdjust="0"/>
  </p:normalViewPr>
  <p:slideViewPr>
    <p:cSldViewPr>
      <p:cViewPr varScale="1">
        <p:scale>
          <a:sx n="85" d="100"/>
          <a:sy n="85" d="100"/>
        </p:scale>
        <p:origin x="-13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70938" y="0"/>
            <a:ext cx="3037840" cy="461169"/>
          </a:xfrm>
          <a:prstGeom prst="rect">
            <a:avLst/>
          </a:prstGeom>
        </p:spPr>
        <p:txBody>
          <a:bodyPr vert="horz" lIns="92309" tIns="46154" rIns="92309" bIns="46154" rtlCol="0"/>
          <a:lstStyle>
            <a:lvl1pPr algn="r">
              <a:defRPr sz="1200"/>
            </a:lvl1pPr>
          </a:lstStyle>
          <a:p>
            <a:fld id="{7257B7D0-47AB-485A-9CB2-B52E24A73204}" type="datetimeFigureOut">
              <a:rPr lang="en-US" smtClean="0"/>
              <a:pPr/>
              <a:t>9/11/2013</a:t>
            </a:fld>
            <a:endParaRPr lang="en-US"/>
          </a:p>
        </p:txBody>
      </p:sp>
      <p:sp>
        <p:nvSpPr>
          <p:cNvPr id="4" name="Slide Image Placeholder 3"/>
          <p:cNvSpPr>
            <a:spLocks noGrp="1" noRot="1" noChangeAspect="1"/>
          </p:cNvSpPr>
          <p:nvPr>
            <p:ph type="sldImg" idx="2"/>
          </p:nvPr>
        </p:nvSpPr>
        <p:spPr>
          <a:xfrm>
            <a:off x="1200150" y="693738"/>
            <a:ext cx="4610100" cy="3457575"/>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2309" tIns="46154" rIns="92309" bIns="4615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6"/>
            <a:ext cx="3037840" cy="461169"/>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60606"/>
            <a:ext cx="3037840" cy="461169"/>
          </a:xfrm>
          <a:prstGeom prst="rect">
            <a:avLst/>
          </a:prstGeom>
        </p:spPr>
        <p:txBody>
          <a:bodyPr vert="horz" lIns="92309" tIns="46154" rIns="92309" bIns="46154" rtlCol="0" anchor="b"/>
          <a:lstStyle>
            <a:lvl1pPr algn="r">
              <a:defRPr sz="1200"/>
            </a:lvl1pPr>
          </a:lstStyle>
          <a:p>
            <a:fld id="{0A56762D-5503-4C8B-BFFD-B08D4D952954}" type="slidenum">
              <a:rPr lang="en-US" smtClean="0"/>
              <a:pPr/>
              <a:t>‹#›</a:t>
            </a:fld>
            <a:endParaRPr lang="en-US"/>
          </a:p>
        </p:txBody>
      </p:sp>
    </p:spTree>
    <p:extLst>
      <p:ext uri="{BB962C8B-B14F-4D97-AF65-F5344CB8AC3E}">
        <p14:creationId xmlns:p14="http://schemas.microsoft.com/office/powerpoint/2010/main" val="1705392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56762D-5503-4C8B-BFFD-B08D4D9529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56762D-5503-4C8B-BFFD-B08D4D95295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56762D-5503-4C8B-BFFD-B08D4D95295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56762D-5503-4C8B-BFFD-B08D4D95295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56762D-5503-4C8B-BFFD-B08D4D95295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56762D-5503-4C8B-BFFD-B08D4D95295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0A56762D-5503-4C8B-BFFD-B08D4D95295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56762D-5503-4C8B-BFFD-B08D4D952954}"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56762D-5503-4C8B-BFFD-B08D4D952954}" type="slidenum">
              <a:rPr lang="en-US" smtClean="0"/>
              <a:pPr/>
              <a:t>2</a:t>
            </a:fld>
            <a:endParaRPr lang="en-US"/>
          </a:p>
        </p:txBody>
      </p:sp>
    </p:spTree>
    <p:extLst>
      <p:ext uri="{BB962C8B-B14F-4D97-AF65-F5344CB8AC3E}">
        <p14:creationId xmlns:p14="http://schemas.microsoft.com/office/powerpoint/2010/main" val="656230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56762D-5503-4C8B-BFFD-B08D4D9529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56762D-5503-4C8B-BFFD-B08D4D9529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baseline="0" dirty="0" smtClean="0"/>
          </a:p>
        </p:txBody>
      </p:sp>
      <p:sp>
        <p:nvSpPr>
          <p:cNvPr id="4" name="Slide Number Placeholder 3"/>
          <p:cNvSpPr>
            <a:spLocks noGrp="1"/>
          </p:cNvSpPr>
          <p:nvPr>
            <p:ph type="sldNum" sz="quarter" idx="10"/>
          </p:nvPr>
        </p:nvSpPr>
        <p:spPr/>
        <p:txBody>
          <a:bodyPr/>
          <a:lstStyle/>
          <a:p>
            <a:fld id="{0A56762D-5503-4C8B-BFFD-B08D4D9529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56762D-5503-4C8B-BFFD-B08D4D9529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p>
        </p:txBody>
      </p:sp>
      <p:sp>
        <p:nvSpPr>
          <p:cNvPr id="4" name="Slide Number Placeholder 3"/>
          <p:cNvSpPr>
            <a:spLocks noGrp="1"/>
          </p:cNvSpPr>
          <p:nvPr>
            <p:ph type="sldNum" sz="quarter" idx="10"/>
          </p:nvPr>
        </p:nvSpPr>
        <p:spPr/>
        <p:txBody>
          <a:bodyPr/>
          <a:lstStyle/>
          <a:p>
            <a:fld id="{0A56762D-5503-4C8B-BFFD-B08D4D9529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0A56762D-5503-4C8B-BFFD-B08D4D9529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p>
        </p:txBody>
      </p:sp>
      <p:sp>
        <p:nvSpPr>
          <p:cNvPr id="4" name="Slide Number Placeholder 3"/>
          <p:cNvSpPr>
            <a:spLocks noGrp="1"/>
          </p:cNvSpPr>
          <p:nvPr>
            <p:ph type="sldNum" sz="quarter" idx="10"/>
          </p:nvPr>
        </p:nvSpPr>
        <p:spPr/>
        <p:txBody>
          <a:bodyPr/>
          <a:lstStyle/>
          <a:p>
            <a:fld id="{0A56762D-5503-4C8B-BFFD-B08D4D9529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CABEF0D-455F-4D2E-8D44-981E237EFFDD}" type="datetimeFigureOut">
              <a:rPr lang="en-US" smtClean="0"/>
              <a:pPr/>
              <a:t>9/11/2013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2BA0CE2-14E8-4B32-BB90-001CCAEBDDB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ABEF0D-455F-4D2E-8D44-981E237EFFDD}"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A0CE2-14E8-4B32-BB90-001CCAEBDD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ABEF0D-455F-4D2E-8D44-981E237EFFDD}"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A0CE2-14E8-4B32-BB90-001CCAEBDD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ABEF0D-455F-4D2E-8D44-981E237EFFDD}"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A0CE2-14E8-4B32-BB90-001CCAEBDD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ABEF0D-455F-4D2E-8D44-981E237EFFDD}"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A0CE2-14E8-4B32-BB90-001CCAEBDDB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ABEF0D-455F-4D2E-8D44-981E237EFFDD}" type="datetimeFigureOut">
              <a:rPr lang="en-US" smtClean="0"/>
              <a:pPr/>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BA0CE2-14E8-4B32-BB90-001CCAEBDD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CABEF0D-455F-4D2E-8D44-981E237EFFDD}" type="datetimeFigureOut">
              <a:rPr lang="en-US" smtClean="0"/>
              <a:pPr/>
              <a:t>9/11/2013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BA0CE2-14E8-4B32-BB90-001CCAEBDD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ABEF0D-455F-4D2E-8D44-981E237EFFDD}" type="datetimeFigureOut">
              <a:rPr lang="en-US" smtClean="0"/>
              <a:pPr/>
              <a:t>9/11/2013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BA0CE2-14E8-4B32-BB90-001CCAEBDD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BEF0D-455F-4D2E-8D44-981E237EFFDD}" type="datetimeFigureOut">
              <a:rPr lang="en-US" smtClean="0"/>
              <a:pPr/>
              <a:t>9/11/2013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BA0CE2-14E8-4B32-BB90-001CCAEBDD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ABEF0D-455F-4D2E-8D44-981E237EFFDD}" type="datetimeFigureOut">
              <a:rPr lang="en-US" smtClean="0"/>
              <a:pPr/>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BA0CE2-14E8-4B32-BB90-001CCAEBDD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ABEF0D-455F-4D2E-8D44-981E237EFFDD}" type="datetimeFigureOut">
              <a:rPr lang="en-US" smtClean="0"/>
              <a:pPr/>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2BA0CE2-14E8-4B32-BB90-001CCAEBDDB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CABEF0D-455F-4D2E-8D44-981E237EFFDD}" type="datetimeFigureOut">
              <a:rPr lang="en-US" smtClean="0"/>
              <a:pPr/>
              <a:t>9/11/2013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2BA0CE2-14E8-4B32-BB90-001CCAEBDDB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www.utsa.edu/hr/docs/NBE_ReadingDocuments/DiscriminationandTheLaw.pdf" TargetMode="External"/><Relationship Id="rId3" Type="http://schemas.openxmlformats.org/officeDocument/2006/relationships/hyperlink" Target="http://utsa.edu/hr/employment/newemployeereadingdocuments.html" TargetMode="External"/><Relationship Id="rId7" Type="http://schemas.openxmlformats.org/officeDocument/2006/relationships/hyperlink" Target="http://www.utsa.edu/hr/docs/NBE_ReadingDocuments/hiv_aid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utsa.edu/hr/docs/NBE_ReadingDocuments/PolicyDrugAlcoholSmoke.pdf" TargetMode="External"/><Relationship Id="rId5" Type="http://schemas.openxmlformats.org/officeDocument/2006/relationships/hyperlink" Target="http://www.utsa.edu/infoguide/appendices/f.html" TargetMode="External"/><Relationship Id="rId4" Type="http://schemas.openxmlformats.org/officeDocument/2006/relationships/hyperlink" Target="http://www.utsa.edu/hr/docs/NBE_ReadingDocuments/ExerptsAppropriationsBill20030812.pdf" TargetMode="External"/><Relationship Id="rId9" Type="http://schemas.openxmlformats.org/officeDocument/2006/relationships/hyperlink" Target="http://www.utsa.edu/hr/docs/NBE_ReadingDocuments/UnderstandingHarassment.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utsa.edu/hop/chapter4/4-31.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ytraining.utsa.edu/"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utsa.edu/admissions/myUTSAID.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education.utsa.edu/current_student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ducation.utsa.edu/prospective_students/graduate_assistantship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52400"/>
            <a:ext cx="8229600" cy="6248400"/>
          </a:xfrm>
        </p:spPr>
        <p:txBody>
          <a:bodyPr>
            <a:normAutofit/>
          </a:bodyPr>
          <a:lstStyle/>
          <a:p>
            <a:pPr algn="ctr"/>
            <a:r>
              <a:rPr lang="en-US" sz="3100" b="1" dirty="0" smtClean="0">
                <a:solidFill>
                  <a:srgbClr val="002060"/>
                </a:solidFill>
              </a:rPr>
              <a:t>Greetings from the College of Education and Human Development at The University of Texas at San Antonio!</a:t>
            </a:r>
            <a:endParaRPr lang="en-US" sz="3100" dirty="0" smtClean="0">
              <a:solidFill>
                <a:srgbClr val="002060"/>
              </a:solidFill>
            </a:endParaRPr>
          </a:p>
          <a:p>
            <a:r>
              <a:rPr lang="en-US" sz="1200" b="1" dirty="0" smtClean="0">
                <a:solidFill>
                  <a:srgbClr val="002060"/>
                </a:solidFill>
                <a:latin typeface="Arial" pitchFamily="34" charset="0"/>
                <a:cs typeface="Arial" pitchFamily="34" charset="0"/>
              </a:rPr>
              <a:t> </a:t>
            </a:r>
            <a:endParaRPr lang="en-US" sz="1200" dirty="0" smtClean="0">
              <a:solidFill>
                <a:srgbClr val="002060"/>
              </a:solidFill>
              <a:latin typeface="Arial" pitchFamily="34" charset="0"/>
              <a:cs typeface="Arial" pitchFamily="34" charset="0"/>
            </a:endParaRPr>
          </a:p>
          <a:p>
            <a:pPr algn="just"/>
            <a:r>
              <a:rPr lang="en-US" sz="1200" dirty="0" smtClean="0">
                <a:latin typeface="Arial" pitchFamily="34" charset="0"/>
                <a:cs typeface="Arial" pitchFamily="34" charset="0"/>
              </a:rPr>
              <a:t>Welcome to The University of Texas at San Antonio’s College of Education and Human Development!  We are excited that you have chosen to participate in the educational, research and developmental opportunities available through our college.  We are convinced that your choice will benefit you both intellectually and personally.  You now have a unique opportunity to work with a committed team of accomplished professionals in an effort to affect education at the regional, national, and international levels.</a:t>
            </a:r>
            <a:r>
              <a:rPr lang="en-US" sz="1400" dirty="0" smtClean="0">
                <a:solidFill>
                  <a:srgbClr val="002060"/>
                </a:solidFill>
                <a:latin typeface="Arial" pitchFamily="34" charset="0"/>
                <a:cs typeface="Arial" pitchFamily="34" charset="0"/>
              </a:rPr>
              <a:t> </a:t>
            </a:r>
          </a:p>
          <a:p>
            <a:pPr algn="just"/>
            <a:endParaRPr lang="en-US" sz="1200" dirty="0" smtClean="0">
              <a:solidFill>
                <a:srgbClr val="002060"/>
              </a:solidFill>
              <a:latin typeface="Arial" pitchFamily="34" charset="0"/>
              <a:cs typeface="Arial" pitchFamily="34" charset="0"/>
            </a:endParaRPr>
          </a:p>
          <a:p>
            <a:pPr algn="just"/>
            <a:r>
              <a:rPr lang="en-US" sz="1200" dirty="0" smtClean="0">
                <a:latin typeface="Arial" pitchFamily="34" charset="0"/>
                <a:cs typeface="Arial" pitchFamily="34" charset="0"/>
              </a:rPr>
              <a:t>First, and foremost, we understand that as a student in the College of Education and Human Development you will be focused on achieving success through your own studies and research.  Therefore, to assist you in your trek toward success, this handbook is provided to you to outline both your assignment as a Graduate Assistant and answer many of the preliminary questions you might have concerning qualifications, tuition rates, pay periods, and supervision.  In addition, this handbook includes pertinent information regarding state and national polices ethical behavior, drugs, smoking and discrimination in the workplace.  Please read carefully through this material.  It is important for you to understand the policies detailed in this presentation so your experience with the college is free of possible infractions</a:t>
            </a:r>
            <a:r>
              <a:rPr lang="en-US" sz="1200" dirty="0" smtClean="0">
                <a:solidFill>
                  <a:srgbClr val="002060"/>
                </a:solidFill>
                <a:latin typeface="Arial" pitchFamily="34" charset="0"/>
                <a:cs typeface="Arial" pitchFamily="34" charset="0"/>
              </a:rPr>
              <a:t>.  </a:t>
            </a:r>
          </a:p>
          <a:p>
            <a:pPr algn="just"/>
            <a:endParaRPr lang="en-US" sz="1200" dirty="0" smtClean="0">
              <a:solidFill>
                <a:srgbClr val="002060"/>
              </a:solidFill>
              <a:latin typeface="Arial" pitchFamily="34" charset="0"/>
              <a:cs typeface="Arial" pitchFamily="34" charset="0"/>
            </a:endParaRPr>
          </a:p>
          <a:p>
            <a:pPr algn="just"/>
            <a:r>
              <a:rPr lang="en-US" sz="1200" dirty="0" smtClean="0">
                <a:latin typeface="Arial" pitchFamily="34" charset="0"/>
                <a:cs typeface="Arial" pitchFamily="34" charset="0"/>
              </a:rPr>
              <a:t>Through a thorough understanding if the information contained in the handbook, we are confident that your experiences with the College  of Education and Human Development will be positive.   However, please recognize that your success at UTSA, both as a student and employee, is ultimately linked to your personal awareness of and adherence to the policies described therein.  To that end, you may find the questions about the college policies and procedures periodically surfaces as you pursue your duties.  Please feel free to email, call or stop by the Office of the Dean for assistance on  clarifying these matters. Rest assure that we are always willing to aid in your enhancing your graduate position with the college.  </a:t>
            </a:r>
          </a:p>
          <a:p>
            <a:pPr algn="ctr"/>
            <a:r>
              <a:rPr lang="en-US" sz="1400" b="1" dirty="0" smtClean="0">
                <a:solidFill>
                  <a:srgbClr val="002060"/>
                </a:solidFill>
                <a:latin typeface="Arial" pitchFamily="34" charset="0"/>
                <a:cs typeface="Arial" pitchFamily="34" charset="0"/>
              </a:rPr>
              <a:t>Page Smith, Assoc Dean for Graduate Studies</a:t>
            </a:r>
          </a:p>
          <a:p>
            <a:pPr algn="just"/>
            <a:endParaRPr lang="en-US" sz="1200" dirty="0" smtClean="0">
              <a:solidFill>
                <a:srgbClr val="002060"/>
              </a:solidFill>
              <a:latin typeface="Arial" pitchFamily="34" charset="0"/>
              <a:cs typeface="Arial" pitchFamily="34" charset="0"/>
            </a:endParaRPr>
          </a:p>
          <a:p>
            <a:pPr algn="just"/>
            <a:endParaRPr lang="en-US" sz="1200" dirty="0" smtClean="0">
              <a:solidFill>
                <a:srgbClr val="002060"/>
              </a:solidFill>
              <a:latin typeface="Arial" pitchFamily="34" charset="0"/>
              <a:cs typeface="Arial" pitchFamily="34" charset="0"/>
            </a:endParaRPr>
          </a:p>
          <a:p>
            <a:pPr algn="just"/>
            <a:endParaRPr lang="en-US" sz="1200" dirty="0" smtClean="0">
              <a:solidFill>
                <a:srgbClr val="002060"/>
              </a:solidFill>
              <a:latin typeface="Arial" pitchFamily="34" charset="0"/>
              <a:cs typeface="Arial" pitchFamily="34" charset="0"/>
            </a:endParaRPr>
          </a:p>
          <a:p>
            <a:pPr algn="just"/>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457200" y="618865"/>
            <a:ext cx="82296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74675" marR="0" lvl="0" indent="-234950" algn="l" defTabSz="914400" rtl="0" eaLnBrk="1" fontAlgn="base" latinLnBrk="0" hangingPunct="1">
              <a:lnSpc>
                <a:spcPct val="100000"/>
              </a:lnSpc>
              <a:spcBef>
                <a:spcPct val="0"/>
              </a:spcBef>
              <a:spcAft>
                <a:spcPct val="0"/>
              </a:spcAft>
              <a:buClrTx/>
              <a:buSzTx/>
              <a:tabLst>
                <a:tab pos="574675" algn="l"/>
                <a:tab pos="690563" algn="l"/>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Appropriate Projects for GA</a:t>
            </a:r>
            <a:r>
              <a:rPr kumimoji="0" lang="en-US" sz="14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s/RA</a:t>
            </a:r>
            <a:r>
              <a:rPr kumimoji="0" lang="en-US" sz="14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include:</a:t>
            </a:r>
          </a:p>
          <a:p>
            <a:pPr marL="682625" marR="0" lvl="0" indent="-342900" algn="l" defTabSz="914400" rtl="0" eaLnBrk="1" fontAlgn="base" latinLnBrk="0" hangingPunct="1">
              <a:lnSpc>
                <a:spcPct val="100000"/>
              </a:lnSpc>
              <a:spcBef>
                <a:spcPct val="0"/>
              </a:spcBef>
              <a:spcAft>
                <a:spcPct val="0"/>
              </a:spcAft>
              <a:buClrTx/>
              <a:buSzTx/>
              <a:tabLst/>
            </a:pPr>
            <a:r>
              <a:rPr lang="en-US" sz="1400" b="1" dirty="0" smtClean="0">
                <a:latin typeface="Times New Roman" pitchFamily="18" charset="0"/>
                <a:ea typeface="Calibri" pitchFamily="34" charset="0"/>
                <a:cs typeface="Times New Roman" pitchFamily="18" charset="0"/>
              </a:rPr>
              <a:t>	</a:t>
            </a:r>
          </a:p>
          <a:p>
            <a:pPr marL="574675" marR="0" lvl="0" indent="-234950" algn="l" defTabSz="914400" rtl="0" eaLnBrk="1" fontAlgn="base" latinLnBrk="0" hangingPunct="1">
              <a:lnSpc>
                <a:spcPct val="100000"/>
              </a:lnSpc>
              <a:spcBef>
                <a:spcPct val="0"/>
              </a:spcBef>
              <a:spcAft>
                <a:spcPct val="0"/>
              </a:spcAft>
              <a:buClrTx/>
              <a:buSzTx/>
              <a:tabLst/>
            </a:pPr>
            <a:r>
              <a:rPr lang="en-US" sz="1400" b="1" dirty="0" smtClean="0">
                <a:latin typeface="Times New Roman" pitchFamily="18" charset="0"/>
                <a:ea typeface="Calibri" pitchFamily="34" charset="0"/>
                <a:cs typeface="Times New Roman" pitchFamily="18" charset="0"/>
              </a:rPr>
              <a:t>	a.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Work Related to the faculty member</a:t>
            </a:r>
            <a:r>
              <a:rPr kumimoji="0" lang="en-US"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teaching</a:t>
            </a:r>
          </a:p>
          <a:p>
            <a:pPr marL="682625" marR="0" lvl="0" indent="-342900" algn="l" defTabSz="914400" rtl="0" eaLnBrk="1" fontAlgn="base" latinLnBrk="0" hangingPunct="1">
              <a:lnSpc>
                <a:spcPct val="100000"/>
              </a:lnSpc>
              <a:spcBef>
                <a:spcPct val="0"/>
              </a:spcBef>
              <a:spcAft>
                <a:spcPct val="0"/>
              </a:spcAft>
              <a:buClrTx/>
              <a:buSzTx/>
              <a:tabLst/>
            </a:pPr>
            <a:endParaRPr lang="en-US" sz="600" dirty="0" smtClean="0">
              <a:latin typeface="Arial" pitchFamily="34" charset="0"/>
            </a:endParaRPr>
          </a:p>
          <a:p>
            <a:pPr marL="574675" marR="0" lvl="0" indent="-234950" algn="l" defTabSz="914400" rtl="0" eaLnBrk="1" fontAlgn="base" latinLnBrk="0" hangingPunct="1">
              <a:lnSpc>
                <a:spcPct val="100000"/>
              </a:lnSpc>
              <a:spcBef>
                <a:spcPct val="0"/>
              </a:spcBef>
              <a:spcAft>
                <a:spcPct val="0"/>
              </a:spcAft>
              <a:buClrTx/>
              <a:buSzTx/>
              <a:tabLst>
                <a:tab pos="796925" algn="l"/>
              </a:tabLst>
            </a:pPr>
            <a:r>
              <a:rPr kumimoji="0" lang="en-US" sz="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Library work</a:t>
            </a:r>
          </a:p>
          <a:p>
            <a:pPr marL="682625" marR="0" lvl="0" indent="-342900" algn="l" defTabSz="914400" rtl="0" eaLnBrk="1" fontAlgn="base" latinLnBrk="0" hangingPunct="1">
              <a:lnSpc>
                <a:spcPct val="100000"/>
              </a:lnSpc>
              <a:spcBef>
                <a:spcPct val="0"/>
              </a:spcBef>
              <a:spcAft>
                <a:spcPct val="0"/>
              </a:spcAft>
              <a:buClrTx/>
              <a:buSzTx/>
              <a:tabLst/>
            </a:pPr>
            <a:r>
              <a:rPr lang="en-US" sz="1400" dirty="0" smtClean="0">
                <a:latin typeface="Times New Roman" pitchFamily="18" charset="0"/>
                <a:ea typeface="Calibri" pitchFamily="34" charset="0"/>
                <a:cs typeface="Times New Roman" pitchFamily="18" charset="0"/>
              </a:rPr>
              <a:t>	   2)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Computer work</a:t>
            </a:r>
          </a:p>
          <a:p>
            <a:pPr marL="682625" marR="0" lvl="0" indent="-342900" algn="l" defTabSz="914400" rtl="0" eaLnBrk="1" fontAlgn="base" latinLnBrk="0" hangingPunct="1">
              <a:lnSpc>
                <a:spcPct val="100000"/>
              </a:lnSpc>
              <a:spcBef>
                <a:spcPct val="0"/>
              </a:spcBef>
              <a:spcAft>
                <a:spcPct val="0"/>
              </a:spcAft>
              <a:buClrTx/>
              <a:buSzTx/>
              <a:tabLst/>
            </a:pPr>
            <a:r>
              <a:rPr lang="en-US" sz="1400" dirty="0" smtClean="0">
                <a:latin typeface="Times New Roman" pitchFamily="18" charset="0"/>
                <a:cs typeface="Times New Roman" pitchFamily="18" charset="0"/>
              </a:rPr>
              <a:t>	   3)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Materials Assembly</a:t>
            </a:r>
          </a:p>
          <a:p>
            <a:pPr lvl="2" eaLnBrk="0" fontAlgn="base" hangingPunct="0">
              <a:spcBef>
                <a:spcPct val="0"/>
              </a:spcBef>
              <a:spcAft>
                <a:spcPct val="0"/>
              </a:spcAft>
            </a:pPr>
            <a:endParaRPr lang="en-US" sz="600" dirty="0" smtClean="0">
              <a:latin typeface="Arial" pitchFamily="34" charset="0"/>
            </a:endParaRPr>
          </a:p>
          <a:p>
            <a:pPr marL="1031875" lvl="2" indent="-457200" eaLnBrk="0" fontAlgn="base" hangingPunct="0">
              <a:spcBef>
                <a:spcPct val="0"/>
              </a:spcBef>
              <a:spcAft>
                <a:spcPct val="0"/>
              </a:spcAf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  Work related to the faculty member</a:t>
            </a:r>
            <a:r>
              <a:rPr kumimoji="0" lang="en-US"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non-funded research:</a:t>
            </a:r>
          </a:p>
          <a:p>
            <a:pPr marL="1033462" lvl="2" indent="-342900" eaLnBrk="0" fontAlgn="base" hangingPunct="0">
              <a:spcBef>
                <a:spcPct val="0"/>
              </a:spcBef>
              <a:spcAft>
                <a:spcPct val="0"/>
              </a:spcAft>
            </a:pPr>
            <a:endParaRPr lang="en-US" sz="1400" dirty="0" smtClean="0">
              <a:latin typeface="Times New Roman" pitchFamily="18" charset="0"/>
              <a:ea typeface="Calibri" pitchFamily="34" charset="0"/>
              <a:cs typeface="Times New Roman" pitchFamily="18" charset="0"/>
            </a:endParaRPr>
          </a:p>
          <a:p>
            <a:pPr marL="1033462" lvl="2" indent="-342900" eaLnBrk="0" fontAlgn="base" hangingPunct="0">
              <a:spcBef>
                <a:spcPct val="0"/>
              </a:spcBef>
              <a:spcAft>
                <a:spcPct val="0"/>
              </a:spcAft>
            </a:pPr>
            <a:r>
              <a:rPr lang="en-US" sz="1400" dirty="0" smtClean="0">
                <a:latin typeface="Times New Roman" pitchFamily="18" charset="0"/>
                <a:ea typeface="Calibri" pitchFamily="34" charset="0"/>
                <a:cs typeface="Times New Roman" pitchFamily="18" charset="0"/>
              </a:rPr>
              <a:t>   1)  L</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ibrary work</a:t>
            </a:r>
          </a:p>
          <a:p>
            <a:pPr marL="1033462" lvl="2" indent="-342900" eaLnBrk="0" fontAlgn="base" hangingPunct="0">
              <a:spcBef>
                <a:spcPct val="0"/>
              </a:spcBef>
              <a:spcAft>
                <a:spcPct val="0"/>
              </a:spcAft>
            </a:pPr>
            <a:r>
              <a:rPr lang="en-US" sz="1400" dirty="0" smtClean="0">
                <a:latin typeface="Times New Roman" pitchFamily="18" charset="0"/>
                <a:cs typeface="Times New Roman" pitchFamily="18" charset="0"/>
              </a:rPr>
              <a:t>   2)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Computer work</a:t>
            </a:r>
          </a:p>
          <a:p>
            <a:pPr marL="1033462" lvl="2" indent="-342900" eaLnBrk="0" fontAlgn="base" hangingPunct="0">
              <a:spcBef>
                <a:spcPct val="0"/>
              </a:spcBef>
              <a:spcAft>
                <a:spcPct val="0"/>
              </a:spcAft>
            </a:pPr>
            <a:r>
              <a:rPr lang="en-US" sz="1400" dirty="0" smtClean="0">
                <a:latin typeface="Times New Roman" pitchFamily="18" charset="0"/>
                <a:cs typeface="Times New Roman" pitchFamily="18" charset="0"/>
              </a:rPr>
              <a:t>   3)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Data collection within reasonable range of UTSA</a:t>
            </a:r>
            <a:r>
              <a:rPr kumimoji="0" lang="en-US"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campuses</a:t>
            </a:r>
          </a:p>
          <a:p>
            <a:pPr marL="1033462" lvl="2" indent="-342900" eaLnBrk="0" fontAlgn="base" hangingPunct="0">
              <a:spcBef>
                <a:spcPct val="0"/>
              </a:spcBef>
              <a:spcAft>
                <a:spcPct val="0"/>
              </a:spcAft>
            </a:pPr>
            <a:r>
              <a:rPr lang="en-US" sz="1400" dirty="0" smtClean="0">
                <a:latin typeface="Times New Roman" pitchFamily="18" charset="0"/>
                <a:cs typeface="Times New Roman" pitchFamily="18" charset="0"/>
              </a:rPr>
              <a:t>   4)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Data analysis</a:t>
            </a:r>
          </a:p>
          <a:p>
            <a:pPr marL="1033462" lvl="2" indent="-342900" eaLnBrk="0" fontAlgn="base" hangingPunct="0">
              <a:spcBef>
                <a:spcPct val="0"/>
              </a:spcBef>
              <a:spcAft>
                <a:spcPct val="0"/>
              </a:spcAft>
            </a:pPr>
            <a:r>
              <a:rPr lang="en-US" sz="1400" dirty="0" smtClean="0">
                <a:latin typeface="Times New Roman" pitchFamily="18" charset="0"/>
                <a:cs typeface="Times New Roman" pitchFamily="18" charset="0"/>
              </a:rPr>
              <a:t>   5)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Preparation of portions of research reports</a:t>
            </a:r>
          </a:p>
          <a:p>
            <a:pPr marL="1033462" lvl="2" indent="-342900" eaLnBrk="0" fontAlgn="base" hangingPunct="0">
              <a:spcBef>
                <a:spcPct val="0"/>
              </a:spcBef>
              <a:spcAft>
                <a:spcPct val="0"/>
              </a:spcAft>
            </a:pPr>
            <a:r>
              <a:rPr lang="en-US" sz="1400" dirty="0" smtClean="0">
                <a:latin typeface="Times New Roman" pitchFamily="18" charset="0"/>
                <a:cs typeface="Times New Roman" pitchFamily="18" charset="0"/>
              </a:rPr>
              <a:t>   6)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Editing/proofreading of research reports</a:t>
            </a:r>
          </a:p>
          <a:p>
            <a:pPr marL="1033462" lvl="2" indent="-342900" eaLnBrk="0" fontAlgn="base" hangingPunct="0">
              <a:spcBef>
                <a:spcPct val="0"/>
              </a:spcBef>
              <a:spcAft>
                <a:spcPct val="0"/>
              </a:spcAft>
            </a:pPr>
            <a:r>
              <a:rPr lang="en-US" sz="1400" dirty="0" smtClean="0">
                <a:latin typeface="Times New Roman" pitchFamily="18" charset="0"/>
                <a:ea typeface="Calibri" pitchFamily="34" charset="0"/>
                <a:cs typeface="Times New Roman" pitchFamily="18" charset="0"/>
              </a:rPr>
              <a:t>   7)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Participation in presentations within reason as judged by the supervisor.</a:t>
            </a:r>
          </a:p>
          <a:p>
            <a:pPr marL="1033462" lvl="2" indent="-342900" eaLnBrk="0" fontAlgn="base" hangingPunct="0">
              <a:spcBef>
                <a:spcPct val="0"/>
              </a:spcBef>
              <a:spcAft>
                <a:spcPct val="0"/>
              </a:spcAft>
            </a:pPr>
            <a:endParaRPr lang="en-US" sz="1400" dirty="0" smtClean="0">
              <a:latin typeface="Times New Roman" pitchFamily="18" charset="0"/>
              <a:ea typeface="Calibri" pitchFamily="34" charset="0"/>
              <a:cs typeface="Times New Roman" pitchFamily="18" charset="0"/>
            </a:endParaRPr>
          </a:p>
          <a:p>
            <a:pPr marL="1031875" lvl="2" indent="-457200" eaLnBrk="0" fontAlgn="base" hangingPunct="0">
              <a:spcBef>
                <a:spcPct val="0"/>
              </a:spcBef>
              <a:spcAft>
                <a:spcPct val="0"/>
              </a:spcAf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  Work related to the faculty member</a:t>
            </a:r>
            <a:r>
              <a:rPr kumimoji="0" lang="en-US"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unpaid service to the department, college, university,</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p>
          <a:p>
            <a:pPr marL="1033462" lvl="2" indent="-342900" eaLnBrk="0" fontAlgn="base" hangingPunct="0">
              <a:spcBef>
                <a:spcPct val="0"/>
              </a:spcBef>
              <a:spcAft>
                <a:spcPct val="0"/>
              </a:spcAft>
            </a:pP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profession, or community (the latter two when the services is UTSA related):</a:t>
            </a:r>
          </a:p>
          <a:p>
            <a:pPr marL="1033462" lvl="2" indent="-342900" eaLnBrk="0" fontAlgn="base" hangingPunct="0">
              <a:spcBef>
                <a:spcPct val="0"/>
              </a:spcBef>
              <a:spcAft>
                <a:spcPct val="0"/>
              </a:spcAft>
            </a:pPr>
            <a:endParaRPr lang="en-US" sz="1400" dirty="0" smtClean="0">
              <a:latin typeface="Times New Roman" pitchFamily="18" charset="0"/>
              <a:cs typeface="Times New Roman" pitchFamily="18" charset="0"/>
            </a:endParaRPr>
          </a:p>
          <a:p>
            <a:pPr marL="1033462" lvl="2" indent="-342900" eaLnBrk="0" fontAlgn="base" hangingPunct="0">
              <a:spcBef>
                <a:spcPct val="0"/>
              </a:spcBef>
              <a:spcAft>
                <a:spcPct val="0"/>
              </a:spcAf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1)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Library work</a:t>
            </a:r>
          </a:p>
          <a:p>
            <a:pPr marL="1033462" lvl="2" indent="-342900" eaLnBrk="0" fontAlgn="base" hangingPunct="0">
              <a:spcBef>
                <a:spcPct val="0"/>
              </a:spcBef>
              <a:spcAft>
                <a:spcPct val="0"/>
              </a:spcAft>
            </a:pPr>
            <a:r>
              <a:rPr lang="en-US" sz="1400" dirty="0" smtClean="0">
                <a:latin typeface="Times New Roman" pitchFamily="18" charset="0"/>
                <a:cs typeface="Times New Roman" pitchFamily="18" charset="0"/>
              </a:rPr>
              <a:t>   2)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Computer work</a:t>
            </a:r>
          </a:p>
          <a:p>
            <a:pPr marL="1033462" lvl="2" indent="-342900" eaLnBrk="0" fontAlgn="base" hangingPunct="0">
              <a:spcBef>
                <a:spcPct val="0"/>
              </a:spcBef>
              <a:spcAft>
                <a:spcPct val="0"/>
              </a:spcAft>
            </a:pPr>
            <a:r>
              <a:rPr lang="en-US" sz="1400" dirty="0" smtClean="0">
                <a:latin typeface="Times New Roman" pitchFamily="18" charset="0"/>
                <a:cs typeface="Times New Roman" pitchFamily="18" charset="0"/>
              </a:rPr>
              <a:t>   3)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Materials assembly or preparation</a:t>
            </a:r>
          </a:p>
          <a:p>
            <a:pPr marL="1033462" lvl="2" indent="-342900" eaLnBrk="0" fontAlgn="base" hangingPunct="0">
              <a:spcBef>
                <a:spcPct val="0"/>
              </a:spcBef>
              <a:spcAft>
                <a:spcPct val="0"/>
              </a:spcAft>
            </a:pPr>
            <a:r>
              <a:rPr lang="en-US" sz="1400" dirty="0" smtClean="0">
                <a:latin typeface="Times New Roman" pitchFamily="18" charset="0"/>
                <a:cs typeface="Times New Roman" pitchFamily="18" charset="0"/>
              </a:rPr>
              <a:t>   4)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Materials delivery within reasonable range of UTSA campuses</a:t>
            </a:r>
          </a:p>
          <a:p>
            <a:pPr marL="1033462" lvl="2" indent="-342900" eaLnBrk="0" fontAlgn="base" hangingPunct="0">
              <a:spcBef>
                <a:spcPct val="0"/>
              </a:spcBef>
              <a:spcAft>
                <a:spcPct val="0"/>
              </a:spcAft>
            </a:pPr>
            <a:r>
              <a:rPr lang="en-US" sz="1400" dirty="0" smtClean="0">
                <a:latin typeface="Times New Roman" pitchFamily="18" charset="0"/>
                <a:cs typeface="Times New Roman" pitchFamily="18" charset="0"/>
              </a:rPr>
              <a:t>   5)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Work that, in the judgment of the supervisor (department chair or GAR), is appropriate.</a:t>
            </a:r>
            <a:endParaRPr kumimoji="0" lang="en-US"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457200" y="1099810"/>
            <a:ext cx="8229600"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74675" marR="0" lvl="0" indent="-234950" algn="l" defTabSz="914400" rtl="0" eaLnBrk="1" fontAlgn="base" latinLnBrk="0" hangingPunct="1">
              <a:lnSpc>
                <a:spcPct val="100000"/>
              </a:lnSpc>
              <a:spcBef>
                <a:spcPct val="0"/>
              </a:spcBef>
              <a:spcAft>
                <a:spcPct val="0"/>
              </a:spcAft>
              <a:buClrTx/>
              <a:buSzTx/>
              <a:buFontTx/>
              <a:buAutoNum type="arabicPeriod" startAt="3"/>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Projects which are NOT considered appropriate for GA’s/RA’s include:</a:t>
            </a:r>
          </a:p>
          <a:p>
            <a:pPr marL="574675" marR="0" lvl="0" indent="-234950" algn="l" defTabSz="914400" rtl="0" eaLnBrk="1" fontAlgn="base" latinLnBrk="0" hangingPunct="1">
              <a:lnSpc>
                <a:spcPct val="100000"/>
              </a:lnSpc>
              <a:spcBef>
                <a:spcPct val="0"/>
              </a:spcBef>
              <a:spcAft>
                <a:spcPct val="0"/>
              </a:spcAft>
              <a:buClrTx/>
              <a:buSzTx/>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R="0" lvl="0" indent="574675" algn="l" defTabSz="914400" rtl="0" eaLnBrk="0" fontAlgn="base" latinLnBrk="0" hangingPunct="0">
              <a:lnSpc>
                <a:spcPct val="100000"/>
              </a:lnSpc>
              <a:spcBef>
                <a:spcPct val="0"/>
              </a:spcBef>
              <a:spcAft>
                <a:spcPct val="0"/>
              </a:spcAft>
              <a:buClrTx/>
              <a:buSzTx/>
              <a:tabLst/>
            </a:pPr>
            <a:r>
              <a:rPr lang="en-US" sz="1400" dirty="0" smtClean="0">
                <a:latin typeface="Times New Roman" pitchFamily="18" charset="0"/>
                <a:ea typeface="Calibri" pitchFamily="34" charset="0"/>
                <a:cs typeface="Times New Roman" pitchFamily="18" charset="0"/>
              </a:rPr>
              <a:t>a.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Work on faculty member’s funded research or service project (The funding arrangements should </a:t>
            </a:r>
          </a:p>
          <a:p>
            <a:pPr marR="0" lvl="0" indent="574675" algn="l" defTabSz="914400" rtl="0" eaLnBrk="0" fontAlgn="base" latinLnBrk="0" hangingPunct="0">
              <a:lnSpc>
                <a:spcPct val="100000"/>
              </a:lnSpc>
              <a:spcBef>
                <a:spcPct val="0"/>
              </a:spcBef>
              <a:spcAft>
                <a:spcPct val="0"/>
              </a:spcAft>
              <a:buClrTx/>
              <a:buSzTx/>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include money to pay for separate GA/RA in such projects).</a:t>
            </a:r>
          </a:p>
          <a:p>
            <a:pPr marR="0" lvl="0" indent="574675" algn="l" defTabSz="914400" rtl="0" eaLnBrk="0" fontAlgn="base" latinLnBrk="0" hangingPunct="0">
              <a:lnSpc>
                <a:spcPct val="100000"/>
              </a:lnSpc>
              <a:spcBef>
                <a:spcPct val="0"/>
              </a:spcBef>
              <a:spcAft>
                <a:spcPct val="0"/>
              </a:spcAft>
              <a:buClrTx/>
              <a:buSzTx/>
              <a:tabLst/>
            </a:pPr>
            <a:endPar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R="0" lvl="0" indent="574675" algn="l" defTabSz="914400" rtl="0" eaLnBrk="0" fontAlgn="base" latinLnBrk="0" hangingPunct="0">
              <a:lnSpc>
                <a:spcPct val="100000"/>
              </a:lnSpc>
              <a:spcBef>
                <a:spcPct val="0"/>
              </a:spcBef>
              <a:spcAft>
                <a:spcPct val="0"/>
              </a:spcAft>
              <a:buClrTx/>
              <a:buSzTx/>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  Work on a project that will result in financial profit to the faculty member.</a:t>
            </a:r>
          </a:p>
          <a:p>
            <a:pPr marR="0" lvl="0" indent="574675" algn="l" defTabSz="914400" rtl="0" eaLnBrk="0" fontAlgn="base" latinLnBrk="0" hangingPunct="0">
              <a:lnSpc>
                <a:spcPct val="100000"/>
              </a:lnSpc>
              <a:spcBef>
                <a:spcPct val="0"/>
              </a:spcBef>
              <a:spcAft>
                <a:spcPct val="0"/>
              </a:spcAft>
              <a:buClrTx/>
              <a:buSzTx/>
              <a:tabLst/>
            </a:pPr>
            <a:endParaRPr lang="en-US" sz="1400" dirty="0" smtClean="0">
              <a:latin typeface="Times New Roman" pitchFamily="18" charset="0"/>
              <a:cs typeface="Times New Roman" pitchFamily="18" charset="0"/>
            </a:endParaRPr>
          </a:p>
          <a:p>
            <a:pPr marR="0" lvl="0" indent="574675" algn="l" defTabSz="914400" rtl="0" eaLnBrk="0" fontAlgn="base" latinLnBrk="0" hangingPunct="0">
              <a:lnSpc>
                <a:spcPct val="100000"/>
              </a:lnSpc>
              <a:spcBef>
                <a:spcPct val="0"/>
              </a:spcBef>
              <a:spcAft>
                <a:spcPct val="0"/>
              </a:spcAft>
              <a:buClrTx/>
              <a:buSzTx/>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Work on “personal” projects of the faculty member (This would include, as an example, </a:t>
            </a:r>
            <a:b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driving the faculty member to a place other than the location where both the faculty member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the GA/RA will be doing any of the above tasks).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R="0" lvl="0" indent="574675" algn="l" defTabSz="914400" rtl="0" eaLnBrk="0" fontAlgn="base" latinLnBrk="0" hangingPunct="0">
              <a:lnSpc>
                <a:spcPct val="100000"/>
              </a:lnSpc>
              <a:spcBef>
                <a:spcPct val="0"/>
              </a:spcBef>
              <a:spcAft>
                <a:spcPct val="0"/>
              </a:spcAft>
              <a:buClrTx/>
              <a:buSzTx/>
              <a:tabLst>
                <a:tab pos="574675" algn="l"/>
              </a:tabLst>
            </a:pPr>
            <a:r>
              <a:rPr lang="en-US" sz="1400" dirty="0" smtClean="0">
                <a:latin typeface="Times New Roman" pitchFamily="18" charset="0"/>
                <a:cs typeface="Times New Roman" pitchFamily="18" charset="0"/>
              </a:rPr>
              <a:t>d.  W</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ork that involves “just being there” for personal services (This would include, as an example, being 	</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the faculty member’s office to answer the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telephone, </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opening or closing department </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offices</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R="0" lvl="0" indent="574675" algn="l" defTabSz="914400" rtl="0" eaLnBrk="0" fontAlgn="base" latinLnBrk="0" hangingPunct="0">
              <a:lnSpc>
                <a:spcPct val="100000"/>
              </a:lnSpc>
              <a:spcBef>
                <a:spcPct val="0"/>
              </a:spcBef>
              <a:spcAft>
                <a:spcPct val="0"/>
              </a:spcAft>
              <a:buClrTx/>
              <a:buSzTx/>
              <a:tabLst>
                <a:tab pos="574675" algn="l"/>
              </a:tabLst>
            </a:pPr>
            <a:endParaRPr lang="en-US" sz="1400" dirty="0" smtClean="0">
              <a:latin typeface="Times New Roman" pitchFamily="18" charset="0"/>
              <a:cs typeface="Times New Roman" pitchFamily="18" charset="0"/>
            </a:endParaRPr>
          </a:p>
          <a:p>
            <a:pPr marR="0" lvl="0" indent="574675" algn="l" defTabSz="914400" rtl="0" eaLnBrk="0" fontAlgn="base" latinLnBrk="0" hangingPunct="0">
              <a:lnSpc>
                <a:spcPct val="100000"/>
              </a:lnSpc>
              <a:spcBef>
                <a:spcPct val="0"/>
              </a:spcBef>
              <a:spcAft>
                <a:spcPct val="0"/>
              </a:spcAft>
              <a:buClrTx/>
              <a:buSzTx/>
              <a:tabLst>
                <a:tab pos="574675" algn="l"/>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Doing Clerical tasks such as filing (but this may be overridden in cases of necessity by the </a:t>
            </a:r>
          </a:p>
          <a:p>
            <a:pPr marR="0" lvl="0" indent="574675" algn="l" defTabSz="914400" rtl="0" eaLnBrk="0" fontAlgn="base" latinLnBrk="0" hangingPunct="0">
              <a:lnSpc>
                <a:spcPct val="100000"/>
              </a:lnSpc>
              <a:spcBef>
                <a:spcPct val="0"/>
              </a:spcBef>
              <a:spcAft>
                <a:spcPct val="0"/>
              </a:spcAft>
              <a:buClrTx/>
              <a:buSzTx/>
              <a:tabLst>
                <a:tab pos="574675" algn="l"/>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supervisor).</a:t>
            </a:r>
          </a:p>
          <a:p>
            <a:pPr marR="0" lvl="0" indent="574675" algn="l" defTabSz="914400" rtl="0" eaLnBrk="0" fontAlgn="base" latinLnBrk="0" hangingPunct="0">
              <a:lnSpc>
                <a:spcPct val="100000"/>
              </a:lnSpc>
              <a:spcBef>
                <a:spcPct val="0"/>
              </a:spcBef>
              <a:spcAft>
                <a:spcPct val="0"/>
              </a:spcAft>
              <a:buClrTx/>
              <a:buSzTx/>
              <a:tabLst>
                <a:tab pos="574675" algn="l"/>
              </a:tabLst>
            </a:pPr>
            <a:endParaRPr lang="en-US" sz="1400" dirty="0" smtClean="0">
              <a:latin typeface="Times New Roman" pitchFamily="18" charset="0"/>
              <a:cs typeface="Times New Roman" pitchFamily="18" charset="0"/>
            </a:endParaRPr>
          </a:p>
          <a:p>
            <a:pPr marL="800100" lvl="1" indent="-231775" eaLnBrk="0" fontAlgn="base" hangingPunct="0">
              <a:spcBef>
                <a:spcPct val="0"/>
              </a:spcBef>
              <a:spcAft>
                <a:spcPct val="0"/>
              </a:spcAft>
              <a:buAutoNum type="alphaLcPeriod" startAt="6"/>
              <a:tabLst>
                <a:tab pos="574675" algn="l"/>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Teaching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class for the faculty member,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unless student is holding a Teaching Assistant position.  Graduate</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and Research assistants should not be in the classroom to teach, monitor, or administer exams.  </a:t>
            </a:r>
          </a:p>
          <a:p>
            <a:pPr marL="342900" marR="0" lvl="0" indent="-342900" algn="l" defTabSz="914400" rtl="0" eaLnBrk="0" fontAlgn="base" latinLnBrk="0" hangingPunct="0">
              <a:lnSpc>
                <a:spcPct val="100000"/>
              </a:lnSpc>
              <a:spcBef>
                <a:spcPct val="0"/>
              </a:spcBef>
              <a:spcAft>
                <a:spcPct val="0"/>
              </a:spcAft>
              <a:buClrTx/>
              <a:buSzTx/>
              <a:buAutoNum type="alphaLcPeriod" startAt="6"/>
              <a:tabLst>
                <a:tab pos="574675" algn="l"/>
              </a:tabLst>
            </a:pPr>
            <a:endParaRPr lang="en-US" sz="1400" dirty="0" smtClean="0">
              <a:latin typeface="Times New Roman" pitchFamily="18" charset="0"/>
              <a:cs typeface="Times New Roman" pitchFamily="18" charset="0"/>
            </a:endParaRPr>
          </a:p>
          <a:p>
            <a:pPr marR="0" lvl="0" indent="574675" algn="l" defTabSz="914400" rtl="0" eaLnBrk="0" fontAlgn="base" latinLnBrk="0" hangingPunct="0">
              <a:lnSpc>
                <a:spcPct val="100000"/>
              </a:lnSpc>
              <a:spcBef>
                <a:spcPct val="0"/>
              </a:spcBef>
              <a:spcAft>
                <a:spcPct val="0"/>
              </a:spcAft>
              <a:buClrTx/>
              <a:buSzTx/>
              <a:tabLst>
                <a:tab pos="574675" algn="l"/>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  No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reviewing,</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grading or inputting final grades in ASAP.  </a:t>
            </a:r>
          </a:p>
          <a:p>
            <a:pPr marL="623887" lvl="1" eaLnBrk="0" fontAlgn="base" hangingPunct="0">
              <a:spcBef>
                <a:spcPct val="0"/>
              </a:spcBef>
              <a:spcAft>
                <a:spcPct val="0"/>
              </a:spcAft>
              <a:tabLst>
                <a:tab pos="574675" algn="l"/>
              </a:tabLst>
            </a:pPr>
            <a:endParaRPr lang="en-US" sz="1400" dirty="0">
              <a:latin typeface="Times New Roman" pitchFamily="18" charset="0"/>
              <a:ea typeface="Calibri" pitchFamily="34" charset="0"/>
              <a:cs typeface="Times New Roman" pitchFamily="18" charset="0"/>
            </a:endParaRPr>
          </a:p>
          <a:p>
            <a:pPr marL="622300" lvl="1" indent="-53975" eaLnBrk="0" fontAlgn="base" hangingPunct="0">
              <a:spcBef>
                <a:spcPct val="0"/>
              </a:spcBef>
              <a:spcAft>
                <a:spcPct val="0"/>
              </a:spcAft>
              <a:tabLst>
                <a:tab pos="574675" algn="l"/>
              </a:tabLst>
            </a:pPr>
            <a:r>
              <a:rPr lang="en-US" sz="1400" dirty="0" smtClean="0">
                <a:latin typeface="Times New Roman" pitchFamily="18" charset="0"/>
                <a:ea typeface="Calibri" pitchFamily="34" charset="0"/>
                <a:cs typeface="Times New Roman" pitchFamily="18" charset="0"/>
              </a:rPr>
              <a:t>h.  </a:t>
            </a:r>
            <a:r>
              <a:rPr lang="en-US" sz="1400" dirty="0" smtClean="0">
                <a:latin typeface="Times New Roman" pitchFamily="18" charset="0"/>
                <a:ea typeface="Calibri" pitchFamily="34" charset="0"/>
                <a:cs typeface="Times New Roman" pitchFamily="18" charset="0"/>
              </a:rPr>
              <a:t>No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assisting with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advising.</a:t>
            </a:r>
          </a:p>
          <a:p>
            <a:pPr marR="0" lvl="0" algn="l" defTabSz="914400" rtl="0" eaLnBrk="0" fontAlgn="base" latinLnBrk="0" hangingPunct="0">
              <a:lnSpc>
                <a:spcPct val="100000"/>
              </a:lnSpc>
              <a:spcBef>
                <a:spcPct val="0"/>
              </a:spcBef>
              <a:spcAft>
                <a:spcPct val="0"/>
              </a:spcAft>
              <a:buClrTx/>
              <a:buSzTx/>
              <a:tabLst>
                <a:tab pos="574675" algn="l"/>
              </a:tabLst>
            </a:pPr>
            <a:endParaRPr lang="en-US" sz="1400" dirty="0">
              <a:latin typeface="Times New Roman" pitchFamily="18" charset="0"/>
              <a:cs typeface="Times New Roman" pitchFamily="18" charset="0"/>
            </a:endParaRPr>
          </a:p>
          <a:p>
            <a:pPr marL="400050" marR="0" lvl="0" indent="-400050" algn="l" defTabSz="914400" rtl="0" eaLnBrk="0" fontAlgn="base" latinLnBrk="0" hangingPunct="0">
              <a:lnSpc>
                <a:spcPct val="100000"/>
              </a:lnSpc>
              <a:spcBef>
                <a:spcPct val="0"/>
              </a:spcBef>
              <a:spcAft>
                <a:spcPct val="0"/>
              </a:spcAft>
              <a:buClrTx/>
              <a:buSzTx/>
              <a:buAutoNum type="romanLcPeriod"/>
              <a:tabLst>
                <a:tab pos="574675" algn="l"/>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57200" y="723407"/>
            <a:ext cx="82296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682625" marR="0" lvl="0" indent="-342900" algn="just" defTabSz="914400" rtl="0" eaLnBrk="1" fontAlgn="base" latinLnBrk="0" hangingPunct="1">
              <a:lnSpc>
                <a:spcPct val="100000"/>
              </a:lnSpc>
              <a:spcBef>
                <a:spcPct val="0"/>
              </a:spcBef>
              <a:spcAft>
                <a:spcPct val="0"/>
              </a:spcAft>
              <a:buClrTx/>
              <a:buSzTx/>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Please note the following:</a:t>
            </a:r>
          </a:p>
          <a:p>
            <a:pPr marL="568325" marR="0" lvl="0" indent="-228600" algn="just" defTabSz="914400" rtl="0" eaLnBrk="1" fontAlgn="base" latinLnBrk="0" hangingPunct="1">
              <a:lnSpc>
                <a:spcPct val="100000"/>
              </a:lnSpc>
              <a:spcBef>
                <a:spcPct val="0"/>
              </a:spcBef>
              <a:spcAft>
                <a:spcPct val="0"/>
              </a:spcAft>
              <a:buClrTx/>
              <a:buSzTx/>
              <a:tabLst/>
            </a:pPr>
            <a:endParaRPr lang="en-US" sz="1400" b="1" dirty="0" smtClean="0">
              <a:latin typeface="Times New Roman" pitchFamily="18" charset="0"/>
              <a:cs typeface="Times New Roman" pitchFamily="18" charset="0"/>
            </a:endParaRPr>
          </a:p>
          <a:p>
            <a:pPr marL="568325" marR="0" lvl="0" indent="-228600" algn="just" defTabSz="914400" rtl="0" eaLnBrk="1" fontAlgn="base" latinLnBrk="0" hangingPunct="1">
              <a:lnSpc>
                <a:spcPct val="100000"/>
              </a:lnSpc>
              <a:spcBef>
                <a:spcPct val="0"/>
              </a:spcBef>
              <a:spcAft>
                <a:spcPct val="0"/>
              </a:spcAft>
              <a:buClrTx/>
              <a:buSzTx/>
              <a:tabLst>
                <a:tab pos="796925" algn="l"/>
              </a:tabLst>
            </a:pPr>
            <a:r>
              <a:rPr kumimoji="0" lang="en-US" sz="1400" b="1" i="0" u="none" strike="noStrike" cap="none" normalizeH="0" dirty="0" smtClean="0">
                <a:ln>
                  <a:noFill/>
                </a:ln>
                <a:solidFill>
                  <a:schemeClr val="tx1"/>
                </a:solidFill>
                <a:effectLst/>
                <a:latin typeface="Times New Roman" pitchFamily="18" charset="0"/>
                <a:cs typeface="Times New Roman" pitchFamily="18" charset="0"/>
              </a:rPr>
              <a:t>	</a:t>
            </a:r>
            <a:r>
              <a:rPr kumimoji="0" lang="en-US" sz="1400" i="0" u="none" strike="noStrike" cap="none" normalizeH="0" dirty="0" smtClean="0">
                <a:ln>
                  <a:noFill/>
                </a:ln>
                <a:solidFill>
                  <a:schemeClr val="tx1"/>
                </a:solidFill>
                <a:effectLst/>
                <a:latin typeface="Times New Roman" pitchFamily="18" charset="0"/>
                <a:cs typeface="Times New Roman" pitchFamily="18" charset="0"/>
              </a:rPr>
              <a:t>a. </a:t>
            </a:r>
            <a:r>
              <a:rPr kumimoji="0" lang="en-US" sz="1400" i="0" u="none" strike="noStrike" cap="none" normalizeH="0" dirty="0" smtClean="0">
                <a:ln>
                  <a:noFill/>
                </a:ln>
                <a:solidFill>
                  <a:schemeClr val="tx1"/>
                </a:solidFill>
                <a:effectLst/>
                <a:latin typeface="Times New Roman" pitchFamily="18" charset="0"/>
                <a:cs typeface="Times New Roman" pitchFamily="18" charset="0"/>
              </a:rPr>
              <a:t>A</a:t>
            </a: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a:t>
            </a: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part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of the process of gaining tenure and/or promotion, faculty members must do research, 	prepare research articles, write books or book chapters, edit books, and be professionally creative.  	When any of these is done with financial support or when the project will result in financial profit 	to the faculty member (for example, book royalties), it is basically inappropriate for a GA/RA to 	help with the project.  However, since part of the reason for doing these projects is that the 	university</a:t>
            </a:r>
          </a:p>
          <a:p>
            <a:pPr marL="568325" marR="0" lvl="0" indent="-228600" algn="just" defTabSz="914400" rtl="0" eaLnBrk="1" fontAlgn="base" latinLnBrk="0" hangingPunct="1">
              <a:lnSpc>
                <a:spcPct val="100000"/>
              </a:lnSpc>
              <a:spcBef>
                <a:spcPct val="0"/>
              </a:spcBef>
              <a:spcAft>
                <a:spcPct val="0"/>
              </a:spcAft>
              <a:buClrTx/>
              <a:buSzTx/>
              <a:tabLst>
                <a:tab pos="796925" algn="l"/>
              </a:tabLst>
            </a:pP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 requires it stated above, it is appropriate for a GA/RA to assist in limited ways.  When this is </a:t>
            </a:r>
          </a:p>
          <a:p>
            <a:pPr marL="568325" marR="0" lvl="0" indent="-228600" algn="just" defTabSz="914400" rtl="0" eaLnBrk="1" fontAlgn="base" latinLnBrk="0" hangingPunct="1">
              <a:lnSpc>
                <a:spcPct val="100000"/>
              </a:lnSpc>
              <a:spcBef>
                <a:spcPct val="0"/>
              </a:spcBef>
              <a:spcAft>
                <a:spcPct val="0"/>
              </a:spcAft>
              <a:buClrTx/>
              <a:buSzTx/>
              <a:tabLst>
                <a:tab pos="796925" algn="l"/>
              </a:tabLst>
            </a:pP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done, the GA/RA should be given appropriate credit (such as recognition in the credits for a 	book or a footnote in an article</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568325" marR="0" lvl="0" indent="-228600" algn="just" defTabSz="914400" rtl="0" eaLnBrk="1" fontAlgn="base" latinLnBrk="0" hangingPunct="1">
              <a:lnSpc>
                <a:spcPct val="100000"/>
              </a:lnSpc>
              <a:spcBef>
                <a:spcPct val="0"/>
              </a:spcBef>
              <a:spcAft>
                <a:spcPct val="0"/>
              </a:spcAft>
              <a:buClrTx/>
              <a:buSzTx/>
              <a:tabLst/>
            </a:pPr>
            <a:endParaRPr lang="en-US" sz="1400" dirty="0" smtClean="0">
              <a:latin typeface="Times New Roman" pitchFamily="18" charset="0"/>
              <a:cs typeface="Times New Roman" pitchFamily="18" charset="0"/>
            </a:endParaRPr>
          </a:p>
          <a:p>
            <a:pPr marL="568325" marR="0" lvl="0" indent="-228600" algn="just" defTabSz="914400" rtl="0" eaLnBrk="1" fontAlgn="base" latinLnBrk="0" hangingPunct="1">
              <a:lnSpc>
                <a:spcPct val="100000"/>
              </a:lnSpc>
              <a:spcBef>
                <a:spcPct val="0"/>
              </a:spcBef>
              <a:spcAft>
                <a:spcPct val="0"/>
              </a:spcAft>
              <a:buClrTx/>
              <a:buSzTx/>
              <a:tabLst>
                <a:tab pos="690563" algn="l"/>
                <a:tab pos="796925" algn="l"/>
              </a:tabLst>
            </a:pPr>
            <a:r>
              <a:rPr lang="en-US" sz="1400" dirty="0" smtClean="0">
                <a:latin typeface="Times New Roman" pitchFamily="18" charset="0"/>
                <a:cs typeface="Times New Roman" pitchFamily="18" charset="0"/>
              </a:rPr>
              <a:t>     b.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With respect to classes taught by the faculty member involved, a GA/RA should not be asked to teach </a:t>
            </a:r>
          </a:p>
          <a:p>
            <a:pPr marL="568325" marR="0" lvl="0" indent="-228600" algn="just" defTabSz="914400" rtl="0" eaLnBrk="1" fontAlgn="base" latinLnBrk="0" hangingPunct="1">
              <a:lnSpc>
                <a:spcPct val="100000"/>
              </a:lnSpc>
              <a:spcBef>
                <a:spcPct val="0"/>
              </a:spcBef>
              <a:spcAft>
                <a:spcPct val="0"/>
              </a:spcAft>
              <a:buClrTx/>
              <a:buSzTx/>
              <a:tabLst/>
            </a:pP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class except as in item 6 above.  It would be proper for the GA/RA to assist in a multimedia</a:t>
            </a:r>
          </a:p>
          <a:p>
            <a:pPr marL="568325" marR="0" lvl="0" indent="-228600" algn="just" defTabSz="914400" rtl="0" eaLnBrk="1" fontAlgn="base" latinLnBrk="0" hangingPunct="1">
              <a:lnSpc>
                <a:spcPct val="100000"/>
              </a:lnSpc>
              <a:spcBef>
                <a:spcPct val="0"/>
              </a:spcBef>
              <a:spcAft>
                <a:spcPct val="0"/>
              </a:spcAft>
              <a:buClrTx/>
              <a:buSzTx/>
              <a:tabLst/>
            </a:pP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presentation (for example) with the faculty member remaining in charge of the class.  A master</a:t>
            </a:r>
            <a:r>
              <a:rPr kumimoji="0" lang="en-US"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level </a:t>
            </a:r>
          </a:p>
          <a:p>
            <a:pPr marL="568325" marR="0" lvl="0" indent="-228600" algn="just" defTabSz="914400" rtl="0" eaLnBrk="1" fontAlgn="base" latinLnBrk="0" hangingPunct="1">
              <a:lnSpc>
                <a:spcPct val="100000"/>
              </a:lnSpc>
              <a:spcBef>
                <a:spcPct val="0"/>
              </a:spcBef>
              <a:spcAft>
                <a:spcPct val="0"/>
              </a:spcAft>
              <a:buClrTx/>
              <a:buSzTx/>
              <a:tabLst/>
            </a:pP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GA/RA should not be asked to monitor a test for a graduate class; on the other hand, this would be all</a:t>
            </a:r>
          </a:p>
          <a:p>
            <a:pPr marL="568325" marR="0" lvl="0" indent="-228600" algn="just" defTabSz="914400" rtl="0" eaLnBrk="1" fontAlgn="base" latinLnBrk="0" hangingPunct="1">
              <a:lnSpc>
                <a:spcPct val="100000"/>
              </a:lnSpc>
              <a:spcBef>
                <a:spcPct val="0"/>
              </a:spcBef>
              <a:spcAft>
                <a:spcPct val="0"/>
              </a:spcAft>
              <a:buClrTx/>
              <a:buSzTx/>
              <a:tabLst/>
            </a:pP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right for an undergraduate class if the GA/RA </a:t>
            </a:r>
            <a:r>
              <a:rPr kumimoji="0" lang="en-US"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feels comfortable</a:t>
            </a:r>
            <a:r>
              <a:rPr kumimoji="0" lang="en-US"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doing so.</a:t>
            </a:r>
          </a:p>
          <a:p>
            <a:pPr marL="568325" marR="0" lvl="0" indent="-228600" algn="just" defTabSz="914400" rtl="0" eaLnBrk="1" fontAlgn="base" latinLnBrk="0" hangingPunct="1">
              <a:lnSpc>
                <a:spcPct val="100000"/>
              </a:lnSpc>
              <a:spcBef>
                <a:spcPct val="0"/>
              </a:spcBef>
              <a:spcAft>
                <a:spcPct val="0"/>
              </a:spcAft>
              <a:buClrTx/>
              <a:buSzTx/>
              <a:tabLst/>
            </a:pPr>
            <a:endPar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568325" marR="0" lvl="0" indent="-228600" algn="just" defTabSz="914400" rtl="0" eaLnBrk="1" fontAlgn="base" latinLnBrk="0" hangingPunct="1">
              <a:lnSpc>
                <a:spcPct val="100000"/>
              </a:lnSpc>
              <a:spcBef>
                <a:spcPct val="0"/>
              </a:spcBef>
              <a:spcAft>
                <a:spcPct val="0"/>
              </a:spcAft>
              <a:buClrTx/>
              <a:buSzTx/>
              <a:tabLst>
                <a:tab pos="796925" algn="l"/>
              </a:tabLst>
            </a:pPr>
            <a:r>
              <a:rPr lang="en-US" sz="1400" dirty="0" smtClean="0">
                <a:latin typeface="Times New Roman" pitchFamily="18" charset="0"/>
                <a:ea typeface="Calibri" pitchFamily="34" charset="0"/>
                <a:cs typeface="Times New Roman" pitchFamily="18" charset="0"/>
              </a:rPr>
              <a:t>	c.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Related to the term </a:t>
            </a:r>
            <a:r>
              <a:rPr kumimoji="0" lang="en-US"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within reason</a:t>
            </a:r>
            <a:r>
              <a:rPr kumimoji="0" lang="en-US"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used above, when a GA/RA is asked to travel to sites for data</a:t>
            </a:r>
          </a:p>
          <a:p>
            <a:pPr marL="568325" marR="0" lvl="0" indent="-228600" algn="just" defTabSz="914400" rtl="0" eaLnBrk="1" fontAlgn="base" latinLnBrk="0" hangingPunct="1">
              <a:lnSpc>
                <a:spcPct val="100000"/>
              </a:lnSpc>
              <a:spcBef>
                <a:spcPct val="0"/>
              </a:spcBef>
              <a:spcAft>
                <a:spcPct val="0"/>
              </a:spcAft>
              <a:buClrTx/>
              <a:buSzTx/>
              <a:tabLst>
                <a:tab pos="796925" algn="l"/>
              </a:tabLst>
            </a:pP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collection (for example) the faculty member should take the GA/RA there or at least pay for the cost </a:t>
            </a:r>
          </a:p>
          <a:p>
            <a:pPr marL="568325" marR="0" lvl="0" indent="-228600" algn="just" defTabSz="914400" rtl="0" eaLnBrk="1" fontAlgn="base" latinLnBrk="0" hangingPunct="1">
              <a:lnSpc>
                <a:spcPct val="100000"/>
              </a:lnSpc>
              <a:spcBef>
                <a:spcPct val="0"/>
              </a:spcBef>
              <a:spcAft>
                <a:spcPct val="0"/>
              </a:spcAft>
              <a:buClrTx/>
              <a:buSzTx/>
              <a:tabLst>
                <a:tab pos="796925" algn="l"/>
              </a:tabLst>
            </a:pP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the travel.  In addition, travel should not be required if it involves a large amount of time or long  </a:t>
            </a:r>
          </a:p>
          <a:p>
            <a:pPr marL="568325" marR="0" lvl="0" indent="-228600" algn="just" defTabSz="914400" rtl="0" eaLnBrk="1" fontAlgn="base" latinLnBrk="0" hangingPunct="1">
              <a:lnSpc>
                <a:spcPct val="100000"/>
              </a:lnSpc>
              <a:spcBef>
                <a:spcPct val="0"/>
              </a:spcBef>
              <a:spcAft>
                <a:spcPct val="0"/>
              </a:spcAft>
              <a:buClrTx/>
              <a:buSzTx/>
              <a:tabLst>
                <a:tab pos="796925" algn="l"/>
              </a:tabLst>
            </a:pP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distances</a:t>
            </a:r>
            <a:r>
              <a:rPr kumimoji="0" lang="en-US"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primary reason is that GA</a:t>
            </a:r>
            <a:r>
              <a:rPr kumimoji="0" lang="en-US"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s/RA</a:t>
            </a:r>
            <a:r>
              <a:rPr kumimoji="0" lang="en-US"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are FIRST students, and SECOND employees, and </a:t>
            </a:r>
          </a:p>
          <a:p>
            <a:pPr marL="568325" marR="0" lvl="0" indent="-228600" algn="just" defTabSz="914400" rtl="0" eaLnBrk="1" fontAlgn="base" latinLnBrk="0" hangingPunct="1">
              <a:lnSpc>
                <a:spcPct val="100000"/>
              </a:lnSpc>
              <a:spcBef>
                <a:spcPct val="0"/>
              </a:spcBef>
              <a:spcAft>
                <a:spcPct val="0"/>
              </a:spcAft>
              <a:buClrTx/>
              <a:buSzTx/>
              <a:tabLst>
                <a:tab pos="796925" algn="l"/>
              </a:tabLst>
            </a:pP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necessarily have tight schedules to meet.  It is also not </a:t>
            </a:r>
            <a:r>
              <a:rPr kumimoji="0" lang="en-US"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within reason</a:t>
            </a:r>
            <a:r>
              <a:rPr kumimoji="0" lang="en-US"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that a faculty member </a:t>
            </a:r>
          </a:p>
          <a:p>
            <a:pPr marL="568325" marR="0" lvl="0" indent="-228600" algn="just" defTabSz="914400" rtl="0" eaLnBrk="1" fontAlgn="base" latinLnBrk="0" hangingPunct="1">
              <a:lnSpc>
                <a:spcPct val="100000"/>
              </a:lnSpc>
              <a:spcBef>
                <a:spcPct val="0"/>
              </a:spcBef>
              <a:spcAft>
                <a:spcPct val="0"/>
              </a:spcAft>
              <a:buClrTx/>
              <a:buSzTx/>
              <a:tabLst>
                <a:tab pos="796925" algn="l"/>
              </a:tabLst>
            </a:pP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would require a GA/RA to be at any given location at a time when that student is expected to be in </a:t>
            </a:r>
          </a:p>
          <a:p>
            <a:pPr marL="568325" marR="0" lvl="0" indent="-228600" algn="just" defTabSz="914400" rtl="0" eaLnBrk="1" fontAlgn="base" latinLnBrk="0" hangingPunct="1">
              <a:lnSpc>
                <a:spcPct val="100000"/>
              </a:lnSpc>
              <a:spcBef>
                <a:spcPct val="0"/>
              </a:spcBef>
              <a:spcAft>
                <a:spcPct val="0"/>
              </a:spcAft>
              <a:buClrTx/>
              <a:buSzTx/>
              <a:tabLst>
                <a:tab pos="796925" algn="l"/>
              </a:tabLst>
            </a:pP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class </a:t>
            </a:r>
          </a:p>
          <a:p>
            <a:pPr marL="568325" marR="0" lvl="0" indent="-228600" defTabSz="914400" rtl="0" eaLnBrk="1" fontAlgn="base" latinLnBrk="0" hangingPunct="1">
              <a:lnSpc>
                <a:spcPct val="100000"/>
              </a:lnSpc>
              <a:spcBef>
                <a:spcPct val="0"/>
              </a:spcBef>
              <a:spcAft>
                <a:spcPct val="0"/>
              </a:spcAft>
              <a:buClrTx/>
              <a:buSzTx/>
              <a:tabLst>
                <a:tab pos="796925" algn="l"/>
              </a:tabLst>
            </a:pPr>
            <a:endParaRPr lang="en-US" sz="1400" dirty="0" smtClean="0">
              <a:latin typeface="Times New Roman" pitchFamily="18" charset="0"/>
              <a:cs typeface="Times New Roman" pitchFamily="18" charset="0"/>
            </a:endParaRPr>
          </a:p>
          <a:p>
            <a:pPr marL="568325" marR="0" lvl="0" indent="-228600" defTabSz="914400" rtl="0" eaLnBrk="1" fontAlgn="base" latinLnBrk="0" hangingPunct="1">
              <a:lnSpc>
                <a:spcPct val="100000"/>
              </a:lnSpc>
              <a:spcBef>
                <a:spcPct val="0"/>
              </a:spcBef>
              <a:spcAft>
                <a:spcPct val="0"/>
              </a:spcAft>
              <a:buClrTx/>
              <a:buSzTx/>
              <a:tabLst>
                <a:tab pos="796925" algn="l"/>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d.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a first general principal, GA</a:t>
            </a:r>
            <a:r>
              <a:rPr kumimoji="0" lang="en-US"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s/RA</a:t>
            </a:r>
            <a:r>
              <a:rPr kumimoji="0" lang="en-US"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should be expected to do only work that the faculty member  </a:t>
            </a:r>
          </a:p>
          <a:p>
            <a:pPr marL="568325" marR="0" lvl="0" indent="-228600" defTabSz="914400" rtl="0" eaLnBrk="1" fontAlgn="base" latinLnBrk="0" hangingPunct="1">
              <a:lnSpc>
                <a:spcPct val="100000"/>
              </a:lnSpc>
              <a:spcBef>
                <a:spcPct val="0"/>
              </a:spcBef>
              <a:spcAft>
                <a:spcPct val="0"/>
              </a:spcAft>
              <a:buClrTx/>
              <a:buSzTx/>
              <a:tabLst>
                <a:tab pos="796925" algn="l"/>
              </a:tabLst>
            </a:pP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would do if an assistant were not available.</a:t>
            </a:r>
            <a:endParaRPr kumimoji="0" lang="en-US" sz="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457200" y="869722"/>
            <a:ext cx="82296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74675" marR="0" lvl="0" indent="-574675" algn="l" defTabSz="914400" rtl="0" eaLnBrk="1" fontAlgn="base" latinLnBrk="0" hangingPunct="1">
              <a:lnSpc>
                <a:spcPct val="100000"/>
              </a:lnSpc>
              <a:spcBef>
                <a:spcPct val="0"/>
              </a:spcBef>
              <a:spcAft>
                <a:spcPct val="0"/>
              </a:spcAft>
              <a:buClrTx/>
              <a:buSzTx/>
            </a:pPr>
            <a:r>
              <a:rPr lang="en-US" sz="1400" dirty="0" smtClean="0">
                <a:latin typeface="Times New Roman" pitchFamily="18" charset="0"/>
                <a:ea typeface="Calibri" pitchFamily="34" charset="0"/>
                <a:cs typeface="Times New Roman" pitchFamily="18" charset="0"/>
              </a:rPr>
              <a:t>	e.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a second general principal, the work that a GA/RA does should make a contribution to the </a:t>
            </a:r>
          </a:p>
          <a:p>
            <a:pPr marL="574675" marR="0" lvl="0" indent="-574675" algn="l" defTabSz="914400" rtl="0" eaLnBrk="1" fontAlgn="base" latinLnBrk="0" hangingPunct="1">
              <a:lnSpc>
                <a:spcPct val="100000"/>
              </a:lnSpc>
              <a:spcBef>
                <a:spcPct val="0"/>
              </a:spcBef>
              <a:spcAft>
                <a:spcPct val="0"/>
              </a:spcAft>
              <a:buClrTx/>
              <a:buSzTx/>
            </a:pP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knowledge or skill repertoire of the GA/RA.</a:t>
            </a:r>
          </a:p>
          <a:p>
            <a:pPr marL="574675" marR="0" lvl="0" indent="-574675" algn="l" defTabSz="914400" rtl="0" eaLnBrk="1" fontAlgn="base" latinLnBrk="0" hangingPunct="1">
              <a:lnSpc>
                <a:spcPct val="100000"/>
              </a:lnSpc>
              <a:spcBef>
                <a:spcPct val="0"/>
              </a:spcBef>
              <a:spcAft>
                <a:spcPct val="0"/>
              </a:spcAft>
              <a:buClrTx/>
              <a:buSzTx/>
            </a:pPr>
            <a:endParaRPr lang="en-US" sz="1400" dirty="0" smtClean="0">
              <a:latin typeface="Times New Roman" pitchFamily="18" charset="0"/>
              <a:ea typeface="Calibri" pitchFamily="34" charset="0"/>
              <a:cs typeface="Times New Roman" pitchFamily="18" charset="0"/>
            </a:endParaRPr>
          </a:p>
          <a:p>
            <a:pPr marL="574675" marR="0" lvl="0" indent="-574675" algn="l" defTabSz="914400" rtl="0" eaLnBrk="1" fontAlgn="base" latinLnBrk="0" hangingPunct="1">
              <a:lnSpc>
                <a:spcPct val="100000"/>
              </a:lnSpc>
              <a:spcBef>
                <a:spcPct val="0"/>
              </a:spcBef>
              <a:spcAft>
                <a:spcPct val="0"/>
              </a:spcAft>
              <a:buClrTx/>
              <a:buSzTx/>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  As a final general principal, the relationship between the faculty member and a GA/RA should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be</a:t>
            </a:r>
          </a:p>
          <a:p>
            <a:pPr marL="574675" marR="0" lvl="0" indent="-574675" algn="l" defTabSz="914400" rtl="0" eaLnBrk="1" fontAlgn="base" latinLnBrk="0" hangingPunct="1">
              <a:lnSpc>
                <a:spcPct val="100000"/>
              </a:lnSpc>
              <a:spcBef>
                <a:spcPct val="0"/>
              </a:spcBef>
              <a:spcAft>
                <a:spcPct val="0"/>
              </a:spcAft>
              <a:buClrTx/>
              <a:buSzTx/>
            </a:pPr>
            <a:r>
              <a:rPr lang="en-US" sz="1400" dirty="0">
                <a:latin typeface="Times New Roman" pitchFamily="18" charset="0"/>
                <a:ea typeface="Calibri" pitchFamily="34" charset="0"/>
                <a:cs typeface="Times New Roman" pitchFamily="18" charset="0"/>
              </a:rPr>
              <a:t> </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of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colleagues working together to accomplish important tasks.  The responsibility for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maintaining</a:t>
            </a:r>
          </a:p>
          <a:p>
            <a:pPr marL="574675" marR="0" lvl="0" indent="-574675" algn="l" defTabSz="914400" rtl="0" eaLnBrk="1" fontAlgn="base" latinLnBrk="0" hangingPunct="1">
              <a:lnSpc>
                <a:spcPct val="100000"/>
              </a:lnSpc>
              <a:spcBef>
                <a:spcPct val="0"/>
              </a:spcBef>
              <a:spcAft>
                <a:spcPct val="0"/>
              </a:spcAft>
              <a:buClrTx/>
              <a:buSzTx/>
            </a:pPr>
            <a:r>
              <a:rPr lang="en-US" sz="1400" dirty="0">
                <a:latin typeface="Times New Roman" pitchFamily="18" charset="0"/>
                <a:ea typeface="Calibri" pitchFamily="34" charset="0"/>
                <a:cs typeface="Times New Roman" pitchFamily="18" charset="0"/>
              </a:rPr>
              <a:t> </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such a relationship is mutual, but the faculty member has the greater share of the responsibility.</a:t>
            </a:r>
          </a:p>
          <a:p>
            <a:pPr marL="574675" marR="0" lvl="0" indent="-574675" algn="l" defTabSz="914400" rtl="0" eaLnBrk="1" fontAlgn="base" latinLnBrk="0" hangingPunct="1">
              <a:lnSpc>
                <a:spcPct val="100000"/>
              </a:lnSpc>
              <a:spcBef>
                <a:spcPct val="0"/>
              </a:spcBef>
              <a:spcAft>
                <a:spcPct val="0"/>
              </a:spcAft>
              <a:buClrTx/>
              <a:buSzTx/>
            </a:pPr>
            <a:endParaRPr lang="en-US" sz="1400" dirty="0" smtClean="0">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AutoNum type="alphaUcPeriod" startAt="6"/>
              <a:tabLst/>
            </a:pPr>
            <a:r>
              <a:rPr kumimoji="0" lang="en-US" sz="1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Ideal Assistants:</a:t>
            </a:r>
          </a:p>
          <a:p>
            <a:pPr marL="228600" marR="0" lvl="0" indent="-228600" algn="l" defTabSz="914400" rtl="0" eaLnBrk="0" fontAlgn="base" latinLnBrk="0" hangingPunct="0">
              <a:lnSpc>
                <a:spcPct val="100000"/>
              </a:lnSpc>
              <a:spcBef>
                <a:spcPct val="0"/>
              </a:spcBef>
              <a:spcAft>
                <a:spcPct val="0"/>
              </a:spcAft>
              <a:buClrTx/>
              <a:buSzTx/>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625475" lvl="1" indent="-285750" eaLnBrk="0" fontAlgn="base" hangingPunct="0">
              <a:spcBef>
                <a:spcPct val="0"/>
              </a:spcBef>
              <a:spcAft>
                <a:spcPct val="0"/>
              </a:spcAft>
              <a:buFont typeface="Wingdings" pitchFamily="2" charset="2"/>
              <a:buChar char="v"/>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Are careful and thoughtful</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625475" lvl="1" indent="-285750" eaLnBrk="0" fontAlgn="base" hangingPunct="0">
              <a:spcBef>
                <a:spcPct val="0"/>
              </a:spcBef>
              <a:spcAft>
                <a:spcPct val="0"/>
              </a:spcAft>
              <a:buFont typeface="Wingdings" pitchFamily="2" charset="2"/>
              <a:buChar char="v"/>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Familiarize themselves with their supervisor’s work, methodologies, research interests, and teaching</a:t>
            </a:r>
          </a:p>
          <a:p>
            <a:pPr lvl="1" eaLnBrk="0" fontAlgn="base" hangingPunct="0">
              <a:spcBef>
                <a:spcPct val="0"/>
              </a:spcBef>
              <a:spcAft>
                <a:spcPct val="0"/>
              </a:spcAf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skills.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625475" lvl="1" indent="-285750" eaLnBrk="0" fontAlgn="base" hangingPunct="0">
              <a:spcBef>
                <a:spcPct val="0"/>
              </a:spcBef>
              <a:spcAft>
                <a:spcPct val="0"/>
              </a:spcAft>
              <a:buFont typeface="Wingdings" pitchFamily="2" charset="2"/>
              <a:buChar char="v"/>
            </a:pP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Set up an initial meeting with their supervisor and inquire about his/her  availability, skills and </a:t>
            </a:r>
          </a:p>
          <a:p>
            <a:pPr lvl="1" eaLnBrk="0" fontAlgn="base" hangingPunct="0">
              <a:spcBef>
                <a:spcPct val="0"/>
              </a:spcBef>
              <a:spcAft>
                <a:spcPct val="0"/>
              </a:spcAft>
            </a:pPr>
            <a:r>
              <a:rPr lang="en-US" sz="1400" dirty="0" smtClean="0">
                <a:latin typeface="Times New Roman" pitchFamily="18" charset="0"/>
                <a:ea typeface="Calibri" pitchFamily="34" charset="0"/>
                <a:cs typeface="Times New Roman" pitchFamily="18" charset="0"/>
              </a:rPr>
              <a:t>  </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strengths,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expectations, policies, ability to communicate and the teaching and  learning objectives.</a:t>
            </a:r>
          </a:p>
          <a:p>
            <a:pPr marL="625475" lvl="1" indent="-285750" eaLnBrk="0" fontAlgn="base" hangingPunct="0">
              <a:spcBef>
                <a:spcPct val="0"/>
              </a:spcBef>
              <a:spcAft>
                <a:spcPct val="0"/>
              </a:spcAft>
              <a:buFont typeface="Wingdings" pitchFamily="2" charset="2"/>
              <a:buChar char="v"/>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Make the time they spend with their faculty supervisor meaningful:</a:t>
            </a:r>
            <a:endParaRPr lang="en-US" sz="1400" dirty="0" smtClean="0">
              <a:latin typeface="Times New Roman" pitchFamily="18" charset="0"/>
              <a:ea typeface="Calibri" pitchFamily="34" charset="0"/>
              <a:cs typeface="Times New Roman" pitchFamily="18" charset="0"/>
            </a:endParaRPr>
          </a:p>
          <a:p>
            <a:pPr marL="1082675" lvl="2" indent="-285750" eaLnBrk="0" fontAlgn="base" hangingPunct="0">
              <a:spcBef>
                <a:spcPct val="0"/>
              </a:spcBef>
              <a:spcAft>
                <a:spcPct val="0"/>
              </a:spcAft>
              <a:buFont typeface="Arial" pitchFamily="34" charset="0"/>
              <a:buChar char="•"/>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Arrive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appointments on time.</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1082675" lvl="2" indent="-285750" eaLnBrk="0" fontAlgn="base" hangingPunct="0">
              <a:spcBef>
                <a:spcPct val="0"/>
              </a:spcBef>
              <a:spcAft>
                <a:spcPct val="0"/>
              </a:spcAft>
              <a:buFont typeface="Arial" pitchFamily="34" charset="0"/>
              <a:buChar char="•"/>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Submit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work promptly.</a:t>
            </a:r>
          </a:p>
          <a:p>
            <a:pPr marL="1082675" lvl="2" indent="-285750" eaLnBrk="0" fontAlgn="base" hangingPunct="0">
              <a:spcBef>
                <a:spcPct val="0"/>
              </a:spcBef>
              <a:spcAft>
                <a:spcPct val="0"/>
              </a:spcAft>
              <a:buFont typeface="Arial" pitchFamily="34" charset="0"/>
              <a:buChar char="•"/>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Come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meetings prepared with specific goals, questions, and tasks they would like to </a:t>
            </a:r>
            <a:endParaRPr lang="en-US" sz="1400" dirty="0">
              <a:latin typeface="Times New Roman" pitchFamily="18" charset="0"/>
              <a:ea typeface="Calibri" pitchFamily="34" charset="0"/>
              <a:cs typeface="Times New Roman" pitchFamily="18" charset="0"/>
            </a:endParaRPr>
          </a:p>
          <a:p>
            <a:pPr marL="796925" lvl="2" eaLnBrk="0" fontAlgn="base" hangingPunct="0">
              <a:spcBef>
                <a:spcPct val="0"/>
              </a:spcBef>
              <a:spcAft>
                <a:spcPct val="0"/>
              </a:spcAft>
            </a:pP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accomplish in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that meeting.</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625475" lvl="1" indent="-285750" eaLnBrk="0" fontAlgn="base" hangingPunct="0">
              <a:spcBef>
                <a:spcPct val="0"/>
              </a:spcBef>
              <a:spcAft>
                <a:spcPct val="0"/>
              </a:spcAft>
              <a:buFont typeface="Wingdings" pitchFamily="2" charset="2"/>
              <a:buChar char="v"/>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Communicate regularly:</a:t>
            </a:r>
            <a:endParaRPr lang="en-US" sz="1400" dirty="0" smtClean="0">
              <a:latin typeface="Times New Roman" pitchFamily="18" charset="0"/>
              <a:cs typeface="Times New Roman" pitchFamily="18" charset="0"/>
            </a:endParaRPr>
          </a:p>
          <a:p>
            <a:pPr marL="1082675" lvl="1" indent="-285750" eaLnBrk="0" fontAlgn="base" hangingPunct="0">
              <a:spcBef>
                <a:spcPct val="0"/>
              </a:spcBef>
              <a:spcAft>
                <a:spcPct val="0"/>
              </a:spcAft>
              <a:buFont typeface="Arial" pitchFamily="34" charset="0"/>
              <a:buChar char="•"/>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Inform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their supervisor at least once a month about the progress or concerns regarding their</a:t>
            </a:r>
          </a:p>
          <a:p>
            <a:pPr marL="796925" lvl="1" eaLnBrk="0" fontAlgn="base" hangingPunct="0">
              <a:spcBef>
                <a:spcPct val="0"/>
              </a:spcBef>
              <a:spcAft>
                <a:spcPct val="0"/>
              </a:spcAft>
            </a:pP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assignments.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1082675" marR="0" lvl="1" indent="-28575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Inform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their supervisor of any changes in schedules.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1082675" marR="0" lvl="1" indent="-28575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Inform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their supervisor of any additional training or experience they need to accomplish their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goals</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and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advice to reach them.</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457200" y="625248"/>
            <a:ext cx="82296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625475" marR="0" lvl="0" indent="-28575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Clarify expectations pertaining to</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lang="en-US" sz="600" dirty="0" smtClean="0">
              <a:latin typeface="Arial" pitchFamily="34" charset="0"/>
            </a:endParaRPr>
          </a:p>
          <a:p>
            <a:pPr marL="1082675" lvl="1" indent="-285750" fontAlgn="base">
              <a:spcBef>
                <a:spcPct val="0"/>
              </a:spcBef>
              <a:spcAft>
                <a:spcPct val="0"/>
              </a:spcAft>
              <a:buFont typeface="Arial" pitchFamily="34" charset="0"/>
              <a:buChar char="•"/>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Frequency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of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meetings</a:t>
            </a:r>
          </a:p>
          <a:p>
            <a:pPr marL="1082675" lvl="1" indent="-285750" fontAlgn="base">
              <a:spcBef>
                <a:spcPct val="0"/>
              </a:spcBef>
              <a:spcAft>
                <a:spcPct val="0"/>
              </a:spcAft>
              <a:buFont typeface="Arial" pitchFamily="34" charset="0"/>
              <a:buChar char="•"/>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Preparations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meetings.</a:t>
            </a:r>
          </a:p>
          <a:p>
            <a:pPr marL="1082675" lvl="1" indent="-285750" fontAlgn="base">
              <a:spcBef>
                <a:spcPct val="0"/>
              </a:spcBef>
              <a:spcAft>
                <a:spcPct val="0"/>
              </a:spcAft>
              <a:buFont typeface="Arial" pitchFamily="34" charset="0"/>
              <a:buChar char="•"/>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Submission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and evaluation of work</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1082675" lvl="1" indent="-285750" fontAlgn="base">
              <a:spcBef>
                <a:spcPct val="0"/>
              </a:spcBef>
              <a:spcAft>
                <a:spcPct val="0"/>
              </a:spcAft>
              <a:buFont typeface="Arial" pitchFamily="34" charset="0"/>
              <a:buChar char="•"/>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Policies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work hours and University holidays</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1082675" lvl="1" indent="-285750" fontAlgn="base">
              <a:spcBef>
                <a:spcPct val="0"/>
              </a:spcBef>
              <a:spcAft>
                <a:spcPct val="0"/>
              </a:spcAft>
              <a:buFont typeface="Arial" pitchFamily="34" charset="0"/>
              <a:buChar char="•"/>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Policies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academic conduct and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integrity.</a:t>
            </a:r>
          </a:p>
          <a:p>
            <a:pPr marL="1082675" lvl="1" indent="-285750" fontAlgn="base">
              <a:spcBef>
                <a:spcPct val="0"/>
              </a:spcBef>
              <a:spcAft>
                <a:spcPct val="0"/>
              </a:spcAft>
              <a:buFont typeface="Arial" pitchFamily="34" charset="0"/>
              <a:buChar char="•"/>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Policies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collaborative issues such as ownership, sharing data, attribution of contribution, to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research</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c</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opyrights, and patents. </a:t>
            </a:r>
          </a:p>
          <a:p>
            <a:pPr marL="742950" marR="0" lvl="1" indent="-285750" algn="l" defTabSz="914400" rtl="0" eaLnBrk="0" fontAlgn="base" latinLnBrk="0" hangingPunct="0">
              <a:lnSpc>
                <a:spcPct val="100000"/>
              </a:lnSpc>
              <a:spcBef>
                <a:spcPct val="0"/>
              </a:spcBef>
              <a:spcAft>
                <a:spcPct val="0"/>
              </a:spcAft>
              <a:buClrTx/>
              <a:buSzTx/>
              <a:buFont typeface="Wingdings" pitchFamily="2" charset="2"/>
              <a:buChar char="v"/>
              <a:tabLst/>
            </a:pPr>
            <a:endParaRPr lang="en-US" sz="1400" dirty="0" smtClean="0">
              <a:latin typeface="Times New Roman" pitchFamily="18" charset="0"/>
              <a:ea typeface="Calibri" pitchFamily="34" charset="0"/>
              <a:cs typeface="Times New Roman" pitchFamily="18" charset="0"/>
            </a:endParaRPr>
          </a:p>
          <a:p>
            <a:pPr marL="625475" marR="0" lvl="1" indent="-28575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Are proactive in their interactions with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supervisors:</a:t>
            </a:r>
          </a:p>
          <a:p>
            <a:pPr marL="1082675" lvl="2" indent="-285750" eaLnBrk="0" fontAlgn="base" hangingPunct="0">
              <a:spcBef>
                <a:spcPct val="0"/>
              </a:spcBef>
              <a:spcAft>
                <a:spcPct val="0"/>
              </a:spcAft>
              <a:buFont typeface="Arial" pitchFamily="34" charset="0"/>
              <a:buChar char="•"/>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Ask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their supervisor for information or advice on workshops, colloquia, conferences, seminars,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and job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opportunities that will enhance their professional interest and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development.</a:t>
            </a:r>
          </a:p>
          <a:p>
            <a:pPr marL="1082675" lvl="2" indent="-285750" eaLnBrk="0" fontAlgn="base" hangingPunct="0">
              <a:spcBef>
                <a:spcPct val="0"/>
              </a:spcBef>
              <a:spcAft>
                <a:spcPct val="0"/>
              </a:spcAft>
              <a:buFont typeface="Arial" pitchFamily="34" charset="0"/>
              <a:buChar char="•"/>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Follow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their supervisor</a:t>
            </a:r>
            <a:r>
              <a:rPr kumimoji="0" lang="en-US"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advice</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1082675" lvl="2" indent="-285750" eaLnBrk="0" fontAlgn="base" hangingPunct="0">
              <a:spcBef>
                <a:spcPct val="0"/>
              </a:spcBef>
              <a:spcAft>
                <a:spcPct val="0"/>
              </a:spcAft>
              <a:buFont typeface="Arial" pitchFamily="34" charset="0"/>
              <a:buChar char="•"/>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Read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literature, listen to advice and follow through on their supervisor</a:t>
            </a:r>
            <a:r>
              <a:rPr kumimoji="0" lang="en-US"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suggestions.</a:t>
            </a:r>
            <a:endParaRPr lang="en-US" sz="1400" dirty="0" smtClean="0">
              <a:latin typeface="Times New Roman" pitchFamily="18" charset="0"/>
              <a:cs typeface="Times New Roman" pitchFamily="18" charset="0"/>
            </a:endParaRPr>
          </a:p>
          <a:p>
            <a:pPr marL="746125" lvl="1" indent="-171450" eaLnBrk="0" fontAlgn="base" hangingPunct="0">
              <a:spcBef>
                <a:spcPct val="0"/>
              </a:spcBef>
              <a:spcAft>
                <a:spcPct val="0"/>
              </a:spcAft>
              <a:buFont typeface="Wingdings" pitchFamily="2" charset="2"/>
              <a:buChar char="v"/>
            </a:pPr>
            <a:endParaRPr kumimoji="0" lang="en-US" sz="6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AutoNum type="alphaUcPeriod" startAt="7"/>
              <a:tabLst/>
            </a:pPr>
            <a:r>
              <a:rPr kumimoji="0" lang="en-US" sz="1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Required Reading Documents in Conjunction with Employment at UTSA.</a:t>
            </a: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All Required Reading Documents can also be accessed through the following link:  </a:t>
            </a:r>
          </a:p>
          <a:p>
            <a:pPr marL="342900" marR="0" lvl="0" indent="-342900" algn="l" defTabSz="914400" rtl="0" eaLnBrk="0" fontAlgn="base" latinLnBrk="0" hangingPunct="0">
              <a:lnSpc>
                <a:spcPct val="100000"/>
              </a:lnSpc>
              <a:spcBef>
                <a:spcPct val="0"/>
              </a:spcBef>
              <a:spcAft>
                <a:spcPct val="0"/>
              </a:spcAft>
              <a:buClrTx/>
              <a:buSzTx/>
              <a:tabLst/>
            </a:pPr>
            <a:r>
              <a:rPr lang="en-US" sz="1400" dirty="0" smtClean="0">
                <a:solidFill>
                  <a:schemeClr val="accent1"/>
                </a:solidFill>
                <a:latin typeface="Times New Roman" pitchFamily="18" charset="0"/>
                <a:cs typeface="Times New Roman" pitchFamily="18" charset="0"/>
              </a:rPr>
              <a:t>	</a:t>
            </a:r>
            <a:r>
              <a:rPr lang="en-US" sz="1400" dirty="0" smtClean="0">
                <a:latin typeface="Times New Roman" pitchFamily="18" charset="0"/>
                <a:cs typeface="Times New Roman" pitchFamily="18" charset="0"/>
                <a:hlinkClick r:id="rId3"/>
              </a:rPr>
              <a:t>http://utsa.edu/hr/employment/newemployeereadingdocuments.html</a:t>
            </a:r>
            <a:r>
              <a:rPr lang="en-US" sz="1400" dirty="0" smtClean="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tabLst/>
            </a:pPr>
            <a:r>
              <a:rPr lang="en-US" sz="1400" dirty="0" smtClean="0">
                <a:latin typeface="Times New Roman" pitchFamily="18" charset="0"/>
                <a:cs typeface="Times New Roman" pitchFamily="18" charset="0"/>
              </a:rPr>
              <a:t>         </a:t>
            </a:r>
            <a:endParaRPr kumimoji="0" lang="en-US" sz="1400" b="0" i="0" u="none" strike="noStrike" cap="none" normalizeH="0" dirty="0" smtClean="0">
              <a:ln>
                <a:noFill/>
              </a:ln>
              <a:effectLst/>
              <a:latin typeface="Times New Roman" pitchFamily="18" charset="0"/>
              <a:cs typeface="Times New Roman" pitchFamily="18" charset="0"/>
            </a:endParaRPr>
          </a:p>
          <a:p>
            <a:pPr marL="796925" lvl="1" eaLnBrk="0" fontAlgn="base" hangingPunct="0">
              <a:spcBef>
                <a:spcPct val="0"/>
              </a:spcBef>
              <a:spcAft>
                <a:spcPct val="0"/>
              </a:spcAft>
              <a:buFontTx/>
              <a:buChar char="•"/>
              <a:tabLst>
                <a:tab pos="339725" algn="l"/>
              </a:tabLst>
            </a:pPr>
            <a:r>
              <a:rPr kumimoji="0" lang="en-US" sz="1400" b="0" i="0" u="none" strike="noStrike" cap="none" normalizeH="0" dirty="0" smtClean="0">
                <a:ln>
                  <a:noFill/>
                </a:ln>
                <a:effectLst/>
                <a:latin typeface="Times New Roman" pitchFamily="18" charset="0"/>
                <a:ea typeface="Calibri" pitchFamily="34" charset="0"/>
                <a:cs typeface="Times New Roman" pitchFamily="18" charset="0"/>
                <a:hlinkClick r:id="rId4"/>
              </a:rPr>
              <a:t>Excerpts from current Appropriations Bill</a:t>
            </a:r>
            <a:endParaRPr kumimoji="0" lang="en-US" sz="1400" b="0" i="0" u="none" strike="noStrike" cap="none" normalizeH="0" dirty="0" smtClean="0">
              <a:ln>
                <a:noFill/>
              </a:ln>
              <a:effectLst/>
              <a:latin typeface="Times New Roman" pitchFamily="18" charset="0"/>
              <a:ea typeface="Calibri" pitchFamily="34" charset="0"/>
              <a:cs typeface="Times New Roman" pitchFamily="18" charset="0"/>
            </a:endParaRPr>
          </a:p>
          <a:p>
            <a:pPr marL="796925" lvl="1" eaLnBrk="0" fontAlgn="base" hangingPunct="0">
              <a:spcBef>
                <a:spcPct val="0"/>
              </a:spcBef>
              <a:spcAft>
                <a:spcPct val="0"/>
              </a:spcAft>
              <a:buFontTx/>
              <a:buChar char="•"/>
            </a:pPr>
            <a:r>
              <a:rPr kumimoji="0" lang="en-US" sz="1400" b="0" i="0" u="none" strike="noStrike" cap="none" normalizeH="0" dirty="0" smtClean="0">
                <a:ln>
                  <a:noFill/>
                </a:ln>
                <a:effectLst/>
                <a:latin typeface="Times New Roman" pitchFamily="18" charset="0"/>
                <a:ea typeface="Calibri" pitchFamily="34" charset="0"/>
                <a:cs typeface="Times New Roman" pitchFamily="18" charset="0"/>
                <a:hlinkClick r:id="rId5"/>
              </a:rPr>
              <a:t>Drug Free Schools &amp; Communities Act</a:t>
            </a:r>
            <a:endParaRPr kumimoji="0" lang="en-US" sz="1400" b="0" i="0" u="none" strike="noStrike" cap="none" normalizeH="0" dirty="0" smtClean="0">
              <a:ln>
                <a:noFill/>
              </a:ln>
              <a:effectLst/>
              <a:latin typeface="Times New Roman" pitchFamily="18" charset="0"/>
              <a:ea typeface="Calibri" pitchFamily="34" charset="0"/>
              <a:cs typeface="Times New Roman" pitchFamily="18" charset="0"/>
            </a:endParaRPr>
          </a:p>
          <a:p>
            <a:pPr marL="796925" lvl="1" eaLnBrk="0" fontAlgn="base" hangingPunct="0">
              <a:spcBef>
                <a:spcPct val="0"/>
              </a:spcBef>
              <a:spcAft>
                <a:spcPct val="0"/>
              </a:spcAft>
              <a:buFontTx/>
              <a:buChar char="•"/>
            </a:pPr>
            <a:r>
              <a:rPr kumimoji="0" lang="en-US" sz="1400" b="0" i="0" u="none" strike="noStrike" cap="none" normalizeH="0" dirty="0" smtClean="0">
                <a:ln>
                  <a:noFill/>
                </a:ln>
                <a:effectLst/>
                <a:latin typeface="Times New Roman" pitchFamily="18" charset="0"/>
                <a:ea typeface="Calibri" pitchFamily="34" charset="0"/>
                <a:cs typeface="Times New Roman" pitchFamily="18" charset="0"/>
                <a:hlinkClick r:id="rId6"/>
              </a:rPr>
              <a:t>Policy on Drugs and Alcohol / Policy on Smoking</a:t>
            </a:r>
            <a:endParaRPr kumimoji="0" lang="en-US" sz="1400" b="0" i="0" u="none" strike="noStrike" cap="none" normalizeH="0" dirty="0" smtClean="0">
              <a:ln>
                <a:noFill/>
              </a:ln>
              <a:effectLst/>
              <a:latin typeface="Times New Roman" pitchFamily="18" charset="0"/>
              <a:ea typeface="Calibri" pitchFamily="34" charset="0"/>
              <a:cs typeface="Times New Roman" pitchFamily="18" charset="0"/>
            </a:endParaRPr>
          </a:p>
          <a:p>
            <a:pPr marL="796925" lvl="1" eaLnBrk="0" fontAlgn="base" hangingPunct="0">
              <a:spcBef>
                <a:spcPct val="0"/>
              </a:spcBef>
              <a:spcAft>
                <a:spcPct val="0"/>
              </a:spcAft>
              <a:buFontTx/>
              <a:buChar char="•"/>
            </a:pPr>
            <a:r>
              <a:rPr kumimoji="0" lang="en-US" sz="1400" b="0" i="0" u="none" strike="noStrike" cap="none" normalizeH="0" dirty="0" smtClean="0">
                <a:ln>
                  <a:noFill/>
                </a:ln>
                <a:effectLst/>
                <a:latin typeface="Times New Roman" pitchFamily="18" charset="0"/>
                <a:ea typeface="Calibri" pitchFamily="34" charset="0"/>
                <a:cs typeface="Times New Roman" pitchFamily="18" charset="0"/>
                <a:hlinkClick r:id="rId7"/>
              </a:rPr>
              <a:t>HIV, AIDS and the Workplace</a:t>
            </a:r>
            <a:endParaRPr kumimoji="0" lang="en-US" sz="1400" b="0" i="0" u="none" strike="noStrike" cap="none" normalizeH="0" dirty="0" smtClean="0">
              <a:ln>
                <a:noFill/>
              </a:ln>
              <a:effectLst/>
              <a:latin typeface="Times New Roman" pitchFamily="18" charset="0"/>
              <a:ea typeface="Calibri" pitchFamily="34" charset="0"/>
              <a:cs typeface="Times New Roman" pitchFamily="18" charset="0"/>
            </a:endParaRPr>
          </a:p>
          <a:p>
            <a:pPr marL="796925" lvl="1" eaLnBrk="0" fontAlgn="base" hangingPunct="0">
              <a:spcBef>
                <a:spcPct val="0"/>
              </a:spcBef>
              <a:spcAft>
                <a:spcPct val="0"/>
              </a:spcAft>
              <a:buFontTx/>
              <a:buChar char="•"/>
            </a:pPr>
            <a:r>
              <a:rPr kumimoji="0" lang="en-US" sz="1400" b="0" i="0" u="none" strike="noStrike" cap="none" normalizeH="0" dirty="0" smtClean="0">
                <a:ln>
                  <a:noFill/>
                </a:ln>
                <a:effectLst/>
                <a:latin typeface="Times New Roman" pitchFamily="18" charset="0"/>
                <a:ea typeface="Calibri" pitchFamily="34" charset="0"/>
                <a:cs typeface="Times New Roman" pitchFamily="18" charset="0"/>
                <a:hlinkClick r:id="rId8"/>
              </a:rPr>
              <a:t>Discrimination and the Law</a:t>
            </a:r>
            <a:endParaRPr kumimoji="0" lang="en-US" sz="1400" b="0" i="0" u="none" strike="noStrike" cap="none" normalizeH="0" dirty="0" smtClean="0">
              <a:ln>
                <a:noFill/>
              </a:ln>
              <a:effectLst/>
              <a:latin typeface="Times New Roman" pitchFamily="18" charset="0"/>
              <a:ea typeface="Calibri" pitchFamily="34" charset="0"/>
              <a:cs typeface="Times New Roman" pitchFamily="18" charset="0"/>
            </a:endParaRPr>
          </a:p>
          <a:p>
            <a:pPr marL="796925" lvl="1" eaLnBrk="0" fontAlgn="base" hangingPunct="0">
              <a:spcBef>
                <a:spcPct val="0"/>
              </a:spcBef>
              <a:spcAft>
                <a:spcPct val="0"/>
              </a:spcAft>
              <a:buFontTx/>
              <a:buChar char="•"/>
            </a:pPr>
            <a:r>
              <a:rPr kumimoji="0" lang="en-US" sz="1400" b="0" i="0" u="none" strike="noStrike" cap="none" normalizeH="0" dirty="0" smtClean="0">
                <a:ln>
                  <a:noFill/>
                </a:ln>
                <a:effectLst/>
                <a:latin typeface="Times New Roman" pitchFamily="18" charset="0"/>
                <a:ea typeface="Calibri" pitchFamily="34" charset="0"/>
                <a:cs typeface="Times New Roman" pitchFamily="18" charset="0"/>
                <a:hlinkClick r:id="rId9"/>
              </a:rPr>
              <a:t>Understanding Harassment</a:t>
            </a:r>
            <a:endParaRPr kumimoji="0" lang="en-US" sz="1400" b="0" i="0" u="none" strike="noStrike" cap="none" normalizeH="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457200" y="360873"/>
            <a:ext cx="82296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082675" lvl="1" indent="-285750" eaLnBrk="0" fontAlgn="base" hangingPunct="0">
              <a:spcBef>
                <a:spcPct val="0"/>
              </a:spcBef>
              <a:spcAft>
                <a:spcPct val="0"/>
              </a:spcAft>
              <a:buFont typeface="Arial" pitchFamily="34" charset="0"/>
              <a:buChar char="•"/>
            </a:pPr>
            <a:r>
              <a:rPr kumimoji="0" lang="en-US" sz="1400" b="1" i="0"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Conflicts of Interest Policy</a:t>
            </a:r>
            <a:r>
              <a:rPr kumimoji="0" lang="en-US" sz="1400" b="1" i="0"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3"/>
              </a:rPr>
              <a:t>http://www.utsa.edu/hop/chapter4/4-31.html</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After reading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a:t>
            </a:r>
          </a:p>
          <a:p>
            <a:pPr marL="339725" marR="0" lvl="0" algn="l" defTabSz="914400" rtl="0" eaLnBrk="0" fontAlgn="base" latinLnBrk="0" hangingPunct="0">
              <a:lnSpc>
                <a:spcPct val="100000"/>
              </a:lnSpc>
              <a:spcBef>
                <a:spcPct val="0"/>
              </a:spcBef>
              <a:spcAft>
                <a:spcPct val="0"/>
              </a:spcAft>
              <a:buClrTx/>
              <a:buSzTx/>
              <a:tabLst/>
            </a:pPr>
            <a:r>
              <a:rPr lang="en-US" sz="1400" dirty="0">
                <a:latin typeface="Times New Roman" pitchFamily="18" charset="0"/>
                <a:ea typeface="Calibri" pitchFamily="34" charset="0"/>
                <a:cs typeface="Times New Roman" pitchFamily="18" charset="0"/>
              </a:rPr>
              <a:t> </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Conflict</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of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Interest Policy, print the Conflict of Interest Policy Acknowledgement Form,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obtain</a:t>
            </a:r>
          </a:p>
          <a:p>
            <a:pPr marL="339725" marR="0" lvl="0" algn="l" defTabSz="914400" rtl="0" eaLnBrk="0" fontAlgn="base" latinLnBrk="0" hangingPunct="0">
              <a:lnSpc>
                <a:spcPct val="100000"/>
              </a:lnSpc>
              <a:spcBef>
                <a:spcPct val="0"/>
              </a:spcBef>
              <a:spcAft>
                <a:spcPct val="0"/>
              </a:spcAft>
              <a:buClrTx/>
              <a:buSzTx/>
              <a:tabLst/>
            </a:pPr>
            <a:r>
              <a:rPr lang="en-US" sz="1400" dirty="0">
                <a:latin typeface="Times New Roman" pitchFamily="18" charset="0"/>
                <a:ea typeface="Calibri" pitchFamily="34" charset="0"/>
                <a:cs typeface="Times New Roman" pitchFamily="18" charset="0"/>
              </a:rPr>
              <a:t> </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required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signatures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and turn in to Alicia Steeves, in the Dean’s Ofc.  In the event you have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difficulty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obtaining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these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documents, contact HR at 210-458-4250 for assistance. </a:t>
            </a:r>
          </a:p>
          <a:p>
            <a:pPr marL="339725" marR="0" lvl="0" algn="l" defTabSz="914400" rtl="0" eaLnBrk="0" fontAlgn="base" latinLnBrk="0" hangingPunct="0">
              <a:lnSpc>
                <a:spcPct val="100000"/>
              </a:lnSpc>
              <a:spcBef>
                <a:spcPct val="0"/>
              </a:spcBef>
              <a:spcAft>
                <a:spcPct val="0"/>
              </a:spcAft>
              <a:buClrTx/>
              <a:buSzTx/>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233363" marR="0" lvl="0" indent="-233363" algn="l" defTabSz="914400" rtl="0" eaLnBrk="0" fontAlgn="base" latinLnBrk="0" hangingPunct="0">
              <a:lnSpc>
                <a:spcPct val="100000"/>
              </a:lnSpc>
              <a:spcBef>
                <a:spcPct val="0"/>
              </a:spcBef>
              <a:spcAft>
                <a:spcPct val="0"/>
              </a:spcAft>
              <a:buClrTx/>
              <a:buSzTx/>
              <a:tabLst/>
            </a:pPr>
            <a:r>
              <a:rPr lang="en-US" sz="1400" dirty="0" smtClean="0">
                <a:latin typeface="Times New Roman" pitchFamily="18" charset="0"/>
                <a:ea typeface="Calibri" pitchFamily="34" charset="0"/>
                <a:cs typeface="Times New Roman" pitchFamily="18" charset="0"/>
              </a:rPr>
              <a:t>H.  </a:t>
            </a:r>
            <a:r>
              <a:rPr kumimoji="0" lang="en-US" sz="1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Compliance Training – Employee Instructions</a:t>
            </a: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This training must be completed within 30 days of your </a:t>
            </a:r>
          </a:p>
          <a:p>
            <a:pPr marL="342900" marR="0" lvl="0" indent="-342900" algn="l" defTabSz="914400" rtl="0" eaLnBrk="0" fontAlgn="base" latinLnBrk="0" hangingPunct="0">
              <a:lnSpc>
                <a:spcPct val="100000"/>
              </a:lnSpc>
              <a:spcBef>
                <a:spcPct val="0"/>
              </a:spcBef>
              <a:spcAft>
                <a:spcPct val="0"/>
              </a:spcAft>
              <a:buClrTx/>
              <a:buSzTx/>
              <a:tabLst/>
            </a:pPr>
            <a:r>
              <a:rPr lang="en-US" sz="1400" dirty="0" smtClean="0">
                <a:solidFill>
                  <a:srgbClr val="000000"/>
                </a:solidFill>
                <a:latin typeface="Times New Roman" pitchFamily="18" charset="0"/>
                <a:ea typeface="Times New Roman" pitchFamily="18" charset="0"/>
                <a:cs typeface="Times New Roman" pitchFamily="18" charset="0"/>
              </a:rPr>
              <a:t>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assignment appointment date.   As an employee of UTSA, your contribution to the university’s mission</a:t>
            </a:r>
            <a:r>
              <a:rPr kumimoji="0" lang="en-US" sz="1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is</a:t>
            </a:r>
          </a:p>
          <a:p>
            <a:pPr marL="233363" marR="0" lvl="0" indent="-233363" algn="l" defTabSz="914400" rtl="0" eaLnBrk="0" fontAlgn="base" latinLnBrk="0" hangingPunct="0">
              <a:lnSpc>
                <a:spcPct val="100000"/>
              </a:lnSpc>
              <a:spcBef>
                <a:spcPct val="0"/>
              </a:spcBef>
              <a:spcAft>
                <a:spcPct val="0"/>
              </a:spcAft>
              <a:buClrTx/>
              <a:buSzTx/>
              <a:tabLst/>
            </a:pPr>
            <a:r>
              <a:rPr lang="en-US" sz="1400" baseline="0" dirty="0" smtClean="0">
                <a:solidFill>
                  <a:srgbClr val="000000"/>
                </a:solidFill>
                <a:latin typeface="Times New Roman" pitchFamily="18" charset="0"/>
                <a:ea typeface="Times New Roman" pitchFamily="18" charset="0"/>
                <a:cs typeface="Times New Roman" pitchFamily="18" charset="0"/>
              </a:rPr>
              <a:t>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valued and UTSA is committed to providing you with training and resources on compliance issues that may</a:t>
            </a:r>
            <a:r>
              <a:rPr kumimoji="0" lang="en-US" sz="1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impact your job.  Each year, UTSA required that employees complete Compliance Refresher Training.  This training provides employees with general compliance information as well as any updates or changes that have taken effect throughout the past year.  Please make every effort to complete the training by the date indicated.  Training and Development highly recommend that you use the Mozilla Firefox browser to view the online course.   To access your Compliance Refresher training Course, on or off campus, please these instructions:</a:t>
            </a:r>
          </a:p>
          <a:p>
            <a:pPr marL="233363" marR="0" lvl="0" indent="-233363" algn="l" defTabSz="914400" rtl="0" eaLnBrk="0" fontAlgn="base" latinLnBrk="0" hangingPunct="0">
              <a:lnSpc>
                <a:spcPct val="100000"/>
              </a:lnSpc>
              <a:spcBef>
                <a:spcPct val="0"/>
              </a:spcBef>
              <a:spcAft>
                <a:spcPct val="0"/>
              </a:spcAft>
              <a:buClrTx/>
              <a:buSzTx/>
              <a:tabLst/>
            </a:pPr>
            <a:endParaRPr lang="en-US" sz="1400" dirty="0" smtClean="0">
              <a:solidFill>
                <a:srgbClr val="000000"/>
              </a:solidFill>
              <a:latin typeface="Times New Roman" pitchFamily="18" charset="0"/>
              <a:cs typeface="Times New Roman" pitchFamily="18" charset="0"/>
            </a:endParaRPr>
          </a:p>
          <a:p>
            <a:pPr marL="233363" marR="0" lvl="0" indent="-233363" algn="l" defTabSz="914400" rtl="0" eaLnBrk="0" fontAlgn="base" latinLnBrk="0" hangingPunct="0">
              <a:lnSpc>
                <a:spcPct val="100000"/>
              </a:lnSpc>
              <a:spcBef>
                <a:spcPct val="0"/>
              </a:spcBef>
              <a:spcAft>
                <a:spcPct val="0"/>
              </a:spcAft>
              <a:buClrTx/>
              <a:buSzTx/>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1.</a:t>
            </a:r>
            <a:r>
              <a:rPr kumimoji="0" lang="en-US" sz="1400" b="0" i="0" u="none" strike="noStrike" cap="none" normalizeH="0" dirty="0" smtClean="0">
                <a:ln>
                  <a:noFill/>
                </a:ln>
                <a:solidFill>
                  <a:srgbClr val="000000"/>
                </a:solidFill>
                <a:effectLst/>
                <a:latin typeface="Times New Roman" pitchFamily="18" charset="0"/>
                <a:cs typeface="Times New Roman" pitchFamily="18" charset="0"/>
              </a:rPr>
              <a:t>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Go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to My Training </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4"/>
              </a:rPr>
              <a:t>https://mytraining.utsa.edu/</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nd click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Online Training” on the left side of page.</a:t>
            </a:r>
          </a:p>
          <a:p>
            <a:pPr marL="233363" marR="0" lvl="0" indent="-233363" algn="l" defTabSz="914400" rtl="0" eaLnBrk="0" fontAlgn="base" latinLnBrk="0" hangingPunct="0">
              <a:lnSpc>
                <a:spcPct val="100000"/>
              </a:lnSpc>
              <a:spcBef>
                <a:spcPct val="0"/>
              </a:spcBef>
              <a:spcAft>
                <a:spcPct val="0"/>
              </a:spcAft>
              <a:buClrTx/>
              <a:buSzTx/>
              <a:tabLst/>
            </a:pPr>
            <a:r>
              <a:rPr lang="en-US" sz="1400" dirty="0">
                <a:solidFill>
                  <a:srgbClr val="000000"/>
                </a:solidFill>
                <a:latin typeface="Times New Roman" pitchFamily="18" charset="0"/>
                <a:ea typeface="Times New Roman" pitchFamily="18" charset="0"/>
                <a:cs typeface="Times New Roman" pitchFamily="18" charset="0"/>
              </a:rPr>
              <a:t>	</a:t>
            </a:r>
            <a:r>
              <a:rPr lang="en-US" sz="1400" dirty="0" smtClean="0">
                <a:solidFill>
                  <a:srgbClr val="000000"/>
                </a:solidFill>
                <a:latin typeface="Times New Roman" pitchFamily="18" charset="0"/>
                <a:ea typeface="Times New Roman" pitchFamily="18" charset="0"/>
                <a:cs typeface="Times New Roman" pitchFamily="18" charset="0"/>
              </a:rPr>
              <a:t>2.  In center of page under ACKNOWLEGMENTS:  Click on “Compliance Acknowledgements 2013”</a:t>
            </a:r>
            <a:endPar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233363" marR="0" lvl="0" indent="-233363" algn="l" defTabSz="914400" rtl="0" eaLnBrk="0" fontAlgn="base" latinLnBrk="0" hangingPunct="0">
              <a:lnSpc>
                <a:spcPct val="100000"/>
              </a:lnSpc>
              <a:spcBef>
                <a:spcPct val="0"/>
              </a:spcBef>
              <a:spcAft>
                <a:spcPct val="0"/>
              </a:spcAft>
              <a:buClrTx/>
              <a:buSzTx/>
              <a:tabLst/>
            </a:pPr>
            <a:r>
              <a:rPr lang="en-US" sz="1400" dirty="0" smtClean="0">
                <a:solidFill>
                  <a:srgbClr val="000000"/>
                </a:solidFill>
                <a:latin typeface="Times New Roman" pitchFamily="18" charset="0"/>
                <a:cs typeface="Times New Roman" pitchFamily="18" charset="0"/>
              </a:rPr>
              <a:t>	</a:t>
            </a:r>
            <a:r>
              <a:rPr lang="en-US" sz="1400" dirty="0" smtClean="0">
                <a:solidFill>
                  <a:srgbClr val="000000"/>
                </a:solidFill>
                <a:latin typeface="Times New Roman" pitchFamily="18" charset="0"/>
                <a:cs typeface="Times New Roman" pitchFamily="18" charset="0"/>
              </a:rPr>
              <a:t>2.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Enter your Network ID username</a:t>
            </a:r>
            <a:r>
              <a:rPr kumimoji="0" lang="en-US" sz="1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(i.e. ABC123)</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and password.  This is the same ID and password</a:t>
            </a:r>
            <a:r>
              <a:rPr kumimoji="0" lang="en-US" sz="1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you use</a:t>
            </a:r>
          </a:p>
          <a:p>
            <a:pPr marL="233363" marR="0" lvl="0" indent="-233363" algn="l" defTabSz="914400" rtl="0" eaLnBrk="0" fontAlgn="base" latinLnBrk="0" hangingPunct="0">
              <a:lnSpc>
                <a:spcPct val="100000"/>
              </a:lnSpc>
              <a:spcBef>
                <a:spcPct val="0"/>
              </a:spcBef>
              <a:spcAft>
                <a:spcPct val="0"/>
              </a:spcAft>
              <a:buClrTx/>
              <a:buSzTx/>
              <a:tabLst/>
            </a:pPr>
            <a:r>
              <a:rPr lang="en-US" sz="1400" dirty="0">
                <a:solidFill>
                  <a:srgbClr val="000000"/>
                </a:solidFill>
                <a:latin typeface="Times New Roman" pitchFamily="18" charset="0"/>
                <a:ea typeface="Times New Roman" pitchFamily="18" charset="0"/>
                <a:cs typeface="Times New Roman" pitchFamily="18" charset="0"/>
              </a:rPr>
              <a:t> </a:t>
            </a:r>
            <a:r>
              <a:rPr lang="en-US" sz="1400" dirty="0" smtClean="0">
                <a:solidFill>
                  <a:srgbClr val="000000"/>
                </a:solidFill>
                <a:latin typeface="Times New Roman" pitchFamily="18" charset="0"/>
                <a:ea typeface="Times New Roman" pitchFamily="18" charset="0"/>
                <a:cs typeface="Times New Roman" pitchFamily="18" charset="0"/>
              </a:rPr>
              <a:t>        </a:t>
            </a:r>
            <a:r>
              <a:rPr kumimoji="0" lang="en-US" sz="1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to log into a UTSA computer.</a:t>
            </a:r>
            <a:endPar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233363" marR="0" lvl="0" indent="-233363" algn="l" defTabSz="914400" rtl="0" eaLnBrk="0" fontAlgn="base" latinLnBrk="0" hangingPunct="0">
              <a:lnSpc>
                <a:spcPct val="100000"/>
              </a:lnSpc>
              <a:spcBef>
                <a:spcPct val="0"/>
              </a:spcBef>
              <a:spcAft>
                <a:spcPct val="0"/>
              </a:spcAft>
              <a:buClrTx/>
              <a:buSzTx/>
              <a:tabLst/>
            </a:pPr>
            <a:r>
              <a:rPr lang="en-US" sz="1400" dirty="0" smtClean="0">
                <a:solidFill>
                  <a:srgbClr val="000000"/>
                </a:solidFill>
                <a:latin typeface="Times New Roman" pitchFamily="18" charset="0"/>
                <a:cs typeface="Times New Roman" pitchFamily="18" charset="0"/>
              </a:rPr>
              <a:t>	</a:t>
            </a:r>
            <a:r>
              <a:rPr lang="en-US" sz="1400" dirty="0" smtClean="0">
                <a:solidFill>
                  <a:srgbClr val="000000"/>
                </a:solidFill>
                <a:latin typeface="Times New Roman" pitchFamily="18" charset="0"/>
                <a:cs typeface="Times New Roman" pitchFamily="18" charset="0"/>
              </a:rPr>
              <a:t>3.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Read all the information.</a:t>
            </a:r>
            <a:r>
              <a:rPr kumimoji="0" lang="en-US" sz="1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To receive credit you must complete all </a:t>
            </a:r>
            <a:r>
              <a:rPr kumimoji="0" lang="en-US" sz="1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lessons.  Y</a:t>
            </a:r>
            <a:r>
              <a:rPr kumimoji="0" lang="en-US" sz="14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ou </a:t>
            </a:r>
            <a:r>
              <a:rPr kumimoji="0" lang="en-US" sz="14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must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pass </a:t>
            </a:r>
            <a:endPar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233363" marR="0" lvl="0" indent="-233363" algn="l" defTabSz="914400" rtl="0" eaLnBrk="0" fontAlgn="base" latinLnBrk="0" hangingPunct="0">
              <a:lnSpc>
                <a:spcPct val="100000"/>
              </a:lnSpc>
              <a:spcBef>
                <a:spcPct val="0"/>
              </a:spcBef>
              <a:spcAft>
                <a:spcPct val="0"/>
              </a:spcAft>
              <a:buClrTx/>
              <a:buSzTx/>
              <a:tabLst/>
            </a:pPr>
            <a:r>
              <a:rPr lang="en-US" sz="1400" dirty="0" smtClean="0">
                <a:solidFill>
                  <a:srgbClr val="000000"/>
                </a:solidFill>
                <a:latin typeface="Times New Roman" pitchFamily="18" charset="0"/>
                <a:ea typeface="Times New Roman" pitchFamily="18" charset="0"/>
                <a:cs typeface="Times New Roman" pitchFamily="18" charset="0"/>
              </a:rPr>
              <a:t>          </a:t>
            </a:r>
            <a:r>
              <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with a </a:t>
            </a:r>
            <a:r>
              <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minimum </a:t>
            </a:r>
            <a:r>
              <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of 80%)</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to receive credit.</a:t>
            </a:r>
          </a:p>
          <a:p>
            <a:pPr marL="233363" marR="0" lvl="0" indent="-233363" algn="l" defTabSz="914400" rtl="0" eaLnBrk="0" fontAlgn="base" latinLnBrk="0" hangingPunct="0">
              <a:lnSpc>
                <a:spcPct val="100000"/>
              </a:lnSpc>
              <a:spcBef>
                <a:spcPct val="0"/>
              </a:spcBef>
              <a:spcAft>
                <a:spcPct val="0"/>
              </a:spcAft>
              <a:buClrTx/>
              <a:buSzTx/>
              <a:tabLst/>
            </a:pPr>
            <a:r>
              <a:rPr lang="en-US" sz="1400" dirty="0" smtClean="0">
                <a:solidFill>
                  <a:srgbClr val="000000"/>
                </a:solidFill>
                <a:latin typeface="Times New Roman" pitchFamily="18" charset="0"/>
                <a:cs typeface="Times New Roman" pitchFamily="18" charset="0"/>
              </a:rPr>
              <a:t>	</a:t>
            </a:r>
            <a:r>
              <a:rPr lang="en-US" sz="1400" dirty="0" smtClean="0">
                <a:solidFill>
                  <a:srgbClr val="000000"/>
                </a:solidFill>
                <a:latin typeface="Times New Roman" pitchFamily="18" charset="0"/>
                <a:cs typeface="Times New Roman" pitchFamily="18" charset="0"/>
              </a:rPr>
              <a:t>4.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Be sure to complete all lessons before your due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date.</a:t>
            </a:r>
            <a:endPar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233363" marR="0" lvl="0" indent="-233363" algn="l" defTabSz="914400" rtl="0" eaLnBrk="0" fontAlgn="base" latinLnBrk="0" hangingPunct="0">
              <a:lnSpc>
                <a:spcPct val="100000"/>
              </a:lnSpc>
              <a:spcBef>
                <a:spcPct val="0"/>
              </a:spcBef>
              <a:spcAft>
                <a:spcPct val="0"/>
              </a:spcAft>
              <a:buClrTx/>
              <a:buSzTx/>
              <a:tabLst/>
            </a:pPr>
            <a:r>
              <a:rPr lang="en-US" sz="1400" dirty="0" smtClean="0">
                <a:solidFill>
                  <a:srgbClr val="000000"/>
                </a:solidFill>
                <a:latin typeface="Times New Roman" pitchFamily="18" charset="0"/>
                <a:cs typeface="Times New Roman" pitchFamily="18" charset="0"/>
              </a:rPr>
              <a:t>	</a:t>
            </a:r>
            <a:r>
              <a:rPr lang="en-US" sz="1400" dirty="0" smtClean="0">
                <a:solidFill>
                  <a:srgbClr val="000000"/>
                </a:solidFill>
                <a:latin typeface="Times New Roman" pitchFamily="18" charset="0"/>
                <a:cs typeface="Times New Roman" pitchFamily="18" charset="0"/>
              </a:rPr>
              <a:t>5.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You do not have to complete all of the training at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once.</a:t>
            </a:r>
            <a:endParaRPr lang="en-US" sz="1400" dirty="0" smtClean="0">
              <a:latin typeface="Times New Roman" pitchFamily="18" charset="0"/>
              <a:cs typeface="Times New Roman" pitchFamily="18" charset="0"/>
            </a:endParaRPr>
          </a:p>
          <a:p>
            <a:pPr marL="233363" marR="0" lvl="0" indent="-233363" algn="l" defTabSz="914400" rtl="0" eaLnBrk="0" fontAlgn="base" latinLnBrk="0" hangingPunct="0">
              <a:lnSpc>
                <a:spcPct val="100000"/>
              </a:lnSpc>
              <a:spcBef>
                <a:spcPct val="0"/>
              </a:spcBef>
              <a:spcAft>
                <a:spcPct val="0"/>
              </a:spcAft>
              <a:buClrTx/>
              <a:buSzTx/>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6.</a:t>
            </a:r>
            <a:r>
              <a:rPr kumimoji="0" lang="en-US" sz="1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Once you have finished, return to the homepage and verify your completion by checking the </a:t>
            </a:r>
            <a:r>
              <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“Courses   </a:t>
            </a:r>
          </a:p>
          <a:p>
            <a:pPr marL="233363" marR="0" lvl="0" indent="-233363" algn="l" defTabSz="914400" rtl="0" eaLnBrk="0" fontAlgn="base" latinLnBrk="0" hangingPunct="0">
              <a:lnSpc>
                <a:spcPct val="100000"/>
              </a:lnSpc>
              <a:spcBef>
                <a:spcPct val="0"/>
              </a:spcBef>
              <a:spcAft>
                <a:spcPct val="0"/>
              </a:spcAft>
              <a:buClrTx/>
              <a:buSzTx/>
              <a:tabLst/>
            </a:pPr>
            <a:r>
              <a:rPr lang="en-US" sz="1400" b="1" dirty="0" smtClean="0">
                <a:solidFill>
                  <a:srgbClr val="000000"/>
                </a:solidFill>
                <a:latin typeface="Times New Roman" pitchFamily="18" charset="0"/>
                <a:ea typeface="Times New Roman" pitchFamily="18" charset="0"/>
                <a:cs typeface="Times New Roman" pitchFamily="18" charset="0"/>
              </a:rPr>
              <a:t>          </a:t>
            </a:r>
            <a:r>
              <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Complete”</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box, or review our training history.</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lang="en-US" sz="1400" dirty="0" smtClean="0">
                <a:solidFill>
                  <a:srgbClr val="000000"/>
                </a:solidFill>
                <a:latin typeface="Times New Roman" pitchFamily="18" charset="0"/>
                <a:ea typeface="Times New Roman" pitchFamily="18" charset="0"/>
                <a:cs typeface="Times New Roman" pitchFamily="18" charset="0"/>
              </a:rPr>
              <a:t>     </a:t>
            </a:r>
            <a:r>
              <a:rPr lang="en-US" sz="1400" dirty="0" smtClean="0">
                <a:solidFill>
                  <a:srgbClr val="000000"/>
                </a:solidFill>
                <a:latin typeface="Times New Roman" pitchFamily="18" charset="0"/>
                <a:ea typeface="Times New Roman" pitchFamily="18" charset="0"/>
                <a:cs typeface="Times New Roman" pitchFamily="18" charset="0"/>
              </a:rPr>
              <a:t>7</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You must PRINT COMPLETION CERTIFICATE and SUBMIT to Alicia Steeves in the Dean’s Office.  </a:t>
            </a:r>
            <a:r>
              <a:rPr lang="en-US" sz="1400" dirty="0" smtClean="0">
                <a:solidFill>
                  <a:srgbClr val="000000"/>
                </a:solidFill>
                <a:latin typeface="Times New Roman" pitchFamily="18" charset="0"/>
                <a:ea typeface="Times New Roman" pitchFamily="18" charset="0"/>
                <a:cs typeface="Times New Roman" pitchFamily="18" charset="0"/>
              </a:rPr>
              <a:t>  </a:t>
            </a:r>
            <a:endParaRPr kumimoji="0" lang="en-US" sz="140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457200" y="932996"/>
            <a:ext cx="8229600"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00050" marR="0" lvl="0" indent="-400050" algn="l" defTabSz="914400" rtl="0" eaLnBrk="1" fontAlgn="base" latinLnBrk="0" hangingPunct="1">
              <a:lnSpc>
                <a:spcPct val="100000"/>
              </a:lnSpc>
              <a:spcBef>
                <a:spcPct val="0"/>
              </a:spcBef>
              <a:spcAft>
                <a:spcPct val="0"/>
              </a:spcAft>
              <a:buClrTx/>
              <a:buSzTx/>
              <a:buFontTx/>
              <a:buAutoNum type="romanUcPeriod"/>
              <a:tabLst>
                <a:tab pos="1181100" algn="l"/>
              </a:tabLst>
            </a:pPr>
            <a:r>
              <a:rPr kumimoji="0" lang="en-US" sz="14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en-US" sz="1400" b="1" i="0" u="sng"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myUTSAmail</a:t>
            </a:r>
            <a:r>
              <a:rPr kumimoji="0" lang="en-US" sz="14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Account:</a:t>
            </a:r>
          </a:p>
          <a:p>
            <a:pPr marL="400050" marR="0" lvl="0" indent="-400050" algn="l" defTabSz="914400" rtl="0" eaLnBrk="1" fontAlgn="base" latinLnBrk="0" hangingPunct="1">
              <a:lnSpc>
                <a:spcPct val="100000"/>
              </a:lnSpc>
              <a:spcBef>
                <a:spcPct val="0"/>
              </a:spcBef>
              <a:spcAft>
                <a:spcPct val="0"/>
              </a:spcAft>
              <a:buClrTx/>
              <a:buSzTx/>
              <a:buFontTx/>
              <a:buAutoNum type="romanUcPeriod"/>
              <a:tabLst>
                <a:tab pos="1181100" algn="l"/>
              </a:tabLst>
            </a:pPr>
            <a:endParaRPr lang="en-US" sz="1400" b="1" u="sng" dirty="0" smtClean="0">
              <a:solidFill>
                <a:srgbClr val="000000"/>
              </a:solidFill>
              <a:latin typeface="Times New Roman" pitchFamily="18" charset="0"/>
              <a:cs typeface="Times New Roman" pitchFamily="18" charset="0"/>
            </a:endParaRPr>
          </a:p>
          <a:p>
            <a:pPr marL="401638" marR="0" lvl="0" indent="-401638" algn="just" defTabSz="914400" rtl="0" eaLnBrk="1" fontAlgn="base" latinLnBrk="0" hangingPunct="1">
              <a:lnSpc>
                <a:spcPct val="100000"/>
              </a:lnSpc>
              <a:spcBef>
                <a:spcPct val="0"/>
              </a:spcBef>
              <a:spcAft>
                <a:spcPct val="0"/>
              </a:spcAft>
              <a:buClrTx/>
              <a:buSzTx/>
              <a:tabLst>
                <a:tab pos="623888" algn="l"/>
                <a:tab pos="1204913" algn="l"/>
              </a:tabLst>
            </a:pPr>
            <a:r>
              <a:rPr lang="en-US" sz="1400" dirty="0" smtClean="0">
                <a:solidFill>
                  <a:srgbClr val="000000"/>
                </a:solidFill>
                <a:latin typeface="Times New Roman" pitchFamily="18" charset="0"/>
                <a:cs typeface="Times New Roman" pitchFamily="18" charset="0"/>
              </a:rPr>
              <a:t>	1.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This email account will be the primary source of communication between the university and you</a:t>
            </a:r>
            <a:r>
              <a:rPr lang="en-US" sz="1400" dirty="0" smtClean="0">
                <a:solidFill>
                  <a:srgbClr val="000000"/>
                </a:solidFill>
                <a:latin typeface="Times New Roman" pitchFamily="18" charset="0"/>
                <a:ea typeface="Times New Roman" pitchFamily="18" charset="0"/>
                <a:cs typeface="Times New Roman" pitchFamily="18" charset="0"/>
              </a:rPr>
              <a:t>.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If you 	would</a:t>
            </a:r>
            <a:r>
              <a:rPr kumimoji="0" lang="en-US" sz="1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like the University to communicate with you via a personal email, you can request it on ASAP.</a:t>
            </a:r>
            <a:endPar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400050" marR="0" lvl="0" indent="-400050" algn="just" defTabSz="914400" rtl="0" eaLnBrk="1" fontAlgn="base" latinLnBrk="0" hangingPunct="1">
              <a:lnSpc>
                <a:spcPct val="100000"/>
              </a:lnSpc>
              <a:spcBef>
                <a:spcPct val="0"/>
              </a:spcBef>
              <a:spcAft>
                <a:spcPct val="0"/>
              </a:spcAft>
              <a:buClrTx/>
              <a:buSzTx/>
              <a:tabLst>
                <a:tab pos="1204913" algn="l"/>
              </a:tabLst>
            </a:pPr>
            <a:r>
              <a:rPr lang="en-US" sz="1400" dirty="0" smtClean="0">
                <a:solidFill>
                  <a:srgbClr val="000000"/>
                </a:solidFill>
                <a:latin typeface="Times New Roman" pitchFamily="18" charset="0"/>
                <a:cs typeface="Times New Roman" pitchFamily="18" charset="0"/>
              </a:rPr>
              <a:t>	2.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Your </a:t>
            </a:r>
            <a:r>
              <a:rPr kumimoji="0" lang="en-US"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myUTSA</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ID will also be your login for Student Labs, ASAP,</a:t>
            </a:r>
            <a:r>
              <a:rPr kumimoji="0" lang="en-US" sz="1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Blackboard, Financial Aid Claim</a:t>
            </a:r>
          </a:p>
          <a:p>
            <a:pPr marL="400050" marR="0" lvl="0" indent="-400050" algn="just" defTabSz="914400" rtl="0" eaLnBrk="1" fontAlgn="base" latinLnBrk="0" hangingPunct="1">
              <a:lnSpc>
                <a:spcPct val="100000"/>
              </a:lnSpc>
              <a:spcBef>
                <a:spcPct val="0"/>
              </a:spcBef>
              <a:spcAft>
                <a:spcPct val="0"/>
              </a:spcAft>
              <a:buClrTx/>
              <a:buSzTx/>
              <a:tabLst>
                <a:tab pos="1204913" algn="l"/>
              </a:tabLst>
            </a:pPr>
            <a:r>
              <a:rPr lang="en-US" sz="1400" dirty="0">
                <a:solidFill>
                  <a:srgbClr val="000000"/>
                </a:solidFill>
                <a:latin typeface="Times New Roman" pitchFamily="18" charset="0"/>
                <a:ea typeface="Times New Roman" pitchFamily="18" charset="0"/>
                <a:cs typeface="Times New Roman" pitchFamily="18" charset="0"/>
              </a:rPr>
              <a:t> </a:t>
            </a:r>
            <a:r>
              <a:rPr lang="en-US" sz="1400" dirty="0" smtClean="0">
                <a:solidFill>
                  <a:srgbClr val="000000"/>
                </a:solidFill>
                <a:latin typeface="Times New Roman" pitchFamily="18" charset="0"/>
                <a:ea typeface="Times New Roman" pitchFamily="18" charset="0"/>
                <a:cs typeface="Times New Roman" pitchFamily="18" charset="0"/>
              </a:rPr>
              <a:t>      </a:t>
            </a:r>
            <a:r>
              <a:rPr kumimoji="0" lang="en-US" sz="1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and other UTSA network resources.  </a:t>
            </a:r>
            <a:endPar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400050" lvl="0" indent="-400050" fontAlgn="base">
              <a:spcBef>
                <a:spcPct val="0"/>
              </a:spcBef>
              <a:spcAft>
                <a:spcPct val="0"/>
              </a:spcAft>
              <a:tabLst>
                <a:tab pos="1181100" algn="l"/>
              </a:tabLst>
            </a:pPr>
            <a:r>
              <a:rPr lang="en-US" sz="1400" dirty="0" smtClean="0">
                <a:solidFill>
                  <a:srgbClr val="000000"/>
                </a:solidFill>
                <a:latin typeface="Times New Roman" pitchFamily="18" charset="0"/>
                <a:cs typeface="Times New Roman" pitchFamily="18" charset="0"/>
              </a:rPr>
              <a:t>	3.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You must also activate this computer logon account.</a:t>
            </a:r>
            <a:r>
              <a:rPr kumimoji="0" lang="en-US" sz="1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You will receive an email from</a:t>
            </a:r>
          </a:p>
          <a:p>
            <a:pPr marL="400050" lvl="0" indent="-400050" fontAlgn="base">
              <a:spcBef>
                <a:spcPct val="0"/>
              </a:spcBef>
              <a:spcAft>
                <a:spcPct val="0"/>
              </a:spcAft>
              <a:tabLst>
                <a:tab pos="692150" algn="l"/>
              </a:tabLst>
            </a:pPr>
            <a:r>
              <a:rPr lang="en-US" sz="1400" dirty="0">
                <a:solidFill>
                  <a:srgbClr val="000000"/>
                </a:solidFill>
                <a:latin typeface="Times New Roman" pitchFamily="18" charset="0"/>
                <a:ea typeface="Times New Roman" pitchFamily="18" charset="0"/>
                <a:cs typeface="Times New Roman" pitchFamily="18" charset="0"/>
              </a:rPr>
              <a:t> </a:t>
            </a:r>
            <a:r>
              <a:rPr lang="en-US" sz="1400" dirty="0" smtClean="0">
                <a:solidFill>
                  <a:srgbClr val="000000"/>
                </a:solidFill>
                <a:latin typeface="Times New Roman" pitchFamily="18" charset="0"/>
                <a:ea typeface="Times New Roman" pitchFamily="18" charset="0"/>
                <a:cs typeface="Times New Roman" pitchFamily="18" charset="0"/>
              </a:rPr>
              <a:t>	</a:t>
            </a:r>
            <a:r>
              <a:rPr lang="en-US" sz="1400" dirty="0">
                <a:solidFill>
                  <a:srgbClr val="000000"/>
                </a:solidFill>
                <a:latin typeface="Times New Roman" pitchFamily="18" charset="0"/>
                <a:ea typeface="Times New Roman" pitchFamily="18" charset="0"/>
                <a:cs typeface="Times New Roman" pitchFamily="18" charset="0"/>
              </a:rPr>
              <a:t> </a:t>
            </a:r>
            <a:r>
              <a:rPr lang="en-US" sz="1400" dirty="0" smtClean="0">
                <a:solidFill>
                  <a:srgbClr val="000000"/>
                </a:solidFill>
                <a:latin typeface="Times New Roman" pitchFamily="18" charset="0"/>
                <a:ea typeface="Times New Roman" pitchFamily="18" charset="0"/>
                <a:cs typeface="Times New Roman" pitchFamily="18" charset="0"/>
              </a:rPr>
              <a:t>    </a:t>
            </a:r>
            <a:r>
              <a:rPr kumimoji="0" lang="en-US" sz="1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with information and directions for activating your account.</a:t>
            </a:r>
          </a:p>
          <a:p>
            <a:pPr marL="400050" lvl="0" indent="-400050" fontAlgn="base">
              <a:spcBef>
                <a:spcPct val="0"/>
              </a:spcBef>
              <a:spcAft>
                <a:spcPct val="0"/>
              </a:spcAft>
              <a:tabLst>
                <a:tab pos="692150" algn="l"/>
              </a:tabLst>
            </a:pPr>
            <a:r>
              <a:rPr lang="en-US" sz="1400" dirty="0">
                <a:solidFill>
                  <a:srgbClr val="000000"/>
                </a:solidFill>
                <a:latin typeface="Times New Roman" pitchFamily="18" charset="0"/>
                <a:ea typeface="Times New Roman" pitchFamily="18" charset="0"/>
                <a:cs typeface="Times New Roman" pitchFamily="18" charset="0"/>
              </a:rPr>
              <a:t> </a:t>
            </a:r>
            <a:r>
              <a:rPr lang="en-US" sz="1400" dirty="0" smtClean="0">
                <a:solidFill>
                  <a:srgbClr val="000000"/>
                </a:solidFill>
                <a:latin typeface="Times New Roman" pitchFamily="18" charset="0"/>
                <a:ea typeface="Times New Roman" pitchFamily="18" charset="0"/>
                <a:cs typeface="Times New Roman" pitchFamily="18" charset="0"/>
              </a:rPr>
              <a:t>             h</a:t>
            </a:r>
            <a:r>
              <a:rPr lang="en-US" sz="1400" dirty="0" smtClean="0">
                <a:solidFill>
                  <a:srgbClr val="000000"/>
                </a:solidFill>
                <a:latin typeface="Times New Roman" pitchFamily="18" charset="0"/>
                <a:ea typeface="Times New Roman" pitchFamily="18" charset="0"/>
                <a:cs typeface="Times New Roman" pitchFamily="18" charset="0"/>
                <a:hlinkClick r:id="rId3"/>
              </a:rPr>
              <a:t>ttp</a:t>
            </a:r>
            <a:r>
              <a:rPr lang="en-US" sz="1400" dirty="0">
                <a:solidFill>
                  <a:srgbClr val="000000"/>
                </a:solidFill>
                <a:latin typeface="Times New Roman" pitchFamily="18" charset="0"/>
                <a:ea typeface="Times New Roman" pitchFamily="18" charset="0"/>
                <a:cs typeface="Times New Roman" pitchFamily="18" charset="0"/>
                <a:hlinkClick r:id="rId3"/>
              </a:rPr>
              <a:t>://</a:t>
            </a:r>
            <a:r>
              <a:rPr lang="en-US" sz="1400" dirty="0" smtClean="0">
                <a:solidFill>
                  <a:srgbClr val="000000"/>
                </a:solidFill>
                <a:latin typeface="Times New Roman" pitchFamily="18" charset="0"/>
                <a:ea typeface="Times New Roman" pitchFamily="18" charset="0"/>
                <a:cs typeface="Times New Roman" pitchFamily="18" charset="0"/>
                <a:hlinkClick r:id="rId3"/>
              </a:rPr>
              <a:t>www.utsa.edu/admissions/myUTSAID.html</a:t>
            </a:r>
            <a:r>
              <a:rPr lang="en-US" sz="1400" dirty="0">
                <a:solidFill>
                  <a:srgbClr val="000000"/>
                </a:solidFill>
                <a:latin typeface="Times New Roman" pitchFamily="18" charset="0"/>
                <a:ea typeface="Times New Roman" pitchFamily="18" charset="0"/>
                <a:cs typeface="Times New Roman" pitchFamily="18" charset="0"/>
              </a:rPr>
              <a:t> </a:t>
            </a:r>
            <a:endParaRPr lang="en-US" sz="1400" dirty="0" smtClean="0">
              <a:solidFill>
                <a:srgbClr val="000000"/>
              </a:solidFill>
              <a:latin typeface="Times New Roman" pitchFamily="18" charset="0"/>
              <a:ea typeface="Times New Roman" pitchFamily="18" charset="0"/>
              <a:cs typeface="Times New Roman" pitchFamily="18" charset="0"/>
            </a:endParaRPr>
          </a:p>
          <a:p>
            <a:pPr marL="400050" lvl="0" indent="-400050" fontAlgn="base">
              <a:spcBef>
                <a:spcPct val="0"/>
              </a:spcBef>
              <a:spcAft>
                <a:spcPct val="0"/>
              </a:spcAft>
              <a:tabLst>
                <a:tab pos="692150" algn="l"/>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4.   Visit any of the lab Help Desks for further information or to activate your account.</a:t>
            </a:r>
          </a:p>
          <a:p>
            <a:pPr marL="400050" marR="0" lvl="0" indent="-400050" algn="l" defTabSz="914400" rtl="0" eaLnBrk="1" fontAlgn="base" latinLnBrk="0" hangingPunct="1">
              <a:lnSpc>
                <a:spcPct val="100000"/>
              </a:lnSpc>
              <a:spcBef>
                <a:spcPct val="0"/>
              </a:spcBef>
              <a:spcAft>
                <a:spcPct val="0"/>
              </a:spcAft>
              <a:buClrTx/>
              <a:buSzTx/>
              <a:tabLst>
                <a:tab pos="1181100" algn="l"/>
              </a:tabLst>
            </a:pPr>
            <a:r>
              <a:rPr lang="en-US" sz="1400" dirty="0" smtClean="0">
                <a:solidFill>
                  <a:srgbClr val="000000"/>
                </a:solidFill>
                <a:latin typeface="Times New Roman" pitchFamily="18" charset="0"/>
                <a:cs typeface="Times New Roman" pitchFamily="18" charset="0"/>
              </a:rPr>
              <a:t>	5.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Your </a:t>
            </a:r>
            <a:r>
              <a:rPr kumimoji="0" lang="en-US" sz="1400" b="1" i="1" u="none" strike="noStrike" cap="none" normalizeH="0" baseline="0" dirty="0" err="1" smtClean="0">
                <a:ln>
                  <a:noFill/>
                </a:ln>
                <a:solidFill>
                  <a:srgbClr val="365F91"/>
                </a:solidFill>
                <a:effectLst/>
                <a:latin typeface="Times New Roman" pitchFamily="18" charset="0"/>
                <a:ea typeface="Times New Roman" pitchFamily="18" charset="0"/>
                <a:cs typeface="Times New Roman" pitchFamily="18" charset="0"/>
              </a:rPr>
              <a:t>UTSA</a:t>
            </a:r>
            <a:r>
              <a:rPr kumimoji="0" lang="en-US" sz="1400" b="1" i="1" u="none" strike="noStrike" cap="none" normalizeH="0" baseline="0" dirty="0" err="1" smtClean="0">
                <a:ln>
                  <a:noFill/>
                </a:ln>
                <a:solidFill>
                  <a:srgbClr val="E36C0A"/>
                </a:solidFill>
                <a:effectLst/>
                <a:latin typeface="Times New Roman" pitchFamily="18" charset="0"/>
                <a:ea typeface="Times New Roman" pitchFamily="18" charset="0"/>
                <a:cs typeface="Times New Roman" pitchFamily="18" charset="0"/>
              </a:rPr>
              <a:t>Card</a:t>
            </a:r>
            <a:r>
              <a:rPr kumimoji="0" lang="en-US" sz="1400" b="1" i="0" u="none" strike="noStrike" cap="none" normalizeH="0" baseline="0" dirty="0" smtClean="0">
                <a:ln>
                  <a:noFill/>
                </a:ln>
                <a:solidFill>
                  <a:srgbClr val="E36C0A"/>
                </a:solidFill>
                <a:effectLst/>
                <a:latin typeface="Times New Roman" pitchFamily="18" charset="0"/>
                <a:ea typeface="Times New Roman" pitchFamily="18" charset="0"/>
                <a:cs typeface="Times New Roman" pitchFamily="18" charset="0"/>
              </a:rPr>
              <a:t>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displaying the Banner system student number will speed the processing of your lab </a:t>
            </a:r>
          </a:p>
          <a:p>
            <a:pPr marL="400050" marR="0" lvl="0" indent="-400050" algn="l" defTabSz="914400" rtl="0" eaLnBrk="1" fontAlgn="base" latinLnBrk="0" hangingPunct="1">
              <a:lnSpc>
                <a:spcPct val="100000"/>
              </a:lnSpc>
              <a:spcBef>
                <a:spcPct val="0"/>
              </a:spcBef>
              <a:spcAft>
                <a:spcPct val="0"/>
              </a:spcAft>
              <a:buClrTx/>
              <a:buSzTx/>
              <a:tabLst>
                <a:tab pos="1181100" algn="l"/>
              </a:tabLst>
            </a:pPr>
            <a:r>
              <a:rPr lang="en-US" sz="1400" dirty="0" smtClean="0">
                <a:solidFill>
                  <a:srgbClr val="000000"/>
                </a:solidFill>
                <a:latin typeface="Times New Roman" pitchFamily="18" charset="0"/>
                <a:ea typeface="Times New Roman" pitchFamily="18" charset="0"/>
                <a:cs typeface="Times New Roman" pitchFamily="18" charset="0"/>
              </a:rPr>
              <a:t>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account. This account will also allow access to UTSA’s Wireless Network.</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181100" algn="l"/>
              </a:tabLst>
            </a:pPr>
            <a:endPar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AutoNum type="alphaUcPeriod" startAt="10"/>
              <a:tabLst>
                <a:tab pos="1181100" algn="l"/>
              </a:tabLst>
            </a:pPr>
            <a:r>
              <a:rPr kumimoji="0" lang="en-US" sz="14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PARKING</a:t>
            </a:r>
            <a:r>
              <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Students assigned as Graduate</a:t>
            </a:r>
            <a:r>
              <a:rPr kumimoji="0" lang="en-US" sz="1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Assistants</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are not offered Faculty Parking passes, and therefore must assume all expenses and responsibilities for parking arrangements. Those students assigned as Graduate Research Assistant</a:t>
            </a:r>
            <a:r>
              <a:rPr kumimoji="0" lang="en-US" sz="1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are eligible for Faculty/Staff B parking permits with at least a 20-hour appointment</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p>
          <a:p>
            <a:pPr marR="0" lvl="0" algn="l" defTabSz="914400" rtl="0" eaLnBrk="0" fontAlgn="base" latinLnBrk="0" hangingPunct="0">
              <a:lnSpc>
                <a:spcPct val="100000"/>
              </a:lnSpc>
              <a:spcBef>
                <a:spcPct val="0"/>
              </a:spcBef>
              <a:spcAft>
                <a:spcPct val="0"/>
              </a:spcAft>
              <a:buClrTx/>
              <a:buSzTx/>
              <a:tabLst>
                <a:tab pos="1181100" algn="l"/>
              </a:tabLst>
            </a:pPr>
            <a:endParaRPr lang="en-US" sz="1400" dirty="0" smtClean="0">
              <a:latin typeface="Times New Roman" pitchFamily="18" charset="0"/>
              <a:ea typeface="Calibri" pitchFamily="34"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AutoNum type="alphaUcPeriod" startAt="11"/>
              <a:tabLst>
                <a:tab pos="1181100" algn="l"/>
              </a:tabLst>
            </a:pPr>
            <a:r>
              <a:rPr kumimoji="0" lang="en-US" sz="1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TIMESHEETS</a:t>
            </a: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Graduate Assistant and Graduate Research Assistants must fulfill the required amount of</a:t>
            </a:r>
          </a:p>
          <a:p>
            <a:pPr marR="0" lvl="0" algn="l" defTabSz="914400" rtl="0" eaLnBrk="0" fontAlgn="base" latinLnBrk="0" hangingPunct="0">
              <a:lnSpc>
                <a:spcPct val="100000"/>
              </a:lnSpc>
              <a:spcBef>
                <a:spcPct val="0"/>
              </a:spcBef>
              <a:spcAft>
                <a:spcPct val="0"/>
              </a:spcAft>
              <a:buClrTx/>
              <a:buSzTx/>
              <a:tabLst>
                <a:tab pos="1181100" algn="l"/>
              </a:tabLst>
            </a:pPr>
            <a:r>
              <a:rPr lang="en-US" sz="1400" dirty="0">
                <a:latin typeface="Times New Roman" pitchFamily="18" charset="0"/>
                <a:ea typeface="Calibri" pitchFamily="34" charset="0"/>
                <a:cs typeface="Times New Roman" pitchFamily="18" charset="0"/>
              </a:rPr>
              <a:t> </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hours, annotate tasked worked on for the month, and turn in a Monthly Time Sheet. The timesheet is </a:t>
            </a:r>
          </a:p>
          <a:p>
            <a:pPr marR="0" lvl="0" algn="l" defTabSz="914400" rtl="0" eaLnBrk="0" fontAlgn="base" latinLnBrk="0" hangingPunct="0">
              <a:lnSpc>
                <a:spcPct val="100000"/>
              </a:lnSpc>
              <a:spcBef>
                <a:spcPct val="0"/>
              </a:spcBef>
              <a:spcAft>
                <a:spcPct val="0"/>
              </a:spcAft>
              <a:buClrTx/>
              <a:buSzTx/>
              <a:tabLst>
                <a:tab pos="1181100" algn="l"/>
              </a:tabLst>
            </a:pPr>
            <a:r>
              <a:rPr lang="en-US" sz="1400" dirty="0">
                <a:latin typeface="Times New Roman" pitchFamily="18" charset="0"/>
                <a:ea typeface="Calibri" pitchFamily="34" charset="0"/>
                <a:cs typeface="Times New Roman" pitchFamily="18" charset="0"/>
              </a:rPr>
              <a:t> </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required to be submitted at the end of each month with both you and your supervisors signature.  </a:t>
            </a:r>
          </a:p>
          <a:p>
            <a:pPr marR="0" lvl="0" algn="l" defTabSz="914400" rtl="0" eaLnBrk="0" fontAlgn="base" latinLnBrk="0" hangingPunct="0">
              <a:lnSpc>
                <a:spcPct val="100000"/>
              </a:lnSpc>
              <a:spcBef>
                <a:spcPct val="0"/>
              </a:spcBef>
              <a:spcAft>
                <a:spcPct val="0"/>
              </a:spcAft>
              <a:buClrTx/>
              <a:buSzTx/>
              <a:tabLst>
                <a:tab pos="1181100" algn="l"/>
              </a:tabLst>
            </a:pPr>
            <a:r>
              <a:rPr lang="en-US" sz="1400" dirty="0">
                <a:latin typeface="Times New Roman" pitchFamily="18" charset="0"/>
                <a:ea typeface="Calibri" pitchFamily="34" charset="0"/>
                <a:cs typeface="Times New Roman" pitchFamily="18" charset="0"/>
              </a:rPr>
              <a:t> </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Timesheets are available on college web page: </a:t>
            </a:r>
          </a:p>
          <a:p>
            <a:pPr marR="0" lvl="0" algn="l" defTabSz="914400" rtl="0" eaLnBrk="0" fontAlgn="base" latinLnBrk="0" hangingPunct="0">
              <a:lnSpc>
                <a:spcPct val="100000"/>
              </a:lnSpc>
              <a:spcBef>
                <a:spcPct val="0"/>
              </a:spcBef>
              <a:spcAft>
                <a:spcPct val="0"/>
              </a:spcAft>
              <a:buClrTx/>
              <a:buSzTx/>
              <a:tabLst>
                <a:tab pos="1181100" algn="l"/>
              </a:tabLst>
            </a:pPr>
            <a:r>
              <a:rPr lang="en-US" sz="1400" dirty="0">
                <a:latin typeface="Times New Roman" pitchFamily="18" charset="0"/>
                <a:ea typeface="Calibri" pitchFamily="34" charset="0"/>
                <a:cs typeface="Times New Roman" pitchFamily="18" charset="0"/>
              </a:rPr>
              <a:t> </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hlinkClick r:id="rId4"/>
              </a:rPr>
              <a:t>http://education.utsa.edu/prospective_student/graduate_assistanships/</a:t>
            </a:r>
            <a:r>
              <a:rPr kumimoji="0" lang="en-US" sz="1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effectLst/>
                <a:latin typeface="Times New Roman" pitchFamily="18" charset="0"/>
                <a:ea typeface="Calibri" pitchFamily="34" charset="0"/>
                <a:cs typeface="Times New Roman" pitchFamily="18" charset="0"/>
              </a:rPr>
              <a:t>Time</a:t>
            </a:r>
            <a:r>
              <a:rPr lang="en-US" sz="1400" dirty="0" smtClean="0">
                <a:latin typeface="Times New Roman" pitchFamily="18" charset="0"/>
                <a:ea typeface="Calibri" pitchFamily="34" charset="0"/>
                <a:cs typeface="Times New Roman" pitchFamily="18" charset="0"/>
              </a:rPr>
              <a:t>sheets and log</a:t>
            </a:r>
            <a:r>
              <a:rPr kumimoji="0" lang="en-US" sz="1400" b="0" i="0" u="none" strike="noStrike" cap="none" normalizeH="0" baseline="0" dirty="0" smtClean="0">
                <a:ln>
                  <a:noFill/>
                </a:ln>
                <a:effectLst/>
                <a:latin typeface="Times New Roman" pitchFamily="18" charset="0"/>
                <a:ea typeface="Calibri" pitchFamily="34" charset="0"/>
                <a:cs typeface="Times New Roman" pitchFamily="18" charset="0"/>
              </a:rPr>
              <a:t> must be typed.</a:t>
            </a:r>
            <a:r>
              <a:rPr kumimoji="0" lang="en-US" sz="1400" b="0" i="0" u="none" strike="noStrike" cap="none" normalizeH="0" dirty="0" smtClean="0">
                <a:ln>
                  <a:noFill/>
                </a:ln>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effectLst/>
                <a:latin typeface="Times New Roman" pitchFamily="18" charset="0"/>
                <a:ea typeface="Calibri" pitchFamily="34" charset="0"/>
                <a:cs typeface="Times New Roman" pitchFamily="18" charset="0"/>
              </a:rPr>
              <a:t> </a:t>
            </a:r>
            <a:endParaRPr kumimoji="0" lang="en-US" sz="14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382000" cy="5638800"/>
          </a:xfrm>
        </p:spPr>
        <p:txBody>
          <a:bodyPr>
            <a:normAutofit fontScale="92500" lnSpcReduction="10000"/>
          </a:bodyPr>
          <a:lstStyle/>
          <a:p>
            <a:pPr marL="0" indent="0">
              <a:buNone/>
            </a:pPr>
            <a:r>
              <a:rPr lang="en-US" sz="1600" b="1" dirty="0">
                <a:latin typeface="Times New Roman" pitchFamily="18" charset="0"/>
                <a:cs typeface="Times New Roman" pitchFamily="18" charset="0"/>
              </a:rPr>
              <a:t>Employment Process</a:t>
            </a:r>
          </a:p>
          <a:p>
            <a:pPr marL="0" indent="0" algn="just">
              <a:buNone/>
            </a:pPr>
            <a:r>
              <a:rPr lang="en-US" sz="1500" dirty="0">
                <a:latin typeface="Times New Roman" pitchFamily="18" charset="0"/>
                <a:cs typeface="Times New Roman" pitchFamily="18" charset="0"/>
              </a:rPr>
              <a:t>A</a:t>
            </a:r>
            <a:r>
              <a:rPr lang="en-US" sz="1500" dirty="0" smtClean="0">
                <a:latin typeface="Times New Roman" pitchFamily="18" charset="0"/>
                <a:cs typeface="Times New Roman" pitchFamily="18" charset="0"/>
              </a:rPr>
              <a:t>.   </a:t>
            </a:r>
            <a:r>
              <a:rPr lang="en-US" sz="1500" b="1" dirty="0">
                <a:latin typeface="Times New Roman" pitchFamily="18" charset="0"/>
                <a:cs typeface="Times New Roman" pitchFamily="18" charset="0"/>
              </a:rPr>
              <a:t>Criminal Background Checks (CBC):  </a:t>
            </a:r>
            <a:r>
              <a:rPr lang="en-US" sz="1500" dirty="0">
                <a:latin typeface="Times New Roman" pitchFamily="18" charset="0"/>
                <a:cs typeface="Times New Roman" pitchFamily="18" charset="0"/>
              </a:rPr>
              <a:t>In order to begin the assignment application process you must complete a CBC. The Criminal Background Check process is an integral part of the hiring and the reclassification processes.  A federal or state government picture identification document will need to be presented to verify the information listed on the CBC form.  Incomplete or incorrect forms will be returned to the hiring department and will result in a delay in processing.  See Alicia Steeves in the Dean’s Office (Main Building 3.304) to process your CBC.  </a:t>
            </a:r>
            <a:endParaRPr lang="en-US" sz="1500" dirty="0" smtClean="0">
              <a:latin typeface="Times New Roman" pitchFamily="18" charset="0"/>
              <a:cs typeface="Times New Roman" pitchFamily="18" charset="0"/>
            </a:endParaRPr>
          </a:p>
          <a:p>
            <a:pPr marL="0" indent="0" algn="just">
              <a:buNone/>
            </a:pPr>
            <a:r>
              <a:rPr lang="en-US" sz="1500" dirty="0" smtClean="0">
                <a:latin typeface="Times New Roman" pitchFamily="18" charset="0"/>
                <a:cs typeface="Times New Roman" pitchFamily="18" charset="0"/>
              </a:rPr>
              <a:t>B.  </a:t>
            </a:r>
            <a:r>
              <a:rPr lang="en-US" sz="1500" b="1" dirty="0" smtClean="0">
                <a:latin typeface="Times New Roman" pitchFamily="18" charset="0"/>
                <a:cs typeface="Times New Roman" pitchFamily="18" charset="0"/>
              </a:rPr>
              <a:t>Employment </a:t>
            </a:r>
            <a:r>
              <a:rPr lang="en-US" sz="1500" b="1" dirty="0">
                <a:latin typeface="Times New Roman" pitchFamily="18" charset="0"/>
                <a:cs typeface="Times New Roman" pitchFamily="18" charset="0"/>
              </a:rPr>
              <a:t>Package:</a:t>
            </a:r>
            <a:r>
              <a:rPr lang="en-US" sz="1500" dirty="0">
                <a:latin typeface="Times New Roman" pitchFamily="18" charset="0"/>
                <a:cs typeface="Times New Roman" pitchFamily="18" charset="0"/>
              </a:rPr>
              <a:t>  The employment package will be given to you upon completion of the CBC from.  There are a series of forms and </a:t>
            </a:r>
            <a:r>
              <a:rPr lang="en-US" sz="1500" dirty="0" smtClean="0">
                <a:latin typeface="Times New Roman" pitchFamily="18" charset="0"/>
                <a:cs typeface="Times New Roman" pitchFamily="18" charset="0"/>
              </a:rPr>
              <a:t>required reading documents in order to </a:t>
            </a:r>
            <a:r>
              <a:rPr lang="en-US" sz="1500" dirty="0">
                <a:latin typeface="Times New Roman" pitchFamily="18" charset="0"/>
                <a:cs typeface="Times New Roman" pitchFamily="18" charset="0"/>
              </a:rPr>
              <a:t>validate the hiring process and establish the employee and payroll record for non-benefits eligible employees. The forms and reading documents apply to NEW, or former UTSA employees returning after a 1-year or more break </a:t>
            </a:r>
            <a:r>
              <a:rPr lang="en-US" sz="1500" dirty="0" smtClean="0">
                <a:latin typeface="Times New Roman" pitchFamily="18" charset="0"/>
                <a:cs typeface="Times New Roman" pitchFamily="18" charset="0"/>
              </a:rPr>
              <a:t>in assignment. </a:t>
            </a:r>
            <a:endParaRPr lang="en-US" sz="1500" dirty="0">
              <a:latin typeface="Times New Roman" pitchFamily="18" charset="0"/>
              <a:cs typeface="Times New Roman" pitchFamily="18" charset="0"/>
            </a:endParaRPr>
          </a:p>
          <a:p>
            <a:pPr marL="0" indent="0">
              <a:buNone/>
            </a:pPr>
            <a:r>
              <a:rPr lang="en-US" sz="1500" dirty="0" smtClean="0">
                <a:latin typeface="Times New Roman" pitchFamily="18" charset="0"/>
                <a:cs typeface="Times New Roman" pitchFamily="18" charset="0"/>
              </a:rPr>
              <a:t>	1</a:t>
            </a:r>
            <a:r>
              <a:rPr lang="en-US" sz="1500" dirty="0">
                <a:latin typeface="Times New Roman" pitchFamily="18" charset="0"/>
                <a:cs typeface="Times New Roman" pitchFamily="18" charset="0"/>
              </a:rPr>
              <a:t>.  I-9 Employment Verification Form</a:t>
            </a:r>
          </a:p>
          <a:p>
            <a:pPr marL="0" indent="0">
              <a:buNone/>
            </a:pPr>
            <a:r>
              <a:rPr lang="en-US" sz="1500" dirty="0">
                <a:latin typeface="Times New Roman" pitchFamily="18" charset="0"/>
                <a:cs typeface="Times New Roman" pitchFamily="18" charset="0"/>
              </a:rPr>
              <a:t>	2. W-4 Form – Federal Income Tax </a:t>
            </a:r>
            <a:r>
              <a:rPr lang="en-US" sz="1500" dirty="0" smtClean="0">
                <a:latin typeface="Times New Roman" pitchFamily="18" charset="0"/>
                <a:cs typeface="Times New Roman" pitchFamily="18" charset="0"/>
              </a:rPr>
              <a:t>Withhold </a:t>
            </a:r>
            <a:endParaRPr lang="en-US" sz="1500" dirty="0">
              <a:latin typeface="Times New Roman" pitchFamily="18" charset="0"/>
              <a:cs typeface="Times New Roman" pitchFamily="18" charset="0"/>
            </a:endParaRPr>
          </a:p>
          <a:p>
            <a:pPr marL="0" indent="0">
              <a:buNone/>
            </a:pPr>
            <a:r>
              <a:rPr lang="en-US" sz="1500" dirty="0">
                <a:latin typeface="Times New Roman" pitchFamily="18" charset="0"/>
                <a:cs typeface="Times New Roman" pitchFamily="18" charset="0"/>
              </a:rPr>
              <a:t>	3. Employee Acknowledgement for Non-Benefits Eligible Employees</a:t>
            </a:r>
          </a:p>
          <a:p>
            <a:pPr marL="0" indent="0">
              <a:buNone/>
            </a:pPr>
            <a:r>
              <a:rPr lang="en-US" sz="1500" dirty="0">
                <a:latin typeface="Times New Roman" pitchFamily="18" charset="0"/>
                <a:cs typeface="Times New Roman" pitchFamily="18" charset="0"/>
              </a:rPr>
              <a:t>	4.  UTSA Employee Information Request Form</a:t>
            </a:r>
          </a:p>
          <a:p>
            <a:pPr marL="0" indent="0">
              <a:buNone/>
            </a:pPr>
            <a:r>
              <a:rPr lang="en-US" sz="1500" dirty="0">
                <a:latin typeface="Times New Roman" pitchFamily="18" charset="0"/>
                <a:cs typeface="Times New Roman" pitchFamily="18" charset="0"/>
              </a:rPr>
              <a:t>	5. Application for Non-Faculty Employment Application packet</a:t>
            </a:r>
          </a:p>
          <a:p>
            <a:pPr marL="0" indent="0">
              <a:buNone/>
            </a:pPr>
            <a:r>
              <a:rPr lang="en-US" sz="1500" dirty="0">
                <a:latin typeface="Times New Roman" pitchFamily="18" charset="0"/>
                <a:cs typeface="Times New Roman" pitchFamily="18" charset="0"/>
              </a:rPr>
              <a:t>	6. UTSA Direct Deposition Form </a:t>
            </a:r>
          </a:p>
          <a:p>
            <a:pPr marL="0" indent="0">
              <a:buNone/>
            </a:pPr>
            <a:r>
              <a:rPr lang="en-US" sz="1500" dirty="0">
                <a:latin typeface="Times New Roman" pitchFamily="18" charset="0"/>
                <a:cs typeface="Times New Roman" pitchFamily="18" charset="0"/>
              </a:rPr>
              <a:t>C.  Students are responsible for completing and submitting these additional forms to the Dean’s Office. </a:t>
            </a:r>
          </a:p>
          <a:p>
            <a:pPr marL="0" indent="0">
              <a:buNone/>
            </a:pPr>
            <a:r>
              <a:rPr lang="en-US" sz="1500" dirty="0">
                <a:latin typeface="Times New Roman" pitchFamily="18" charset="0"/>
                <a:cs typeface="Times New Roman" pitchFamily="18" charset="0"/>
              </a:rPr>
              <a:t>	1.  COEHD Graduate Assistantship Application and the Graduate School Application.    </a:t>
            </a:r>
          </a:p>
          <a:p>
            <a:pPr marL="0" indent="0">
              <a:buNone/>
            </a:pPr>
            <a:r>
              <a:rPr lang="en-US" sz="1500" dirty="0">
                <a:latin typeface="Times New Roman" pitchFamily="18" charset="0"/>
                <a:cs typeface="Times New Roman" pitchFamily="18" charset="0"/>
              </a:rPr>
              <a:t>	</a:t>
            </a:r>
            <a:r>
              <a:rPr lang="en-US" sz="1500" dirty="0" smtClean="0">
                <a:latin typeface="Times New Roman" pitchFamily="18" charset="0"/>
                <a:cs typeface="Times New Roman" pitchFamily="18" charset="0"/>
              </a:rPr>
              <a:t>2</a:t>
            </a:r>
            <a:r>
              <a:rPr lang="en-US" sz="1500" dirty="0">
                <a:latin typeface="Times New Roman" pitchFamily="18" charset="0"/>
                <a:cs typeface="Times New Roman" pitchFamily="18" charset="0"/>
              </a:rPr>
              <a:t>.  Graduate Assistantship Agreement</a:t>
            </a:r>
            <a:r>
              <a:rPr lang="en-US" sz="1500" dirty="0" smtClean="0">
                <a:latin typeface="Times New Roman" pitchFamily="18" charset="0"/>
                <a:cs typeface="Times New Roman" pitchFamily="18" charset="0"/>
              </a:rPr>
              <a:t>.  </a:t>
            </a:r>
          </a:p>
          <a:p>
            <a:pPr marL="0" indent="0">
              <a:buNone/>
            </a:pPr>
            <a:r>
              <a:rPr lang="en-US" sz="1500" dirty="0" smtClean="0">
                <a:latin typeface="Times New Roman" pitchFamily="18" charset="0"/>
                <a:cs typeface="Times New Roman" pitchFamily="18" charset="0"/>
              </a:rPr>
              <a:t>	3.  </a:t>
            </a:r>
            <a:r>
              <a:rPr lang="en-US" sz="1500" dirty="0">
                <a:latin typeface="Times New Roman" pitchFamily="18" charset="0"/>
                <a:cs typeface="Times New Roman" pitchFamily="18" charset="0"/>
              </a:rPr>
              <a:t>Directory Information Sheet</a:t>
            </a:r>
          </a:p>
          <a:p>
            <a:pPr marL="667512" lvl="2" indent="0">
              <a:buNone/>
            </a:pPr>
            <a:r>
              <a:rPr lang="en-US" sz="1500" dirty="0" smtClean="0">
                <a:latin typeface="Times New Roman" pitchFamily="18" charset="0"/>
                <a:cs typeface="Times New Roman" pitchFamily="18" charset="0"/>
              </a:rPr>
              <a:t>	4.  </a:t>
            </a:r>
            <a:r>
              <a:rPr lang="en-US" sz="1500" dirty="0">
                <a:latin typeface="Times New Roman" pitchFamily="18" charset="0"/>
                <a:cs typeface="Times New Roman" pitchFamily="18" charset="0"/>
              </a:rPr>
              <a:t>Compliance Training Completion Certificate </a:t>
            </a:r>
          </a:p>
          <a:p>
            <a:pPr marL="667512" lvl="2" indent="0">
              <a:buNone/>
            </a:pPr>
            <a:r>
              <a:rPr lang="en-US" sz="1500" dirty="0" smtClean="0">
                <a:latin typeface="Times New Roman" pitchFamily="18" charset="0"/>
                <a:cs typeface="Times New Roman" pitchFamily="18" charset="0"/>
              </a:rPr>
              <a:t>	5.  </a:t>
            </a:r>
            <a:r>
              <a:rPr lang="en-US" sz="1500" dirty="0">
                <a:latin typeface="Times New Roman" pitchFamily="18" charset="0"/>
                <a:cs typeface="Times New Roman" pitchFamily="18" charset="0"/>
              </a:rPr>
              <a:t>Conflict of Interest Policy Acknowledgement </a:t>
            </a:r>
            <a:r>
              <a:rPr lang="en-US" sz="1500" dirty="0" smtClean="0">
                <a:latin typeface="Times New Roman" pitchFamily="18" charset="0"/>
                <a:cs typeface="Times New Roman" pitchFamily="18" charset="0"/>
              </a:rPr>
              <a:t>Form</a:t>
            </a:r>
          </a:p>
          <a:p>
            <a:pPr marL="667512" lvl="2" indent="0">
              <a:buNone/>
            </a:pPr>
            <a:r>
              <a:rPr lang="en-US" sz="1500" dirty="0">
                <a:latin typeface="Times New Roman" pitchFamily="18" charset="0"/>
                <a:cs typeface="Times New Roman" pitchFamily="18" charset="0"/>
              </a:rPr>
              <a:t> </a:t>
            </a:r>
            <a:r>
              <a:rPr lang="en-US" sz="1500" dirty="0" smtClean="0">
                <a:latin typeface="Times New Roman" pitchFamily="18" charset="0"/>
                <a:cs typeface="Times New Roman" pitchFamily="18" charset="0"/>
              </a:rPr>
              <a:t>    </a:t>
            </a:r>
            <a:r>
              <a:rPr lang="en-US" sz="1500" dirty="0">
                <a:latin typeface="Times New Roman" pitchFamily="18" charset="0"/>
                <a:cs typeface="Times New Roman" pitchFamily="18" charset="0"/>
              </a:rPr>
              <a:t>6</a:t>
            </a:r>
            <a:r>
              <a:rPr lang="en-US" sz="1500" dirty="0" smtClean="0">
                <a:latin typeface="Times New Roman" pitchFamily="18" charset="0"/>
                <a:cs typeface="Times New Roman" pitchFamily="18" charset="0"/>
              </a:rPr>
              <a:t>.  Acknowledgement sheet of Graduate Assistant Handbook </a:t>
            </a:r>
            <a:endParaRPr lang="en-US" sz="1500" dirty="0">
              <a:latin typeface="Times New Roman" pitchFamily="18" charset="0"/>
              <a:cs typeface="Times New Roman" pitchFamily="18" charset="0"/>
            </a:endParaRPr>
          </a:p>
          <a:p>
            <a:pPr marL="0" indent="0">
              <a:buNone/>
            </a:pPr>
            <a:endParaRPr lang="en-US" sz="1200" dirty="0">
              <a:latin typeface="Times New Roman" pitchFamily="18" charset="0"/>
              <a:cs typeface="Times New Roman" pitchFamily="18" charset="0"/>
            </a:endParaRPr>
          </a:p>
        </p:txBody>
      </p:sp>
    </p:spTree>
    <p:extLst>
      <p:ext uri="{BB962C8B-B14F-4D97-AF65-F5344CB8AC3E}">
        <p14:creationId xmlns:p14="http://schemas.microsoft.com/office/powerpoint/2010/main" val="1626535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57200" y="479719"/>
            <a:ext cx="8229600"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Students appointed to the following job titles require enrollment as a student without exception: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600" b="0" i="0" u="none" strike="noStrike" cap="none" normalizeH="0" baseline="0" dirty="0" smtClean="0">
              <a:ln>
                <a:noFill/>
              </a:ln>
              <a:solidFill>
                <a:schemeClr val="tx1"/>
              </a:solidFill>
              <a:effectLst/>
              <a:latin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Tx/>
              <a:buAutoNum type="alphaUcPeriod"/>
              <a:tabLst/>
            </a:pPr>
            <a:r>
              <a:rPr kumimoji="0" lang="en-US" sz="1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Graduate Assistants (GA):</a:t>
            </a: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Are limited to total employment of 19 hours per week and are paid on a monthly basis. Enrollment for at least six hours for each long session and a total of three hours for summer sessions is required for this title. The primary duty of a graduate assistant is to assist with faculty or administration on assigned projects not directly related to research. This title does not qualify the student employee for resident (in-state) tuition.</a:t>
            </a:r>
          </a:p>
          <a:p>
            <a:pPr marL="228600" marR="0" lvl="0" indent="-228600" algn="l" defTabSz="914400" rtl="0" eaLnBrk="0" fontAlgn="base" latinLnBrk="0" hangingPunct="0">
              <a:lnSpc>
                <a:spcPct val="100000"/>
              </a:lnSpc>
              <a:spcBef>
                <a:spcPct val="0"/>
              </a:spcBef>
              <a:spcAft>
                <a:spcPct val="0"/>
              </a:spcAft>
              <a:buClrTx/>
              <a:buSzTx/>
              <a:buFontTx/>
              <a:buAutoNum type="alphaUcPeriod"/>
              <a:tabLst/>
            </a:pPr>
            <a:endParaRPr kumimoji="0" lang="en-US" sz="600" b="0" i="0" u="none" strike="noStrike" cap="none" normalizeH="0" baseline="0" dirty="0" smtClean="0">
              <a:ln>
                <a:noFill/>
              </a:ln>
              <a:solidFill>
                <a:schemeClr val="tx1"/>
              </a:solidFill>
              <a:effectLst/>
              <a:latin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Tx/>
              <a:buAutoNum type="alphaUcPeriod" startAt="2"/>
              <a:tabLst/>
            </a:pPr>
            <a:r>
              <a:rPr kumimoji="0" lang="en-US" sz="1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Graduate Research Assistants (GRA)</a:t>
            </a: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Are limited to total employment of 20 hours per week. Appointments for fewer than 20 hours per week should be on an hourly basis. Enrollment for at least six hours for each long session and a total of three hours during the summer sessions is required for the title of graduate research assistant.  The primary duty for the graduate research assistant is to assist faculty members or research staff on assigned research projects. This title qualifies the student for resident (in-state tuition).</a:t>
            </a:r>
          </a:p>
          <a:p>
            <a:pPr marL="228600" marR="0" lvl="0" indent="-228600" algn="l" defTabSz="914400" rtl="0" eaLnBrk="0" fontAlgn="base" latinLnBrk="0" hangingPunct="0">
              <a:lnSpc>
                <a:spcPct val="100000"/>
              </a:lnSpc>
              <a:spcBef>
                <a:spcPct val="0"/>
              </a:spcBef>
              <a:spcAft>
                <a:spcPct val="0"/>
              </a:spcAft>
              <a:buClrTx/>
              <a:buSzTx/>
              <a:buFontTx/>
              <a:buAutoNum type="alphaUcPeriod" startAt="2"/>
              <a:tabLst/>
            </a:pPr>
            <a:endParaRPr kumimoji="0" lang="en-US" sz="600" b="0" i="0" u="none" strike="noStrike" cap="none" normalizeH="0" baseline="0" dirty="0" smtClean="0">
              <a:ln>
                <a:noFill/>
              </a:ln>
              <a:solidFill>
                <a:schemeClr val="tx1"/>
              </a:solidFill>
              <a:effectLst/>
              <a:latin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Tx/>
              <a:buAutoNum type="alphaUcPeriod" startAt="3"/>
              <a:tabLst>
                <a:tab pos="574675" algn="l"/>
              </a:tabLst>
            </a:pPr>
            <a:r>
              <a:rPr kumimoji="0" lang="en-US" sz="1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Appointments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 electronic assignment will be established in the Human Resource Management System (HRMS), and  must be used to appoint all non-classified student employees. All non-classified student employees must be paid within the established salary range for the title. Concurrent assignments are not guaranteed with all positions, and the student</a:t>
            </a:r>
            <a:r>
              <a:rPr kumimoji="0" lang="en-US"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appointment is limited to 19/20 hours.</a:t>
            </a:r>
          </a:p>
          <a:p>
            <a:pPr marL="342900" marR="0" lvl="0" indent="-342900" algn="l" defTabSz="914400" rtl="0" eaLnBrk="0" fontAlgn="base" latinLnBrk="0" hangingPunct="0">
              <a:lnSpc>
                <a:spcPct val="100000"/>
              </a:lnSpc>
              <a:spcBef>
                <a:spcPct val="0"/>
              </a:spcBef>
              <a:spcAft>
                <a:spcPct val="0"/>
              </a:spcAft>
              <a:buClrTx/>
              <a:buSzTx/>
              <a:tabLst/>
            </a:pPr>
            <a:endPar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574675" marR="0" lvl="0" indent="-574675" algn="just" defTabSz="914400" rtl="0" eaLnBrk="0" fontAlgn="base" latinLnBrk="0" hangingPunct="0">
              <a:lnSpc>
                <a:spcPct val="100000"/>
              </a:lnSpc>
              <a:spcBef>
                <a:spcPct val="0"/>
              </a:spcBef>
              <a:spcAft>
                <a:spcPct val="0"/>
              </a:spcAft>
              <a:buClrTx/>
              <a:buSzTx/>
              <a:tabLst>
                <a:tab pos="339725" algn="l"/>
              </a:tabLst>
            </a:pPr>
            <a:r>
              <a:rPr lang="en-US" sz="1400" dirty="0" smtClean="0">
                <a:latin typeface="Times New Roman" pitchFamily="18" charset="0"/>
                <a:ea typeface="Calibri" pitchFamily="34" charset="0"/>
                <a:cs typeface="Times New Roman" pitchFamily="18" charset="0"/>
              </a:rPr>
              <a:t>       </a:t>
            </a: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Benefits</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All non-classified student employee positions appointed for 20 hours per week and for four and one-half</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months or longer will be eligible for a supplemental pay and employee group insurance coverage, provided you continue your enrollment as a full time student (taking 9 hours in the Fall semester, 9 hours in the Spring semester, and 3 hours in the Summer semester), and you are appointed to a teaching assistantship or research assistantship.  If you meet the two afore mentioned criteria, this additional compensation may be used to cover living expenses, the cost of student health insurance, to partially cover your cost of premium sharing (provided you are benefits-eligible) and/or any other expenses you may have.  Please note that the receipt of this additional fund may hinder you from </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457200" y="768666"/>
            <a:ext cx="8229600" cy="6124754"/>
          </a:xfrm>
          <a:prstGeom prst="rect">
            <a:avLst/>
          </a:prstGeom>
          <a:noFill/>
          <a:ln w="9525">
            <a:solidFill>
              <a:schemeClr val="bg1"/>
            </a:solidFill>
            <a:miter lim="800000"/>
            <a:headEnd/>
            <a:tailEnd/>
          </a:ln>
          <a:effectLst/>
        </p:spPr>
        <p:txBody>
          <a:bodyPr vert="horz" wrap="square" lIns="91440" tIns="45720" rIns="91440" bIns="45720" numCol="1" anchor="ctr" anchorCtr="0" compatLnSpc="1">
            <a:prstTxWarp prst="textNoShape">
              <a:avLst/>
            </a:prstTxWarp>
            <a:spAutoFit/>
          </a:bodyPr>
          <a:lstStyle/>
          <a:p>
            <a:pPr marL="574675" marR="0" lvl="0" indent="-23495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obtaining other sources of financial aid.  You should check with the Office of Student Financial Aid to   </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see if your financial aid award needs to be adjusted.  Such employees are not eligible for vacation, sick  leave, holidays, or retirement.</a:t>
            </a:r>
          </a:p>
          <a:p>
            <a:pPr marR="0" lvl="0" indent="574675"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574675" marR="0" lvl="0" indent="-234950" algn="just" defTabSz="914400" rtl="0" eaLnBrk="0" fontAlgn="base" latinLnBrk="0" hangingPunct="0">
              <a:lnSpc>
                <a:spcPct val="100000"/>
              </a:lnSpc>
              <a:spcBef>
                <a:spcPct val="0"/>
              </a:spcBef>
              <a:spcAft>
                <a:spcPct val="0"/>
              </a:spcAft>
              <a:buClrTx/>
              <a:buSzTx/>
              <a:buAutoNum type="arabicPeriod" startAt="2"/>
              <a:tabLst>
                <a:tab pos="339725" algn="l"/>
              </a:tabLst>
            </a:pP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Resident Tuition Rates</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a:t>
            </a:r>
            <a:r>
              <a:rPr kumimoji="0" lang="en-US" sz="1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Texas Education Code</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section 54.063, states that students employed  as teaching or research assistants at least one-half time by any public institution of higher education in a degree program-related position with an effective date of employment on or before the official census date of the relevant term(s), may pay the same tuition while attending the employing institution as a resident of Texas for themselves, their spouses, and their dependent children,  regardless of the length of residence in the state. The institution, which employs the students, shall  determine whether the students' jobs relate to their degree programs. </a:t>
            </a:r>
          </a:p>
          <a:p>
            <a:pPr marL="685800" marR="0" lvl="0" indent="-228600" algn="just" defTabSz="914400" rtl="0" eaLnBrk="0" fontAlgn="base" latinLnBrk="0" hangingPunct="0">
              <a:lnSpc>
                <a:spcPct val="100000"/>
              </a:lnSpc>
              <a:spcBef>
                <a:spcPct val="0"/>
              </a:spcBef>
              <a:spcAft>
                <a:spcPct val="0"/>
              </a:spcAft>
              <a:buClrTx/>
              <a:buSzTx/>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568325" marR="0" lvl="0" indent="-111125"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terms "research assistant," as used in this section, are not intended as titles of positions that   </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determine the entitlement of nonresident student employees to a waiver of nonresident tuition at  institutions of higher education but are intended to describe the academic positions of the student employees who are entitled to such a waiver under Chapter 54, section 54.063, Texas Education Code.</a:t>
            </a:r>
          </a:p>
          <a:p>
            <a:pPr marL="0" marR="0" lvl="0" indent="457200" algn="just" defTabSz="914400" rtl="0" eaLnBrk="0" fontAlgn="base" latinLnBrk="0" hangingPunct="0">
              <a:lnSpc>
                <a:spcPct val="100000"/>
              </a:lnSpc>
              <a:spcBef>
                <a:spcPct val="0"/>
              </a:spcBef>
              <a:spcAft>
                <a:spcPct val="0"/>
              </a:spcAft>
              <a:buClrTx/>
              <a:buSzTx/>
              <a:buFontTx/>
              <a:buNone/>
              <a:tabLst/>
            </a:pPr>
            <a:endParaRPr lang="en-US" sz="1400" dirty="0" smtClean="0">
              <a:latin typeface="Times New Roman" pitchFamily="18" charset="0"/>
              <a:ea typeface="Calibri" pitchFamily="34" charset="0"/>
              <a:cs typeface="Times New Roman" pitchFamily="18" charset="0"/>
            </a:endParaRPr>
          </a:p>
          <a:p>
            <a:pPr marL="682625" marR="0" lvl="0" indent="-342900" algn="just" defTabSz="914400" rtl="0" eaLnBrk="0" fontAlgn="base" latinLnBrk="0" hangingPunct="0">
              <a:lnSpc>
                <a:spcPct val="100000"/>
              </a:lnSpc>
              <a:spcBef>
                <a:spcPct val="0"/>
              </a:spcBef>
              <a:spcAft>
                <a:spcPct val="0"/>
              </a:spcAft>
              <a:buClrTx/>
              <a:buSzTx/>
              <a:buAutoNum type="arabicPeriod" startAt="3"/>
              <a:tabLst/>
            </a:pP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Pay Periods:  A</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cademic Year: September 1 – August 31 </a:t>
            </a:r>
            <a:endParaRPr lang="en-US" sz="1400" dirty="0" smtClean="0">
              <a:latin typeface="Times New Roman" pitchFamily="18" charset="0"/>
              <a:ea typeface="Calibri" pitchFamily="34" charset="0"/>
              <a:cs typeface="Times New Roman" pitchFamily="18" charset="0"/>
            </a:endParaRPr>
          </a:p>
          <a:p>
            <a:pPr marL="682625" marR="0" lvl="0" indent="-342900" algn="just" defTabSz="914400" rtl="0" eaLnBrk="0" fontAlgn="base" latinLnBrk="0" hangingPunct="0">
              <a:lnSpc>
                <a:spcPct val="100000"/>
              </a:lnSpc>
              <a:spcBef>
                <a:spcPct val="0"/>
              </a:spcBef>
              <a:spcAft>
                <a:spcPct val="0"/>
              </a:spcAft>
              <a:buClrTx/>
              <a:buSzTx/>
              <a:tabLst/>
            </a:pPr>
            <a:endParaRPr lang="en-US" sz="1400" dirty="0" smtClean="0">
              <a:latin typeface="Times New Roman" pitchFamily="18" charset="0"/>
              <a:cs typeface="Times New Roman" pitchFamily="18" charset="0"/>
            </a:endParaRPr>
          </a:p>
          <a:p>
            <a:pPr marL="682625" lvl="0" indent="7938" algn="just" eaLnBrk="0" fontAlgn="base" hangingPunct="0">
              <a:spcBef>
                <a:spcPct val="0"/>
              </a:spcBef>
              <a:spcAft>
                <a:spcPct val="0"/>
              </a:spcAft>
            </a:pPr>
            <a:r>
              <a:rPr lang="en-US" sz="1400"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 Graduate Assistant Assignments:	</a:t>
            </a:r>
            <a:r>
              <a:rPr lang="en-US" sz="1400"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Graduate Research Assistant Assignments:</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457200" algn="just" eaLnBrk="0" fontAlgn="base" hangingPunct="0">
              <a:spcBef>
                <a:spcPct val="0"/>
              </a:spcBef>
              <a:spcAft>
                <a:spcPct val="0"/>
              </a:spcAf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Fall Semester: September 1 – Mid </a:t>
            </a:r>
            <a:r>
              <a:rPr lang="en-US" sz="1400" dirty="0" smtClean="0">
                <a:latin typeface="Times New Roman" pitchFamily="18" charset="0"/>
                <a:ea typeface="Calibri" pitchFamily="34" charset="0"/>
                <a:cs typeface="Times New Roman" pitchFamily="18" charset="0"/>
              </a:rPr>
              <a:t>December	 Fall Semester:  September 1 – January 15</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457200" algn="just" eaLnBrk="0" fontAlgn="base" hangingPunct="0">
              <a:spcBef>
                <a:spcPct val="0"/>
              </a:spcBef>
              <a:spcAft>
                <a:spcPct val="0"/>
              </a:spcAf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Spring Semester: January 16 – Mid May 	 </a:t>
            </a:r>
            <a:r>
              <a:rPr lang="en-US" sz="1400" dirty="0" smtClean="0">
                <a:latin typeface="Times New Roman" pitchFamily="18" charset="0"/>
                <a:ea typeface="Calibri" pitchFamily="34" charset="0"/>
                <a:cs typeface="Times New Roman" pitchFamily="18" charset="0"/>
              </a:rPr>
              <a:t>Spring Semester:  January 16 – May 31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Summer Semester: Contingent upon funding	</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Summer Semester:  June 1 – August 31</a:t>
            </a:r>
            <a:endPar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en-US" sz="1400" dirty="0" smtClean="0">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457200" y="526231"/>
            <a:ext cx="82296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74675" marR="0" lvl="0" indent="-234950" algn="just" defTabSz="914400" rtl="0" eaLnBrk="1" fontAlgn="base" latinLnBrk="0" hangingPunct="1">
              <a:lnSpc>
                <a:spcPct val="100000"/>
              </a:lnSpc>
              <a:spcBef>
                <a:spcPct val="0"/>
              </a:spcBef>
              <a:spcAft>
                <a:spcPct val="0"/>
              </a:spcAft>
              <a:buClrTx/>
              <a:buSzTx/>
              <a:buFontTx/>
              <a:buAutoNum type="arabicPeriod" startAt="4"/>
              <a:tabLst/>
            </a:pP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Renewals of Appointments</a:t>
            </a: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Renewal of appointments is not automatic. Reappointments are based on </a:t>
            </a:r>
          </a:p>
          <a:p>
            <a:pPr marL="457200" marR="0" lvl="0" indent="-117475" algn="just" defTabSz="914400" rtl="0" eaLnBrk="1" fontAlgn="base" latinLnBrk="0" hangingPunct="1">
              <a:lnSpc>
                <a:spcPct val="100000"/>
              </a:lnSpc>
              <a:spcBef>
                <a:spcPct val="0"/>
              </a:spcBef>
              <a:spcAft>
                <a:spcPct val="0"/>
              </a:spcAft>
              <a:buClrTx/>
              <a:buSzTx/>
              <a:tabLst>
                <a:tab pos="574675" algn="l"/>
              </a:tabLst>
            </a:pP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availability of funds, department determination of satisfactory performance and department needs.</a:t>
            </a:r>
          </a:p>
          <a:p>
            <a:pPr marL="457200" marR="0" lvl="0" algn="just" defTabSz="914400" rtl="0" eaLnBrk="1" fontAlgn="base" latinLnBrk="0" hangingPunct="1">
              <a:lnSpc>
                <a:spcPct val="100000"/>
              </a:lnSpc>
              <a:spcBef>
                <a:spcPct val="0"/>
              </a:spcBef>
              <a:spcAft>
                <a:spcPct val="0"/>
              </a:spcAft>
              <a:buClrTx/>
              <a:buSzTx/>
              <a:tabLst/>
            </a:pP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Students may apply for reappointment through their respective departments. Students must meet </a:t>
            </a:r>
          </a:p>
          <a:p>
            <a:pPr marL="457200" marR="0" lvl="0" algn="just" defTabSz="914400" rtl="0" eaLnBrk="1" fontAlgn="base" latinLnBrk="0" hangingPunct="1">
              <a:lnSpc>
                <a:spcPct val="100000"/>
              </a:lnSpc>
              <a:spcBef>
                <a:spcPct val="0"/>
              </a:spcBef>
              <a:spcAft>
                <a:spcPct val="0"/>
              </a:spcAft>
              <a:buClrTx/>
              <a:buSzTx/>
              <a:tabLst/>
            </a:pP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departmental guidelines and deadlines for application. Graduate assistants, who fail to meet eligibility</a:t>
            </a:r>
          </a:p>
          <a:p>
            <a:pPr marL="457200" marR="0" lvl="0" algn="just" defTabSz="914400" rtl="0" eaLnBrk="1" fontAlgn="base" latinLnBrk="0" hangingPunct="1">
              <a:lnSpc>
                <a:spcPct val="100000"/>
              </a:lnSpc>
              <a:spcBef>
                <a:spcPct val="0"/>
              </a:spcBef>
              <a:spcAft>
                <a:spcPct val="0"/>
              </a:spcAft>
              <a:buClrTx/>
              <a:buSzTx/>
              <a:tabLst/>
            </a:pP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requirements, will be denied renewal.</a:t>
            </a:r>
          </a:p>
          <a:p>
            <a:pPr marL="228600" marR="0" lvl="0" indent="-228600" algn="just" defTabSz="914400" rtl="0" eaLnBrk="1" fontAlgn="base" latinLnBrk="0" hangingPunct="1">
              <a:lnSpc>
                <a:spcPct val="100000"/>
              </a:lnSpc>
              <a:spcBef>
                <a:spcPct val="0"/>
              </a:spcBef>
              <a:spcAft>
                <a:spcPct val="0"/>
              </a:spcAft>
              <a:buClrTx/>
              <a:buSzTx/>
              <a:buFontTx/>
              <a:buAutoNum type="arabicPeriod" startAt="4"/>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574675" marR="0" lvl="0" indent="-234950" algn="just" defTabSz="914400" rtl="0" eaLnBrk="0" fontAlgn="base" latinLnBrk="0" hangingPunct="0">
              <a:lnSpc>
                <a:spcPct val="100000"/>
              </a:lnSpc>
              <a:spcBef>
                <a:spcPct val="0"/>
              </a:spcBef>
              <a:spcAft>
                <a:spcPct val="0"/>
              </a:spcAft>
              <a:buClrTx/>
              <a:buSzTx/>
              <a:buFontTx/>
              <a:buAutoNum type="arabicPeriod" startAt="5"/>
              <a:tabLst/>
            </a:pP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Assignments and Supervision: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Departments employing graduate assistants conduct the regular </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supervision and evaluation of the graduate assistant's performance. Departments must provide the</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graduate assistant, the Department Coordinator, and Alicia Steeves, Senior Admin Associate a written</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description of the duties the graduate assistant is expected to perform at the time the position is offered</a:t>
            </a:r>
          </a:p>
          <a:p>
            <a:pPr marL="568325" marR="0" lvl="0" indent="-111125" algn="just" defTabSz="914400" rtl="0" eaLnBrk="0" fontAlgn="base" latinLnBrk="0" hangingPunct="0">
              <a:lnSpc>
                <a:spcPct val="100000"/>
              </a:lnSpc>
              <a:spcBef>
                <a:spcPct val="0"/>
              </a:spcBef>
              <a:spcAft>
                <a:spcPct val="0"/>
              </a:spcAft>
              <a:buClrTx/>
              <a:buSzTx/>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Generally, the duties performed by the graduate assistant are to be congruent both with educational </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level of the student and the category of assistantship. Graduate assistants should not routinely be </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assigned menial tasks. Assignment will not be entered into HRMS until notification is received from</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faculty supervisor indicating that they have met with the student and have an assignment starting  </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date.  </a:t>
            </a:r>
          </a:p>
          <a:p>
            <a:pPr marL="228600" marR="0" lvl="0" indent="-228600" algn="just" defTabSz="914400" rtl="0" eaLnBrk="0" fontAlgn="base" latinLnBrk="0" hangingPunct="0">
              <a:lnSpc>
                <a:spcPct val="100000"/>
              </a:lnSpc>
              <a:spcBef>
                <a:spcPct val="0"/>
              </a:spcBef>
              <a:spcAft>
                <a:spcPct val="0"/>
              </a:spcAft>
              <a:buClrTx/>
              <a:buSzTx/>
              <a:buFontTx/>
              <a:buAutoNum type="arabicPeriod" startAt="5"/>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574675" marR="0" lvl="0" indent="-234950" algn="just" defTabSz="914400" rtl="0" eaLnBrk="0" fontAlgn="base" latinLnBrk="0" hangingPunct="0">
              <a:lnSpc>
                <a:spcPct val="100000"/>
              </a:lnSpc>
              <a:spcBef>
                <a:spcPct val="0"/>
              </a:spcBef>
              <a:spcAft>
                <a:spcPct val="0"/>
              </a:spcAft>
              <a:buClrTx/>
              <a:buSzTx/>
              <a:tabLst>
                <a:tab pos="457200" algn="l"/>
              </a:tabLst>
            </a:pPr>
            <a:r>
              <a:rPr lang="en-US" sz="1400" dirty="0" smtClean="0">
                <a:latin typeface="Times New Roman" pitchFamily="18" charset="0"/>
                <a:ea typeface="Calibri" pitchFamily="34" charset="0"/>
                <a:cs typeface="Times New Roman" pitchFamily="18" charset="0"/>
              </a:rPr>
              <a:t>6. </a:t>
            </a: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Employment Appointment/Academic Standing:  In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accordance with UTSA Handbook of Operating</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Procedures, Chapter 4. Personnel General Section, 4.9 Student Employees, Paragraphs 3</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(3)</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3 (5), </a:t>
            </a:r>
            <a:r>
              <a:rPr kumimoji="0" lang="en-US" sz="1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Qualifications and Limitation for Non-Classified Student Employee Titles</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800100" lvl="1" indent="-342900" algn="just" eaLnBrk="0" fontAlgn="base" hangingPunct="0">
              <a:spcBef>
                <a:spcPct val="0"/>
              </a:spcBef>
              <a:spcAft>
                <a:spcPct val="0"/>
              </a:spcAft>
            </a:pPr>
            <a:endParaRPr lang="en-US" sz="1400" dirty="0" smtClean="0">
              <a:latin typeface="Times New Roman" pitchFamily="18" charset="0"/>
              <a:cs typeface="Times New Roman" pitchFamily="18" charset="0"/>
            </a:endParaRPr>
          </a:p>
          <a:p>
            <a:pPr marL="574675" lvl="1" algn="just" eaLnBrk="0" fontAlgn="base" hangingPunct="0">
              <a:spcBef>
                <a:spcPct val="0"/>
              </a:spcBef>
              <a:spcAft>
                <a:spcPct val="0"/>
              </a:spcAft>
            </a:pPr>
            <a:r>
              <a:rPr lang="en-US" sz="1400" dirty="0" smtClean="0">
                <a:latin typeface="Times New Roman" pitchFamily="18" charset="0"/>
                <a:ea typeface="Calibri" pitchFamily="34" charset="0"/>
                <a:cs typeface="Times New Roman" pitchFamily="18" charset="0"/>
              </a:rPr>
              <a:t>a.  G</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raduate Research Assistants are limited to an employment total of 20 hours per week.  </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Assignments for less than 20 hours per week will be paid on a monthly basis.  Enrollment for at  </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least 6 hours for each long session and total of 3 hours during the summer sessions is required for </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title of Graduate Research Assistant.  The primary duty for graduate research assistants is to assist faculty members on assigned research projects. S</a:t>
            </a: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TUDENTS MUST ALSO BE IN“GOOD” ACADEMIC </a:t>
            </a: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STANDING  </a:t>
            </a: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AND </a:t>
            </a: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MAINTAIN </a:t>
            </a: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3.0 GPA.</a:t>
            </a:r>
            <a:endParaRPr kumimoji="0" lang="en-US" sz="140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381000" y="734467"/>
            <a:ext cx="82296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74675" marR="0" lvl="0" algn="just" defTabSz="914400" rtl="0" eaLnBrk="1" fontAlgn="base" latinLnBrk="0" hangingPunct="1">
              <a:lnSpc>
                <a:spcPct val="100000"/>
              </a:lnSpc>
              <a:spcBef>
                <a:spcPct val="0"/>
              </a:spcBef>
              <a:spcAft>
                <a:spcPct val="0"/>
              </a:spcAft>
              <a:buClrTx/>
              <a:buSzTx/>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  Graduate Assistants are limited to an employment total of 19 per hours per week and are paid on a </a:t>
            </a:r>
          </a:p>
          <a:p>
            <a:pPr marL="800100" marR="0" lvl="0" indent="-342900" algn="just" defTabSz="914400" rtl="0" eaLnBrk="1" fontAlgn="base" latinLnBrk="0" hangingPunct="1">
              <a:lnSpc>
                <a:spcPct val="100000"/>
              </a:lnSpc>
              <a:spcBef>
                <a:spcPct val="0"/>
              </a:spcBef>
              <a:spcAft>
                <a:spcPct val="0"/>
              </a:spcAft>
              <a:buClrTx/>
              <a:buSzTx/>
              <a:tabLst/>
            </a:pP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monthly basis.   Enrollment for at least 6 hours for each long session and a total of 3 hours for  </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summer  sessions is required.  The primary duty of a graduate assistant is to assist faculty and  </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administration on </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ssigned projects not directly related to research.  This title does not qualify the</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student for resident </a:t>
            </a: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(in-state) tuition.  STUDENTS MUST ALSO BE IN “GOOD” ACADEMIC </a:t>
            </a:r>
            <a:r>
              <a:rPr lang="en-US" sz="1400" dirty="0" smtClean="0">
                <a:latin typeface="Times New Roman" pitchFamily="18" charset="0"/>
                <a:ea typeface="Calibri" pitchFamily="34" charset="0"/>
                <a:cs typeface="Times New Roman" pitchFamily="18" charset="0"/>
              </a:rPr>
              <a:t>        </a:t>
            </a: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STANDING AND HAVE MAINTAINED AT 3.0 GPA.</a:t>
            </a:r>
          </a:p>
          <a:p>
            <a:pPr marL="800100" marR="0" lvl="0" indent="-342900" algn="l" defTabSz="914400" rtl="0" eaLnBrk="1" fontAlgn="base" latinLnBrk="0" hangingPunct="1">
              <a:lnSpc>
                <a:spcPct val="100000"/>
              </a:lnSpc>
              <a:spcBef>
                <a:spcPct val="0"/>
              </a:spcBef>
              <a:spcAft>
                <a:spcPct val="0"/>
              </a:spcAft>
              <a:buClrTx/>
              <a:buSzTx/>
              <a:tabLst/>
            </a:pPr>
            <a:endPar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796925" marR="0" lvl="0" indent="-222250" algn="just" defTabSz="914400" rtl="0" eaLnBrk="0" fontAlgn="base" latinLnBrk="0" hangingPunct="0">
              <a:lnSpc>
                <a:spcPct val="100000"/>
              </a:lnSpc>
              <a:spcBef>
                <a:spcPct val="0"/>
              </a:spcBef>
              <a:spcAft>
                <a:spcPct val="0"/>
              </a:spcAft>
              <a:buClrTx/>
              <a:buSzTx/>
              <a:buAutoNum type="alphaLcPeriod" startAt="3"/>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the responsibility of the GA/GRA to notify Alicia Steeves in the Dean’s office at </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210)458-7470, if</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you are unable to meet the required enrollment hours at any time during the semester, i.e. if you drop a class, or are academically dismissed, or withdrawn, from UTSA.  Be advised that your</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appointment  will be immediately terminated if you drop below the enrollment requirements.  Hence,  your  appointment will be terminated according to your ineligibility date;  therefore, there </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e</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xists the possibility that you will have to pay back any funds received beyond your accrued hours.</a:t>
            </a:r>
          </a:p>
          <a:p>
            <a:pPr marL="574675" marR="0" lvl="0" indent="-234950" defTabSz="914400" rtl="0" eaLnBrk="0" fontAlgn="base" latinLnBrk="0" hangingPunct="0">
              <a:lnSpc>
                <a:spcPct val="100000"/>
              </a:lnSpc>
              <a:spcBef>
                <a:spcPct val="0"/>
              </a:spcBef>
              <a:spcAft>
                <a:spcPct val="0"/>
              </a:spcAft>
              <a:buClrTx/>
              <a:buSzTx/>
              <a:buAutoNum type="arabicPeriod" startAt="7"/>
              <a:tabLst>
                <a:tab pos="0" algn="l"/>
                <a:tab pos="574675" algn="l"/>
              </a:tabLst>
            </a:pPr>
            <a:endParaRPr lang="en-US" sz="1400" dirty="0" smtClean="0">
              <a:latin typeface="Times New Roman" pitchFamily="18" charset="0"/>
              <a:ea typeface="Calibri" pitchFamily="34" charset="0"/>
              <a:cs typeface="Times New Roman" pitchFamily="18" charset="0"/>
            </a:endParaRPr>
          </a:p>
          <a:p>
            <a:pPr marL="574675" marR="0" lvl="0" indent="-234950" algn="just" defTabSz="914400" rtl="0" eaLnBrk="0" fontAlgn="base" latinLnBrk="0" hangingPunct="0">
              <a:lnSpc>
                <a:spcPct val="100000"/>
              </a:lnSpc>
              <a:spcBef>
                <a:spcPct val="0"/>
              </a:spcBef>
              <a:spcAft>
                <a:spcPct val="0"/>
              </a:spcAft>
              <a:buClrTx/>
              <a:buSzTx/>
              <a:buAutoNum type="arabicPeriod" startAt="7"/>
              <a:tabLst>
                <a:tab pos="0" algn="l"/>
                <a:tab pos="574675" algn="l"/>
              </a:tabLst>
            </a:pPr>
            <a:r>
              <a:rPr lang="en-US" sz="1400" dirty="0" smtClean="0">
                <a:latin typeface="Times New Roman" pitchFamily="18" charset="0"/>
                <a:ea typeface="Calibri" pitchFamily="34" charset="0"/>
                <a:cs typeface="Times New Roman" pitchFamily="18" charset="0"/>
              </a:rPr>
              <a:t>H</a:t>
            </a: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olidays and Time Off:  As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with all USTA employees, you will be paid for days when the university is officially opened.  UTSA is open even though students are “off” and faculty and members may not</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be available.  You are expected to put in your regular hours during this time. Graduate assistants do </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not earn vacation hours or accrue sick time. All Graduate Assistants may observe the University</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holiday schedule when offices are closed.  Graduate assistants who hold academic year assignments </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will work while classes are in session. </a:t>
            </a:r>
          </a:p>
          <a:p>
            <a:pPr marL="576262" marR="0" lvl="0" indent="-342900" defTabSz="914400" rtl="0" eaLnBrk="0" fontAlgn="base" latinLnBrk="0" hangingPunct="0">
              <a:lnSpc>
                <a:spcPct val="100000"/>
              </a:lnSpc>
              <a:spcBef>
                <a:spcPct val="0"/>
              </a:spcBef>
              <a:spcAft>
                <a:spcPct val="0"/>
              </a:spcAft>
              <a:buClrTx/>
              <a:buSzTx/>
              <a:tabLst/>
            </a:pPr>
            <a:endParaRPr lang="en-US" sz="1400" dirty="0" smtClean="0">
              <a:latin typeface="Times New Roman" pitchFamily="18" charset="0"/>
              <a:cs typeface="Times New Roman" pitchFamily="18" charset="0"/>
            </a:endParaRPr>
          </a:p>
          <a:p>
            <a:pPr marL="574675" marR="0" lvl="0" indent="-574675" algn="l" defTabSz="914400" rtl="0" eaLnBrk="0" fontAlgn="base" latinLnBrk="0" hangingPunct="0">
              <a:lnSpc>
                <a:spcPct val="100000"/>
              </a:lnSpc>
              <a:spcBef>
                <a:spcPct val="0"/>
              </a:spcBef>
              <a:spcAft>
                <a:spcPct val="0"/>
              </a:spcAft>
              <a:buClrTx/>
              <a:buSzTx/>
              <a:buFontTx/>
              <a:buNone/>
            </a:pPr>
            <a:r>
              <a:rPr lang="en-US" sz="1400" dirty="0" smtClean="0">
                <a:latin typeface="Times New Roman" pitchFamily="18" charset="0"/>
                <a:ea typeface="Calibri" pitchFamily="34" charset="0"/>
                <a:cs typeface="Times New Roman" pitchFamily="18" charset="0"/>
              </a:rPr>
              <a:t>             </a:t>
            </a: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UTSA’s Official Holidays are as follows:</a:t>
            </a:r>
          </a:p>
          <a:p>
            <a:pPr marR="0" lvl="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lvl="3" eaLnBrk="0" fontAlgn="base" hangingPunct="0">
              <a:spcBef>
                <a:spcPct val="0"/>
              </a:spcBef>
              <a:spcAft>
                <a:spcPct val="0"/>
              </a:spcAf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Labor Day		Christmas Holiday	Martin</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Luther King , Jr. Day</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lvl="3" eaLnBrk="0" fontAlgn="base" hangingPunct="0">
              <a:spcBef>
                <a:spcPct val="0"/>
              </a:spcBef>
              <a:spcAft>
                <a:spcPct val="0"/>
              </a:spcAf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Thanksgiving Holiday	New Years 		Memorial Day</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Flowchart: Connector 4"/>
          <p:cNvSpPr/>
          <p:nvPr/>
        </p:nvSpPr>
        <p:spPr>
          <a:xfrm>
            <a:off x="9753600" y="3124200"/>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57200" y="743634"/>
            <a:ext cx="8229600" cy="54168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796925" marR="0" lvl="0" indent="-222250" algn="l" defTabSz="914400" rtl="0" eaLnBrk="0" fontAlgn="base" latinLnBrk="0" hangingPunct="0">
              <a:lnSpc>
                <a:spcPct val="100000"/>
              </a:lnSpc>
              <a:spcBef>
                <a:spcPct val="0"/>
              </a:spcBef>
              <a:spcAft>
                <a:spcPct val="0"/>
              </a:spcAft>
              <a:buClrTx/>
              <a:buSzTx/>
              <a:buFontTx/>
              <a:buAutoNum type="alphaLcPeriod" startAt="2"/>
              <a:tabLst/>
            </a:pP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During extended breaks or if the faculty member(s) with whom you are working is/are not going to  be here, consider these steps when requesting your required time:</a:t>
            </a:r>
          </a:p>
          <a:p>
            <a:pPr marL="803275" marR="0" lvl="0" indent="-228600" algn="l" defTabSz="914400" rtl="0" eaLnBrk="0" fontAlgn="base" latinLnBrk="0" hangingPunct="0">
              <a:lnSpc>
                <a:spcPct val="100000"/>
              </a:lnSpc>
              <a:spcBef>
                <a:spcPct val="0"/>
              </a:spcBef>
              <a:spcAft>
                <a:spcPct val="0"/>
              </a:spcAft>
              <a:buClrTx/>
              <a:buSzTx/>
              <a:tabLst/>
            </a:pPr>
            <a:endParaRPr kumimoji="0" lang="en-US" sz="600" i="0" u="none" strike="noStrike" cap="none" normalizeH="0" baseline="0" dirty="0" smtClean="0">
              <a:ln>
                <a:noFill/>
              </a:ln>
              <a:solidFill>
                <a:schemeClr val="tx1"/>
              </a:solidFill>
              <a:effectLst/>
              <a:latin typeface="Arial" pitchFamily="34" charset="0"/>
            </a:endParaRPr>
          </a:p>
          <a:p>
            <a:pPr lvl="2" eaLnBrk="0" fontAlgn="base" hangingPunct="0">
              <a:spcBef>
                <a:spcPct val="0"/>
              </a:spcBef>
              <a:spcAft>
                <a:spcPct val="0"/>
              </a:spcAft>
              <a:buFontTx/>
              <a:buChar char="•"/>
            </a:pP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Ask for advance work assignments</a:t>
            </a:r>
            <a:endParaRPr kumimoji="0" lang="en-US" sz="600" i="0" u="none" strike="noStrike" cap="none" normalizeH="0" baseline="0" dirty="0" smtClean="0">
              <a:ln>
                <a:noFill/>
              </a:ln>
              <a:solidFill>
                <a:schemeClr val="tx1"/>
              </a:solidFill>
              <a:effectLst/>
              <a:latin typeface="Arial" pitchFamily="34" charset="0"/>
            </a:endParaRPr>
          </a:p>
          <a:p>
            <a:pPr lvl="2" eaLnBrk="0" fontAlgn="base" hangingPunct="0">
              <a:spcBef>
                <a:spcPct val="0"/>
              </a:spcBef>
              <a:spcAft>
                <a:spcPct val="0"/>
              </a:spcAft>
              <a:buFontTx/>
              <a:buChar char="•"/>
            </a:pP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If you can, work for more than one faculty member for additional work</a:t>
            </a:r>
            <a:endParaRPr kumimoji="0" lang="en-US" sz="600" i="0" u="none" strike="noStrike" cap="none" normalizeH="0" baseline="0" dirty="0" smtClean="0">
              <a:ln>
                <a:noFill/>
              </a:ln>
              <a:solidFill>
                <a:schemeClr val="tx1"/>
              </a:solidFill>
              <a:effectLst/>
              <a:latin typeface="Arial" pitchFamily="34" charset="0"/>
            </a:endParaRPr>
          </a:p>
          <a:p>
            <a:pPr lvl="2" eaLnBrk="0" fontAlgn="base" hangingPunct="0">
              <a:spcBef>
                <a:spcPct val="0"/>
              </a:spcBef>
              <a:spcAft>
                <a:spcPct val="0"/>
              </a:spcAft>
              <a:buFontTx/>
              <a:buChar char="•"/>
            </a:pP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Check with whoever supervises GA</a:t>
            </a:r>
            <a:r>
              <a:rPr kumimoji="0" lang="en-US" sz="140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and RA</a:t>
            </a:r>
            <a:r>
              <a:rPr kumimoji="0" lang="en-US" sz="140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in your department for any other assignments.</a:t>
            </a:r>
            <a:endParaRPr kumimoji="0" lang="en-US" sz="600" i="0" u="none" strike="noStrike" cap="none" normalizeH="0" baseline="0" dirty="0" smtClean="0">
              <a:ln>
                <a:noFill/>
              </a:ln>
              <a:solidFill>
                <a:schemeClr val="tx1"/>
              </a:solidFill>
              <a:effectLst/>
              <a:latin typeface="Arial" pitchFamily="34" charset="0"/>
            </a:endParaRPr>
          </a:p>
          <a:p>
            <a:pPr lvl="2" eaLnBrk="0" fontAlgn="base" hangingPunct="0">
              <a:spcBef>
                <a:spcPct val="0"/>
              </a:spcBef>
              <a:spcAft>
                <a:spcPct val="0"/>
              </a:spcAft>
              <a:buFontTx/>
              <a:buChar char="•"/>
            </a:pP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Check with the department office for assignments</a:t>
            </a:r>
          </a:p>
          <a:p>
            <a:pPr marL="796925" marR="0" lvl="0" indent="-222250" algn="l" defTabSz="914400" rtl="0" eaLnBrk="0" fontAlgn="base" latinLnBrk="0" hangingPunct="0">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796925" lvl="0" indent="-222250" algn="just" eaLnBrk="0" fontAlgn="base" hangingPunct="0">
              <a:spcBef>
                <a:spcPct val="0"/>
              </a:spcBef>
              <a:spcAft>
                <a:spcPct val="0"/>
              </a:spcAft>
              <a:tabLst>
                <a:tab pos="457200" algn="l"/>
                <a:tab pos="574675" algn="l"/>
              </a:tabLst>
            </a:pP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  If you anticipate </a:t>
            </a:r>
            <a:r>
              <a:rPr lang="en-US" sz="1400" dirty="0" smtClean="0">
                <a:latin typeface="Times New Roman" pitchFamily="18" charset="0"/>
                <a:ea typeface="Calibri" pitchFamily="34" charset="0"/>
                <a:cs typeface="Times New Roman" pitchFamily="18" charset="0"/>
              </a:rPr>
              <a:t>on </a:t>
            </a: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taking a few days off,</a:t>
            </a:r>
            <a:r>
              <a:rPr kumimoji="0" lang="en-US" sz="140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y</a:t>
            </a: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 m</a:t>
            </a:r>
            <a:r>
              <a:rPr lang="en-US" sz="1400" dirty="0" smtClean="0">
                <a:latin typeface="Times New Roman" pitchFamily="18" charset="0"/>
                <a:ea typeface="Calibri" pitchFamily="34" charset="0"/>
                <a:cs typeface="Times New Roman" pitchFamily="18" charset="0"/>
              </a:rPr>
              <a:t>ust coordinate with your supervisor and  Alicia Steeves with the specific dates you will be out.   You must also indicate on how you plan on making up the time. </a:t>
            </a:r>
            <a:endParaRPr kumimoji="0" lang="en-US" sz="60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Times New Roman" pitchFamily="18" charset="0"/>
              <a:ea typeface="Calibri" pitchFamily="34" charset="0"/>
              <a:cs typeface="Times New Roman" pitchFamily="18" charset="0"/>
            </a:endParaRPr>
          </a:p>
          <a:p>
            <a:pPr marL="796925" lvl="0" indent="-222250" algn="just" eaLnBrk="0" fontAlgn="base" hangingPunct="0">
              <a:spcBef>
                <a:spcPct val="0"/>
              </a:spcBef>
              <a:spcAft>
                <a:spcPct val="0"/>
              </a:spcAft>
              <a:buFontTx/>
              <a:buAutoNum type="alphaLcPeriod" startAt="4"/>
            </a:pPr>
            <a:r>
              <a:rPr lang="en-US" sz="1400" dirty="0" smtClean="0">
                <a:latin typeface="Times New Roman" pitchFamily="18" charset="0"/>
                <a:cs typeface="Times New Roman" pitchFamily="18" charset="0"/>
              </a:rPr>
              <a:t>If you are absent due to sickness, injury, or pregnancy and confinement; you  should contact your immediate supervisor, or Alicia Steeves at the earliest practical time.  If you are out due to illness for more than 3 days you should provide a doctor’s statement releasing you back to work.  During any extended absence you will be placed on a Leave of Absence. </a:t>
            </a:r>
          </a:p>
          <a:p>
            <a:pPr marL="796925" lvl="0" indent="-222250" eaLnBrk="0" fontAlgn="base" hangingPunct="0">
              <a:spcBef>
                <a:spcPct val="0"/>
              </a:spcBef>
              <a:spcAft>
                <a:spcPct val="0"/>
              </a:spcAft>
            </a:pPr>
            <a:endPar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803275" marR="0" lvl="0" indent="-228600" algn="just" defTabSz="914400" rtl="0" eaLnBrk="0" fontAlgn="base" latinLnBrk="0" hangingPunct="0">
              <a:lnSpc>
                <a:spcPct val="100000"/>
              </a:lnSpc>
              <a:spcBef>
                <a:spcPct val="0"/>
              </a:spcBef>
              <a:spcAft>
                <a:spcPct val="0"/>
              </a:spcAft>
              <a:buClrTx/>
              <a:buSzTx/>
              <a:tabLst/>
            </a:pP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If </a:t>
            </a: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discovered that that you have taken an extended amount of time off without prior coordination, </a:t>
            </a: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you </a:t>
            </a:r>
            <a:r>
              <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risk termination from your assigned position.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803275" lvl="0" indent="-346075" eaLnBrk="0" fontAlgn="base" hangingPunct="0">
              <a:spcBef>
                <a:spcPct val="0"/>
              </a:spcBef>
              <a:spcAft>
                <a:spcPct val="0"/>
              </a:spcAft>
              <a:buFontTx/>
              <a:buAutoNum type="arabicPeriod" startAt="8"/>
              <a:tabLst>
                <a:tab pos="574675" algn="l"/>
                <a:tab pos="796925" algn="l"/>
                <a:tab pos="803275" algn="l"/>
              </a:tabLst>
            </a:pPr>
            <a:r>
              <a:rPr kumimoji="0" lang="en-US" sz="1400" i="0" u="none" strike="noStrike" cap="none" normalizeH="0" baseline="0" dirty="0" smtClean="0">
                <a:ln>
                  <a:noFill/>
                </a:ln>
                <a:effectLst/>
                <a:latin typeface="Times New Roman" pitchFamily="18" charset="0"/>
                <a:ea typeface="Calibri" pitchFamily="34" charset="0"/>
                <a:cs typeface="Times New Roman" pitchFamily="18" charset="0"/>
              </a:rPr>
              <a:t>Submission </a:t>
            </a:r>
            <a:r>
              <a:rPr kumimoji="0" lang="en-US" sz="1400" b="0" i="0" u="none" strike="noStrike" cap="none" normalizeH="0" baseline="0" dirty="0" smtClean="0">
                <a:ln>
                  <a:noFill/>
                </a:ln>
                <a:effectLst/>
                <a:latin typeface="Times New Roman" pitchFamily="18" charset="0"/>
                <a:ea typeface="Calibri" pitchFamily="34" charset="0"/>
                <a:cs typeface="Times New Roman" pitchFamily="18" charset="0"/>
              </a:rPr>
              <a:t>of Timesheets on time is MANDATORY!  Timesheets are due in the Dean’s office NO </a:t>
            </a:r>
            <a:r>
              <a:rPr kumimoji="0" lang="en-US" sz="1400" b="0" i="0" u="none" strike="noStrike" cap="none" normalizeH="0" baseline="0" dirty="0" smtClean="0">
                <a:ln>
                  <a:noFill/>
                </a:ln>
                <a:effectLst/>
                <a:latin typeface="Times New Roman" pitchFamily="18" charset="0"/>
                <a:ea typeface="Calibri" pitchFamily="34" charset="0"/>
                <a:cs typeface="Times New Roman" pitchFamily="18" charset="0"/>
              </a:rPr>
              <a:t>LATER </a:t>
            </a:r>
            <a:r>
              <a:rPr kumimoji="0" lang="en-US" sz="1400" b="0" i="0" u="none" strike="noStrike" cap="none" normalizeH="0" baseline="0" dirty="0" smtClean="0">
                <a:ln>
                  <a:noFill/>
                </a:ln>
                <a:effectLst/>
                <a:latin typeface="Times New Roman" pitchFamily="18" charset="0"/>
                <a:ea typeface="Calibri" pitchFamily="34" charset="0"/>
                <a:cs typeface="Times New Roman" pitchFamily="18" charset="0"/>
              </a:rPr>
              <a:t>THAN THE 30</a:t>
            </a:r>
            <a:r>
              <a:rPr kumimoji="0" lang="en-US" sz="1400" b="0" i="0" u="none" strike="noStrike" cap="none" normalizeH="0" baseline="30000" dirty="0" smtClean="0">
                <a:ln>
                  <a:noFill/>
                </a:ln>
                <a:effectLst/>
                <a:latin typeface="Times New Roman" pitchFamily="18" charset="0"/>
                <a:ea typeface="Calibri" pitchFamily="34" charset="0"/>
                <a:cs typeface="Times New Roman" pitchFamily="18" charset="0"/>
              </a:rPr>
              <a:t>th</a:t>
            </a:r>
            <a:r>
              <a:rPr kumimoji="0" lang="en-US" sz="1400" b="0" i="0" u="none" strike="noStrike" cap="none" normalizeH="0" baseline="0" dirty="0" smtClean="0">
                <a:ln>
                  <a:noFill/>
                </a:ln>
                <a:effectLst/>
                <a:latin typeface="Times New Roman" pitchFamily="18" charset="0"/>
                <a:ea typeface="Calibri" pitchFamily="34" charset="0"/>
                <a:cs typeface="Times New Roman" pitchFamily="18" charset="0"/>
              </a:rPr>
              <a:t> OF EACH MONTH.  Timesheets are available on the COEHD web page</a:t>
            </a:r>
            <a:r>
              <a:rPr lang="en-US" sz="1400" dirty="0">
                <a:latin typeface="Times New Roman" pitchFamily="18" charset="0"/>
                <a:ea typeface="Calibri" pitchFamily="34" charset="0"/>
                <a:cs typeface="Times New Roman" pitchFamily="18" charset="0"/>
              </a:rPr>
              <a:t>. </a:t>
            </a:r>
            <a:r>
              <a:rPr lang="en-US" sz="1400" dirty="0" smtClean="0">
                <a:latin typeface="Times New Roman" pitchFamily="18" charset="0"/>
                <a:ea typeface="Calibri" pitchFamily="34" charset="0"/>
                <a:cs typeface="Times New Roman" pitchFamily="18" charset="0"/>
              </a:rPr>
              <a:t> </a:t>
            </a:r>
            <a:r>
              <a:rPr lang="en-US" sz="1400" dirty="0" smtClean="0">
                <a:latin typeface="Times New Roman" pitchFamily="18" charset="0"/>
                <a:ea typeface="Calibri" pitchFamily="34" charset="0"/>
                <a:cs typeface="Times New Roman" pitchFamily="18" charset="0"/>
                <a:hlinkClick r:id="rId3"/>
              </a:rPr>
              <a:t>http</a:t>
            </a:r>
            <a:r>
              <a:rPr lang="en-US" sz="1400" dirty="0">
                <a:latin typeface="Times New Roman" pitchFamily="18" charset="0"/>
                <a:ea typeface="Calibri" pitchFamily="34" charset="0"/>
                <a:cs typeface="Times New Roman" pitchFamily="18" charset="0"/>
                <a:hlinkClick r:id="rId3"/>
              </a:rPr>
              <a:t>://education.utsa.edu/prospective_students/graduate_assistantships</a:t>
            </a:r>
            <a:r>
              <a:rPr lang="en-US" sz="1400" dirty="0" smtClean="0">
                <a:latin typeface="Times New Roman" pitchFamily="18" charset="0"/>
                <a:ea typeface="Calibri" pitchFamily="34" charset="0"/>
                <a:cs typeface="Times New Roman" pitchFamily="18" charset="0"/>
                <a:hlinkClick r:id="rId3"/>
              </a:rPr>
              <a:t>/</a:t>
            </a:r>
            <a:r>
              <a:rPr lang="en-US" sz="1400" dirty="0" smtClean="0">
                <a:latin typeface="Times New Roman" pitchFamily="18" charset="0"/>
                <a:ea typeface="Calibri" pitchFamily="34" charset="0"/>
                <a:cs typeface="Times New Roman" pitchFamily="18" charset="0"/>
              </a:rPr>
              <a:t> </a:t>
            </a:r>
            <a:r>
              <a:rPr kumimoji="0" lang="en-US"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web </a:t>
            </a:r>
            <a:r>
              <a:rPr kumimoji="0" lang="en-US"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page.  All timesheets must be typed. </a:t>
            </a:r>
          </a:p>
          <a:p>
            <a:pPr marL="800100" marR="0" lvl="0" indent="-342900" algn="l" defTabSz="914400" rtl="0" eaLnBrk="0" fontAlgn="base" latinLnBrk="0" hangingPunct="0">
              <a:lnSpc>
                <a:spcPct val="100000"/>
              </a:lnSpc>
              <a:spcBef>
                <a:spcPct val="0"/>
              </a:spcBef>
              <a:spcAft>
                <a:spcPct val="0"/>
              </a:spcAft>
              <a:buClrTx/>
              <a:buSzTx/>
              <a:tabLst/>
            </a:pP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 y="396196"/>
            <a:ext cx="8229600" cy="67095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39725" marR="0" lvl="0" indent="234950" algn="just" defTabSz="914400" rtl="0" eaLnBrk="1" fontAlgn="base" latinLnBrk="0" hangingPunct="1">
              <a:lnSpc>
                <a:spcPct val="100000"/>
              </a:lnSpc>
              <a:spcBef>
                <a:spcPct val="0"/>
              </a:spcBef>
              <a:spcAft>
                <a:spcPct val="0"/>
              </a:spcAft>
              <a:buClrTx/>
              <a:buSzTx/>
              <a:buFontTx/>
              <a:buNone/>
            </a:pPr>
            <a:r>
              <a:rPr kumimoji="0" lang="en-US" sz="1400" b="0" i="0" u="none" strike="noStrike" cap="none" normalizeH="0" baseline="0" dirty="0" smtClean="0">
                <a:ln>
                  <a:noFill/>
                </a:ln>
                <a:effectLst/>
                <a:latin typeface="Times New Roman" pitchFamily="18" charset="0"/>
                <a:ea typeface="Calibri" pitchFamily="34" charset="0"/>
                <a:cs typeface="Times New Roman" pitchFamily="18" charset="0"/>
              </a:rPr>
              <a:t>timesheets will be accepted and ensure that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your timesheets are turned in a timely fashion.  Make certain</a:t>
            </a:r>
          </a:p>
          <a:p>
            <a:pPr marL="574675" marR="0" lvl="0" algn="just" defTabSz="914400" rtl="0" eaLnBrk="1" fontAlgn="base" latinLnBrk="0" hangingPunct="1">
              <a:lnSpc>
                <a:spcPct val="100000"/>
              </a:lnSpc>
              <a:spcBef>
                <a:spcPct val="0"/>
              </a:spcBef>
              <a:spcAft>
                <a:spcPct val="0"/>
              </a:spcAft>
              <a:buClrTx/>
              <a:buSzTx/>
              <a:buFontTx/>
              <a:buNone/>
            </a:pPr>
            <a:r>
              <a:rPr lang="en-US" sz="1400" dirty="0" smtClean="0">
                <a:latin typeface="Times New Roman" pitchFamily="18" charset="0"/>
                <a:ea typeface="Calibri" pitchFamily="34" charset="0"/>
                <a:cs typeface="Times New Roman" pitchFamily="18" charset="0"/>
              </a:rPr>
              <a:t>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you complete the required number of hours.  A block at the top of your timesheet indicates the </a:t>
            </a: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number  of yours you will be required to work each given month.  Do not leave your timesheets in the</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p>
          <a:p>
            <a:pPr marL="690563" marR="0" lvl="0" indent="-233363" algn="just" defTabSz="914400" rtl="0" eaLnBrk="1" fontAlgn="base" latinLnBrk="0" hangingPunct="1">
              <a:lnSpc>
                <a:spcPct val="100000"/>
              </a:lnSpc>
              <a:spcBef>
                <a:spcPct val="0"/>
              </a:spcBef>
              <a:spcAft>
                <a:spcPct val="0"/>
              </a:spcAft>
              <a:buClrTx/>
              <a:buSzTx/>
              <a:buFontTx/>
              <a:buNone/>
              <a:tabLst>
                <a:tab pos="574675" algn="l"/>
              </a:tabLst>
            </a:pPr>
            <a:r>
              <a:rPr lang="en-US" sz="1400" baseline="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Departments and rely on the admin staff to turn in your timesheet for you.  Late submission requires</a:t>
            </a:r>
          </a:p>
          <a:p>
            <a:pPr marL="574675" marR="0" lvl="0" indent="-234950" algn="just" defTabSz="914400" rtl="0" eaLnBrk="1" fontAlgn="base" latinLnBrk="0" hangingPunct="1">
              <a:lnSpc>
                <a:spcPct val="100000"/>
              </a:lnSpc>
              <a:spcBef>
                <a:spcPct val="0"/>
              </a:spcBef>
              <a:spcAft>
                <a:spcPct val="0"/>
              </a:spcAft>
              <a:buClrTx/>
              <a:buSzTx/>
              <a:buFontTx/>
              <a:buNone/>
            </a:pPr>
            <a:r>
              <a:rPr lang="en-US" sz="1400" dirty="0" smtClean="0">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that you meet with Alicia Steeves to explain any legitimate or extenuating circumstances as to why your timesheet was late</a:t>
            </a: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Any late submission of timesheets will result in one written warning; second offense will result in termination.  </a:t>
            </a:r>
            <a:endParaRPr kumimoji="0" lang="en-US" sz="14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28650" algn="l"/>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339725" marR="0" lvl="0" indent="234950" algn="l" defTabSz="914400" rtl="0" eaLnBrk="0" fontAlgn="base" latinLnBrk="0" hangingPunct="0">
              <a:lnSpc>
                <a:spcPct val="100000"/>
              </a:lnSpc>
              <a:spcBef>
                <a:spcPct val="0"/>
              </a:spcBef>
              <a:spcAft>
                <a:spcPct val="0"/>
              </a:spcAft>
              <a:buClrTx/>
              <a:buSzTx/>
              <a:buFontTx/>
              <a:buAutoNum type="arabicPeriod" startAt="9"/>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an attempt to justify you current position, the dean requires that each GA/RA log hours indicating</a:t>
            </a:r>
          </a:p>
          <a:p>
            <a:pPr marL="339725" marR="0" lvl="0" indent="234950" algn="l" defTabSz="914400" rtl="0" eaLnBrk="0" fontAlgn="base" latinLnBrk="0" hangingPunct="0">
              <a:lnSpc>
                <a:spcPct val="100000"/>
              </a:lnSpc>
              <a:spcBef>
                <a:spcPct val="0"/>
              </a:spcBef>
              <a:spcAft>
                <a:spcPct val="0"/>
              </a:spcAft>
              <a:buClrTx/>
              <a:buSzTx/>
            </a:pPr>
            <a:r>
              <a:rPr lang="en-US" sz="1400" dirty="0" smtClean="0">
                <a:latin typeface="Times New Roman" pitchFamily="18" charset="0"/>
                <a:ea typeface="Calibri" pitchFamily="34" charset="0"/>
                <a:cs typeface="Times New Roman" pitchFamily="18" charset="0"/>
              </a:rPr>
              <a:t>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 times and/or the specific projects completed during each time period.  Your supervisor must sign</a:t>
            </a:r>
          </a:p>
          <a:p>
            <a:pPr marL="339725" marR="0" lvl="0" indent="234950" algn="l" defTabSz="914400" rtl="0" eaLnBrk="0" fontAlgn="base" latinLnBrk="0" hangingPunct="0">
              <a:lnSpc>
                <a:spcPct val="100000"/>
              </a:lnSpc>
              <a:spcBef>
                <a:spcPct val="0"/>
              </a:spcBef>
              <a:spcAft>
                <a:spcPct val="0"/>
              </a:spcAft>
              <a:buClrTx/>
              <a:buSzTx/>
            </a:pPr>
            <a:r>
              <a:rPr lang="en-US" sz="1400" dirty="0" smtClean="0">
                <a:latin typeface="Times New Roman" pitchFamily="18" charset="0"/>
                <a:ea typeface="Calibri" pitchFamily="34" charset="0"/>
                <a:cs typeface="Times New Roman" pitchFamily="18" charset="0"/>
              </a:rPr>
              <a:t>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 timesheet.  If assignments are not logged in or signed, the timesheets will be returned for proper </a:t>
            </a:r>
          </a:p>
          <a:p>
            <a:pPr marL="339725" marR="0" lvl="0" indent="234950" algn="l" defTabSz="914400" rtl="0" eaLnBrk="0" fontAlgn="base" latinLnBrk="0" hangingPunct="0">
              <a:lnSpc>
                <a:spcPct val="100000"/>
              </a:lnSpc>
              <a:spcBef>
                <a:spcPct val="0"/>
              </a:spcBef>
              <a:spcAft>
                <a:spcPct val="0"/>
              </a:spcAft>
              <a:buClrTx/>
              <a:buSzTx/>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annotations.  </a:t>
            </a:r>
            <a:endParaRPr kumimoji="0" lang="en-US"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339725" marR="0" lvl="0" indent="234950" algn="l" defTabSz="914400" rtl="0" eaLnBrk="0" fontAlgn="base" latinLnBrk="0" hangingPunct="0">
              <a:lnSpc>
                <a:spcPct val="100000"/>
              </a:lnSpc>
              <a:spcBef>
                <a:spcPct val="0"/>
              </a:spcBef>
              <a:spcAft>
                <a:spcPct val="0"/>
              </a:spcAft>
              <a:buClrTx/>
              <a:buSzTx/>
            </a:pPr>
            <a:endParaRPr kumimoji="0" lang="en-US" sz="600" b="0" i="0" u="none" strike="noStrike" cap="none" normalizeH="0" baseline="0" dirty="0" smtClean="0">
              <a:ln>
                <a:noFill/>
              </a:ln>
              <a:solidFill>
                <a:schemeClr val="tx1"/>
              </a:solidFill>
              <a:effectLst/>
              <a:latin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Tx/>
              <a:buAutoNum type="alphaUcPeriod" startAt="4"/>
              <a:tabLst>
                <a:tab pos="628650" algn="l"/>
              </a:tabLst>
            </a:pPr>
            <a:r>
              <a:rPr kumimoji="0" lang="en-US" sz="1400" b="1" i="0" u="sng"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Resignation/Termination Before End of Appointment</a:t>
            </a:r>
            <a:r>
              <a:rPr kumimoji="0" lang="en-US"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Graduate assistantship appointments are  </a:t>
            </a:r>
          </a:p>
          <a:p>
            <a:pPr marL="342900" marR="0" lvl="0" indent="-342900" algn="just" defTabSz="914400" rtl="0" eaLnBrk="0" fontAlgn="base" latinLnBrk="0" hangingPunct="0">
              <a:lnSpc>
                <a:spcPct val="100000"/>
              </a:lnSpc>
              <a:spcBef>
                <a:spcPct val="0"/>
              </a:spcBef>
              <a:spcAft>
                <a:spcPct val="0"/>
              </a:spcAft>
              <a:buClrTx/>
              <a:buSzTx/>
              <a:tabLst>
                <a:tab pos="628650" algn="l"/>
              </a:tabLst>
            </a:pPr>
            <a:r>
              <a:rPr lang="en-US" sz="1400" dirty="0" smtClean="0">
                <a:solidFill>
                  <a:srgbClr val="000000"/>
                </a:solidFill>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contingent upon and subject to satisfactory performance of assigned duties as determined by the appointing unit. Appointments may be terminated for cause before their expiration under certain conditions.   Before termination for unsatisfactory performance, graduate assistants must receive from their immediate supervisors’ written notice of specific deficiencies in performance, as well as detailed suggestions for improvement. Graduate assistants should receive at least two written warnings with adequate opportunities in between to improve. Department Coordinator should be involved in this process.  If unacceptable performance continues, this will result in immediate termination.</a:t>
            </a:r>
          </a:p>
          <a:p>
            <a:pPr marL="342900" marR="0" lvl="0" indent="-342900" algn="l" defTabSz="914400" rtl="0" eaLnBrk="0" fontAlgn="base" latinLnBrk="0" hangingPunct="0">
              <a:lnSpc>
                <a:spcPct val="100000"/>
              </a:lnSpc>
              <a:spcBef>
                <a:spcPct val="0"/>
              </a:spcBef>
              <a:spcAft>
                <a:spcPct val="0"/>
              </a:spcAft>
              <a:buClrTx/>
              <a:buSzTx/>
              <a:tabLst>
                <a:tab pos="628650" algn="l"/>
              </a:tabLst>
            </a:pPr>
            <a:endParaRPr lang="en-US" sz="1400" dirty="0" smtClean="0">
              <a:solidFill>
                <a:srgbClr val="000000"/>
              </a:solidFill>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tabLst>
                <a:tab pos="628650" algn="l"/>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1.  </a:t>
            </a:r>
            <a:r>
              <a:rPr kumimoji="0" lang="en-US"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Termination before end of appointment:</a:t>
            </a:r>
            <a:r>
              <a:rPr kumimoji="0" lang="en-US"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en-US" sz="600" b="0" i="0" u="none" strike="noStrike" cap="none" normalizeH="0" baseline="0" dirty="0" smtClean="0">
              <a:ln>
                <a:noFill/>
              </a:ln>
              <a:solidFill>
                <a:schemeClr val="tx1"/>
              </a:solidFill>
              <a:effectLst/>
              <a:latin typeface="Arial" pitchFamily="34" charset="0"/>
            </a:endParaRPr>
          </a:p>
          <a:p>
            <a:pPr lvl="2" eaLnBrk="0" fontAlgn="base" hangingPunct="0">
              <a:spcBef>
                <a:spcPct val="0"/>
              </a:spcBef>
              <a:spcAft>
                <a:spcPct val="0"/>
              </a:spcAft>
              <a:buFontTx/>
              <a:buChar char="•"/>
            </a:pPr>
            <a:r>
              <a:rPr kumimoji="0" lang="en-US"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Appointee fails to perform services satisfactorily or violates laws or University Regulations,    </a:t>
            </a:r>
          </a:p>
          <a:p>
            <a:pPr lvl="2" eaLnBrk="0" fontAlgn="base" hangingPunct="0">
              <a:spcBef>
                <a:spcPct val="0"/>
              </a:spcBef>
              <a:spcAft>
                <a:spcPct val="0"/>
              </a:spcAft>
            </a:pPr>
            <a:r>
              <a:rPr lang="en-US" sz="1400" dirty="0" smtClean="0">
                <a:solidFill>
                  <a:srgbClr val="000000"/>
                </a:solidFill>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which in the judgment of the University, affect duties or services performed by the appointee; or </a:t>
            </a:r>
            <a:endParaRPr kumimoji="0" lang="en-US" sz="600" b="0" i="0" u="none" strike="noStrike" cap="none" normalizeH="0" baseline="0" dirty="0" smtClean="0">
              <a:ln>
                <a:noFill/>
              </a:ln>
              <a:solidFill>
                <a:schemeClr val="tx1"/>
              </a:solidFill>
              <a:effectLst/>
              <a:latin typeface="Arial" pitchFamily="34" charset="0"/>
            </a:endParaRPr>
          </a:p>
          <a:p>
            <a:pPr lvl="2" eaLnBrk="0" fontAlgn="base" hangingPunct="0">
              <a:spcBef>
                <a:spcPct val="0"/>
              </a:spcBef>
              <a:spcAft>
                <a:spcPct val="0"/>
              </a:spcAft>
              <a:buFontTx/>
              <a:buChar char="•"/>
              <a:tabLst>
                <a:tab pos="628650" algn="l"/>
              </a:tabLst>
            </a:pPr>
            <a:r>
              <a:rPr kumimoji="0" lang="en-US"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Appointee violates provisions of Agreement/Appointment; or </a:t>
            </a:r>
            <a:endParaRPr kumimoji="0" lang="en-US" sz="600" b="0" i="0" u="none" strike="noStrike" cap="none" normalizeH="0" baseline="0" dirty="0" smtClean="0">
              <a:ln>
                <a:noFill/>
              </a:ln>
              <a:solidFill>
                <a:schemeClr val="tx1"/>
              </a:solidFill>
              <a:effectLst/>
              <a:latin typeface="Arial" pitchFamily="34" charset="0"/>
            </a:endParaRPr>
          </a:p>
          <a:p>
            <a:pPr lvl="2" eaLnBrk="0" fontAlgn="base" hangingPunct="0">
              <a:spcBef>
                <a:spcPct val="0"/>
              </a:spcBef>
              <a:spcAft>
                <a:spcPct val="0"/>
              </a:spcAft>
              <a:buFontTx/>
              <a:buChar char="•"/>
              <a:tabLst>
                <a:tab pos="628650" algn="l"/>
              </a:tabLst>
            </a:pPr>
            <a:r>
              <a:rPr kumimoji="0" lang="en-US"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Failure of submission of monthly timesheets </a:t>
            </a:r>
            <a:endParaRPr kumimoji="0" lang="en-US" sz="600" b="0" i="0" u="none" strike="noStrike" cap="none" normalizeH="0" baseline="0" dirty="0" smtClean="0">
              <a:ln>
                <a:noFill/>
              </a:ln>
              <a:solidFill>
                <a:schemeClr val="tx1"/>
              </a:solidFill>
              <a:effectLst/>
              <a:latin typeface="Arial" pitchFamily="34" charset="0"/>
            </a:endParaRPr>
          </a:p>
          <a:p>
            <a:pPr lvl="2" eaLnBrk="0" fontAlgn="base" hangingPunct="0">
              <a:spcBef>
                <a:spcPct val="0"/>
              </a:spcBef>
              <a:spcAft>
                <a:spcPct val="0"/>
              </a:spcAft>
              <a:buFontTx/>
              <a:buChar char="•"/>
              <a:tabLst>
                <a:tab pos="628650" algn="l"/>
              </a:tabLst>
            </a:pPr>
            <a:r>
              <a:rPr kumimoji="0" lang="en-US"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Appointee fails to maintain good academic standing (3.00 minimum GPA); or </a:t>
            </a:r>
            <a:endParaRPr kumimoji="0" lang="en-US" sz="600" b="0" i="0" u="none" strike="noStrike" cap="none" normalizeH="0" baseline="0" dirty="0" smtClean="0">
              <a:ln>
                <a:noFill/>
              </a:ln>
              <a:solidFill>
                <a:schemeClr val="tx1"/>
              </a:solidFill>
              <a:effectLst/>
              <a:latin typeface="Arial" pitchFamily="34" charset="0"/>
            </a:endParaRPr>
          </a:p>
          <a:p>
            <a:pPr lvl="2" eaLnBrk="0" fontAlgn="base" hangingPunct="0">
              <a:spcBef>
                <a:spcPct val="0"/>
              </a:spcBef>
              <a:spcAft>
                <a:spcPct val="0"/>
              </a:spcAft>
              <a:buFontTx/>
              <a:buChar char="•"/>
              <a:tabLst>
                <a:tab pos="628650" algn="l"/>
              </a:tabLst>
            </a:pPr>
            <a:r>
              <a:rPr kumimoji="0" lang="en-US"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College funds cease to be available for graduate assistantships. </a:t>
            </a:r>
            <a:endParaRPr kumimoji="0" lang="en-US"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28650" algn="l"/>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457200" y="920626"/>
            <a:ext cx="82296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74675" marR="0" lvl="0" indent="-234950" algn="l" defTabSz="914400" rtl="0" eaLnBrk="1" fontAlgn="base" latinLnBrk="0" hangingPunct="1">
              <a:lnSpc>
                <a:spcPct val="100000"/>
              </a:lnSpc>
              <a:spcBef>
                <a:spcPct val="0"/>
              </a:spcBef>
              <a:spcAft>
                <a:spcPct val="0"/>
              </a:spcAft>
              <a:buClrTx/>
              <a:buSzTx/>
              <a:buFontTx/>
              <a:buAutoNum type="arabicPeriod" startAt="2"/>
              <a:tabLst>
                <a:tab pos="339725" algn="l"/>
                <a:tab pos="574675" algn="l"/>
              </a:tabLst>
            </a:pPr>
            <a:r>
              <a:rPr kumimoji="0" lang="en-US"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Resignation:</a:t>
            </a:r>
            <a:r>
              <a:rPr kumimoji="0" lang="en-US"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 graduate assistant may voluntary</a:t>
            </a:r>
            <a:r>
              <a:rPr kumimoji="0" lang="en-US" sz="1400" b="0"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resign.  Written notification must be submitted  to supervising faculty and a courtesy</a:t>
            </a:r>
            <a:r>
              <a:rPr kumimoji="0" lang="en-US" sz="1400" b="0"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copy sent to Alicia Steeves  </a:t>
            </a:r>
            <a:r>
              <a:rPr kumimoji="0" lang="en-US"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in order to determine the last working day through which the graduate assistant is entitled to pay.</a:t>
            </a:r>
          </a:p>
          <a:p>
            <a:pPr marL="574675" marR="0" lvl="0" indent="-234950" algn="l" defTabSz="914400" rtl="0" eaLnBrk="1" fontAlgn="base" latinLnBrk="0" hangingPunct="1">
              <a:lnSpc>
                <a:spcPct val="100000"/>
              </a:lnSpc>
              <a:spcBef>
                <a:spcPct val="0"/>
              </a:spcBef>
              <a:spcAft>
                <a:spcPct val="0"/>
              </a:spcAft>
              <a:buClrTx/>
              <a:buSzTx/>
              <a:buFontTx/>
              <a:buAutoNum type="arabicPeriod" startAt="2"/>
              <a:tabLst>
                <a:tab pos="628650" algn="l"/>
              </a:tabLst>
            </a:pPr>
            <a:endParaRPr kumimoji="0" lang="en-US" sz="6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AutoNum type="alphaUcPeriod" startAt="5"/>
              <a:tabLst>
                <a:tab pos="233363" algn="l"/>
                <a:tab pos="282575" algn="l"/>
                <a:tab pos="339725" algn="l"/>
              </a:tabLst>
            </a:pPr>
            <a:r>
              <a:rPr kumimoji="0" lang="en-US" sz="1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Expectations</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following is a set of policies on assignments that assistants may and may not be asked to do, and may be under the supervision of the Department Chair or the Graduate Advisor of Record and will be responsible for carrying out these policies.  </a:t>
            </a:r>
          </a:p>
          <a:p>
            <a:pPr marL="342900" marR="0" lvl="0" indent="-342900" algn="l" defTabSz="914400" rtl="0" eaLnBrk="0" fontAlgn="base" latinLnBrk="0" hangingPunct="0">
              <a:lnSpc>
                <a:spcPct val="100000"/>
              </a:lnSpc>
              <a:spcBef>
                <a:spcPct val="0"/>
              </a:spcBef>
              <a:spcAft>
                <a:spcPct val="0"/>
              </a:spcAft>
              <a:buClrTx/>
              <a:buSzTx/>
              <a:tabLst>
                <a:tab pos="233363" algn="l"/>
                <a:tab pos="339725" algn="l"/>
                <a:tab pos="574675" algn="l"/>
              </a:tabLst>
            </a:pPr>
            <a:endPar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342900" marR="0" lvl="0" indent="-3175" algn="l" defTabSz="914400" rtl="0" eaLnBrk="0" fontAlgn="base" latinLnBrk="0" hangingPunct="0">
              <a:lnSpc>
                <a:spcPct val="100000"/>
              </a:lnSpc>
              <a:spcBef>
                <a:spcPct val="0"/>
              </a:spcBef>
              <a:spcAft>
                <a:spcPct val="0"/>
              </a:spcAft>
              <a:buClrTx/>
              <a:buSzTx/>
              <a:tabLst>
                <a:tab pos="0" algn="l"/>
              </a:tabLst>
            </a:pPr>
            <a:r>
              <a:rPr lang="en-US" sz="1400" b="1" dirty="0" smtClean="0">
                <a:latin typeface="Times New Roman" pitchFamily="18" charset="0"/>
                <a:ea typeface="Calibri" pitchFamily="34" charset="0"/>
                <a:cs typeface="Times New Roman" pitchFamily="18" charset="0"/>
              </a:rPr>
              <a:t>1.  </a:t>
            </a: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GA’s/RA’s may be assigned in this priority order to:</a:t>
            </a:r>
          </a:p>
          <a:p>
            <a:pPr lvl="1" eaLnBrk="0" fontAlgn="base" hangingPunct="0">
              <a:spcBef>
                <a:spcPct val="0"/>
              </a:spcBef>
              <a:spcAft>
                <a:spcPct val="0"/>
              </a:spcAft>
              <a:buFontTx/>
              <a:buChar char="•"/>
              <a:tabLst>
                <a:tab pos="628650" algn="l"/>
              </a:tabLst>
            </a:pPr>
            <a:endParaRPr kumimoji="0" lang="en-US" sz="600" b="0" i="0" u="none" strike="noStrike" cap="none" normalizeH="0" baseline="0" dirty="0" smtClean="0">
              <a:ln>
                <a:noFill/>
              </a:ln>
              <a:solidFill>
                <a:schemeClr val="tx1"/>
              </a:solidFill>
              <a:effectLst/>
              <a:latin typeface="Arial" pitchFamily="34" charset="0"/>
            </a:endParaRPr>
          </a:p>
          <a:p>
            <a:pPr marL="1200150" lvl="2" indent="-285750" eaLnBrk="0" fontAlgn="base" hangingPunct="0">
              <a:spcBef>
                <a:spcPct val="0"/>
              </a:spcBef>
              <a:spcAft>
                <a:spcPct val="0"/>
              </a:spcAft>
              <a:buFont typeface="Wingdings" pitchFamily="2" charset="2"/>
              <a:buChar char="v"/>
              <a:tabLst>
                <a:tab pos="628650" algn="l"/>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Work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appropriate projects with a tenure track or tenured faculty member who is a Member of the Graduate Faulty.</a:t>
            </a:r>
          </a:p>
          <a:p>
            <a:pPr lvl="1" eaLnBrk="0" fontAlgn="base" hangingPunct="0">
              <a:spcBef>
                <a:spcPct val="0"/>
              </a:spcBef>
              <a:spcAft>
                <a:spcPct val="0"/>
              </a:spcAft>
              <a:buFontTx/>
              <a:buChar char="•"/>
              <a:tabLst>
                <a:tab pos="628650" algn="l"/>
              </a:tabLst>
            </a:pPr>
            <a:endParaRPr kumimoji="0" lang="en-US" sz="600" b="0" i="0" u="none" strike="noStrike" cap="none" normalizeH="0" baseline="0" dirty="0" smtClean="0">
              <a:ln>
                <a:noFill/>
              </a:ln>
              <a:solidFill>
                <a:schemeClr val="tx1"/>
              </a:solidFill>
              <a:effectLst/>
              <a:latin typeface="Arial" pitchFamily="34" charset="0"/>
            </a:endParaRPr>
          </a:p>
          <a:p>
            <a:pPr marL="1200150" lvl="2" indent="-285750" eaLnBrk="0" fontAlgn="base" hangingPunct="0">
              <a:spcBef>
                <a:spcPct val="0"/>
              </a:spcBef>
              <a:spcAft>
                <a:spcPct val="0"/>
              </a:spcAft>
              <a:buFont typeface="Wingdings" pitchFamily="2" charset="2"/>
              <a:buChar char="v"/>
              <a:tabLst>
                <a:tab pos="628650" algn="l"/>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Work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appropriate projects with a tenure track or tenured faculty member who does not hold Graduate Faculty membership.</a:t>
            </a:r>
          </a:p>
          <a:p>
            <a:pPr lvl="1" eaLnBrk="0" fontAlgn="base" hangingPunct="0">
              <a:spcBef>
                <a:spcPct val="0"/>
              </a:spcBef>
              <a:spcAft>
                <a:spcPct val="0"/>
              </a:spcAft>
              <a:buFontTx/>
              <a:buChar char="•"/>
              <a:tabLst>
                <a:tab pos="628650" algn="l"/>
              </a:tabLst>
            </a:pPr>
            <a:endParaRPr kumimoji="0" lang="en-US" sz="600" b="0" i="0" u="none" strike="noStrike" cap="none" normalizeH="0" baseline="0" dirty="0" smtClean="0">
              <a:ln>
                <a:noFill/>
              </a:ln>
              <a:solidFill>
                <a:schemeClr val="tx1"/>
              </a:solidFill>
              <a:effectLst/>
              <a:latin typeface="Arial" pitchFamily="34" charset="0"/>
            </a:endParaRPr>
          </a:p>
          <a:p>
            <a:pPr marL="1200150" lvl="2" indent="-285750" eaLnBrk="0" fontAlgn="base" hangingPunct="0">
              <a:spcBef>
                <a:spcPct val="0"/>
              </a:spcBef>
              <a:spcAft>
                <a:spcPct val="0"/>
              </a:spcAft>
              <a:buFont typeface="Wingdings" pitchFamily="2" charset="2"/>
              <a:buChar char="v"/>
              <a:tabLst>
                <a:tab pos="628650" algn="l"/>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Work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appropriate projects with non-tenure track faculty members who have appointments as Special Member of the Graduate Faculty.</a:t>
            </a:r>
          </a:p>
          <a:p>
            <a:pPr lvl="1" eaLnBrk="0" fontAlgn="base" hangingPunct="0">
              <a:spcBef>
                <a:spcPct val="0"/>
              </a:spcBef>
              <a:spcAft>
                <a:spcPct val="0"/>
              </a:spcAft>
              <a:buFontTx/>
              <a:buChar char="•"/>
              <a:tabLst>
                <a:tab pos="628650" algn="l"/>
              </a:tabLst>
            </a:pPr>
            <a:endParaRPr kumimoji="0" lang="en-US" sz="600" b="0" i="0" u="none" strike="noStrike" cap="none" normalizeH="0" baseline="0" dirty="0" smtClean="0">
              <a:ln>
                <a:noFill/>
              </a:ln>
              <a:solidFill>
                <a:schemeClr val="tx1"/>
              </a:solidFill>
              <a:effectLst/>
              <a:latin typeface="Arial" pitchFamily="34" charset="0"/>
            </a:endParaRPr>
          </a:p>
          <a:p>
            <a:pPr marL="1200150" lvl="2" indent="-285750" eaLnBrk="0" fontAlgn="base" hangingPunct="0">
              <a:spcBef>
                <a:spcPct val="0"/>
              </a:spcBef>
              <a:spcAft>
                <a:spcPct val="0"/>
              </a:spcAft>
              <a:buFont typeface="Wingdings" pitchFamily="2" charset="2"/>
              <a:buChar char="v"/>
              <a:tabLst>
                <a:tab pos="628650" algn="l"/>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Work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appropriate projects with non-tenure track faculty members who do not hold Graduate memberships.</a:t>
            </a:r>
          </a:p>
          <a:p>
            <a:pPr lvl="1" eaLnBrk="0" fontAlgn="base" hangingPunct="0">
              <a:spcBef>
                <a:spcPct val="0"/>
              </a:spcBef>
              <a:spcAft>
                <a:spcPct val="0"/>
              </a:spcAft>
              <a:buFontTx/>
              <a:buChar char="•"/>
              <a:tabLst>
                <a:tab pos="628650" algn="l"/>
              </a:tabLst>
            </a:pPr>
            <a:endParaRPr kumimoji="0" lang="en-US" sz="600" b="0" i="0" u="none" strike="noStrike" cap="none" normalizeH="0" baseline="0" dirty="0" smtClean="0">
              <a:ln>
                <a:noFill/>
              </a:ln>
              <a:solidFill>
                <a:schemeClr val="tx1"/>
              </a:solidFill>
              <a:effectLst/>
              <a:latin typeface="Arial" pitchFamily="34" charset="0"/>
            </a:endParaRPr>
          </a:p>
          <a:p>
            <a:pPr marL="1200150" lvl="2" indent="-285750" eaLnBrk="0" fontAlgn="base" hangingPunct="0">
              <a:spcBef>
                <a:spcPct val="0"/>
              </a:spcBef>
              <a:spcAft>
                <a:spcPct val="0"/>
              </a:spcAft>
              <a:buFont typeface="Wingdings" pitchFamily="2" charset="2"/>
              <a:buChar char="v"/>
              <a:tabLst>
                <a:tab pos="628650" algn="l"/>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Work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with staff members in ways that support the work of faculty members (This assignment would be under the supervision of a faculty member any may, in the judgment of the supervisor, be given higher priority in cases of emergency).</a:t>
            </a:r>
            <a:endParaRPr kumimoji="0" lang="en-US" sz="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28650" algn="l"/>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070C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1909</TotalTime>
  <Words>2314</Words>
  <Application>Microsoft Office PowerPoint</Application>
  <PresentationFormat>On-screen Show (4:3)</PresentationFormat>
  <Paragraphs>290</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TX @ San Antonio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UTSA</dc:creator>
  <cp:lastModifiedBy>Alicia Steeves</cp:lastModifiedBy>
  <cp:revision>151</cp:revision>
  <cp:lastPrinted>2013-09-11T14:38:14Z</cp:lastPrinted>
  <dcterms:created xsi:type="dcterms:W3CDTF">2012-07-25T19:17:04Z</dcterms:created>
  <dcterms:modified xsi:type="dcterms:W3CDTF">2013-09-11T16:08:30Z</dcterms:modified>
</cp:coreProperties>
</file>